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9" r:id="rId3"/>
    <p:sldId id="257" r:id="rId4"/>
    <p:sldId id="260" r:id="rId5"/>
    <p:sldId id="258" r:id="rId6"/>
    <p:sldId id="261" r:id="rId7"/>
    <p:sldId id="262" r:id="rId8"/>
    <p:sldId id="263" r:id="rId9"/>
    <p:sldId id="264"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55311" autoAdjust="0"/>
  </p:normalViewPr>
  <p:slideViewPr>
    <p:cSldViewPr>
      <p:cViewPr varScale="1">
        <p:scale>
          <a:sx n="38" d="100"/>
          <a:sy n="38" d="100"/>
        </p:scale>
        <p:origin x="-2892"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F63A7D-3D5B-4CA9-9A74-39B02B267C09}" type="datetimeFigureOut">
              <a:rPr lang="en-US" smtClean="0"/>
              <a:pPr/>
              <a:t>8/16/2011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07C4EF-B73D-4F06-AC4A-47F7FF040DEC}" type="slidenum">
              <a:rPr lang="en-US" smtClean="0"/>
              <a:pPr/>
              <a:t>‹#›</a:t>
            </a:fld>
            <a:endParaRPr lang="en-US"/>
          </a:p>
        </p:txBody>
      </p:sp>
    </p:spTree>
    <p:extLst>
      <p:ext uri="{BB962C8B-B14F-4D97-AF65-F5344CB8AC3E}">
        <p14:creationId xmlns:p14="http://schemas.microsoft.com/office/powerpoint/2010/main" xmlns="" val="19744307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Speaker Notes:</a:t>
            </a:r>
          </a:p>
          <a:p>
            <a:pPr>
              <a:buFont typeface="Arial" pitchFamily="34" charset="0"/>
              <a:buChar char="•"/>
            </a:pPr>
            <a:r>
              <a:rPr lang="en-US" dirty="0" smtClean="0"/>
              <a:t>Presenter should be familiar</a:t>
            </a:r>
            <a:r>
              <a:rPr lang="en-US" baseline="0" dirty="0" smtClean="0"/>
              <a:t> with the content of the What Works Brief #22. Consider using the What Works Brief #22 handout as a supplemental source.</a:t>
            </a:r>
          </a:p>
          <a:p>
            <a:pPr>
              <a:buFont typeface="Arial" pitchFamily="34" charset="0"/>
              <a:buChar char="•"/>
            </a:pPr>
            <a:r>
              <a:rPr lang="en-US" baseline="0" dirty="0" smtClean="0"/>
              <a:t>Welcome the participants.</a:t>
            </a:r>
          </a:p>
          <a:p>
            <a:pPr>
              <a:buFont typeface="Arial" pitchFamily="34" charset="0"/>
              <a:buChar char="•"/>
            </a:pPr>
            <a:r>
              <a:rPr lang="en-US" baseline="0" dirty="0" smtClean="0"/>
              <a:t>Take care of any logistics (e.g., length of time for session, break, handouts).</a:t>
            </a:r>
          </a:p>
          <a:p>
            <a:pPr>
              <a:buFont typeface="Arial" pitchFamily="34" charset="0"/>
              <a:buChar char="•"/>
            </a:pPr>
            <a:r>
              <a:rPr lang="en-US" baseline="0" dirty="0" smtClean="0"/>
              <a:t>Pass out the pre-training survey for all participants to complete and turn in, if desired.</a:t>
            </a:r>
            <a:endParaRPr lang="en-US" dirty="0"/>
          </a:p>
        </p:txBody>
      </p:sp>
      <p:sp>
        <p:nvSpPr>
          <p:cNvPr id="4" name="Slide Number Placeholder 3"/>
          <p:cNvSpPr>
            <a:spLocks noGrp="1"/>
          </p:cNvSpPr>
          <p:nvPr>
            <p:ph type="sldNum" sz="quarter" idx="10"/>
          </p:nvPr>
        </p:nvSpPr>
        <p:spPr/>
        <p:txBody>
          <a:bodyPr/>
          <a:lstStyle/>
          <a:p>
            <a:fld id="{C607C4EF-B73D-4F06-AC4A-47F7FF040DE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Speaker Notes: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Review the questions on the slide with participants. Ensure that they have ideas for applying acknowledgement of children’s positive behaviors in their programs.</a:t>
            </a:r>
            <a:endParaRPr lang="en-US" dirty="0" smtClean="0"/>
          </a:p>
          <a:p>
            <a:pPr>
              <a:buFont typeface="Arial" pitchFamily="34" charset="0"/>
              <a:buChar char="•"/>
            </a:pPr>
            <a:r>
              <a:rPr lang="en-US" dirty="0" smtClean="0"/>
              <a:t>Thank</a:t>
            </a:r>
            <a:r>
              <a:rPr lang="en-US" baseline="0" dirty="0" smtClean="0"/>
              <a:t> participants for attending and have them complete the evaluation form, if appropriate.</a:t>
            </a:r>
          </a:p>
          <a:p>
            <a:pPr>
              <a:buFont typeface="Arial" pitchFamily="34" charset="0"/>
              <a:buChar char="•"/>
            </a:pPr>
            <a:r>
              <a:rPr lang="en-US" baseline="0" dirty="0" smtClean="0"/>
              <a:t>Distribute the certificate of attendance if appropriate.</a:t>
            </a:r>
            <a:endParaRPr lang="en-US" dirty="0"/>
          </a:p>
        </p:txBody>
      </p:sp>
      <p:sp>
        <p:nvSpPr>
          <p:cNvPr id="4" name="Slide Number Placeholder 3"/>
          <p:cNvSpPr>
            <a:spLocks noGrp="1"/>
          </p:cNvSpPr>
          <p:nvPr>
            <p:ph type="sldNum" sz="quarter" idx="10"/>
          </p:nvPr>
        </p:nvSpPr>
        <p:spPr/>
        <p:txBody>
          <a:bodyPr/>
          <a:lstStyle/>
          <a:p>
            <a:fld id="{C607C4EF-B73D-4F06-AC4A-47F7FF040DE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07C4EF-B73D-4F06-AC4A-47F7FF040DEC}"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Speaker</a:t>
            </a:r>
            <a:r>
              <a:rPr lang="en-US" baseline="0" dirty="0" smtClean="0"/>
              <a:t> Notes:</a:t>
            </a:r>
          </a:p>
          <a:p>
            <a:r>
              <a:rPr lang="en-US" baseline="0" dirty="0" smtClean="0"/>
              <a:t>Acknowledging children’s positive behaviors is important and can have lasting impacts on children’s behavior and learning.</a:t>
            </a:r>
          </a:p>
          <a:p>
            <a:endParaRPr lang="en-US" baseline="0" dirty="0" smtClean="0"/>
          </a:p>
          <a:p>
            <a:r>
              <a:rPr lang="en-US" baseline="0" dirty="0" smtClean="0"/>
              <a:t>First</a:t>
            </a:r>
            <a:r>
              <a:rPr lang="en-US" baseline="0" dirty="0" smtClean="0"/>
              <a:t>, we need to know what it means to acknowledge children’s positive behaviors.</a:t>
            </a:r>
          </a:p>
          <a:p>
            <a:r>
              <a:rPr lang="en-US" baseline="0" dirty="0" smtClean="0"/>
              <a:t>Explain that acknowledging children’s positive behaviors is what caregivers are likely to do everyday.</a:t>
            </a:r>
          </a:p>
          <a:p>
            <a:r>
              <a:rPr lang="en-US" baseline="0" dirty="0" smtClean="0"/>
              <a:t>Ask the participants to share examples of how they acknowledge children’s positive behaviors.</a:t>
            </a:r>
          </a:p>
          <a:p>
            <a:r>
              <a:rPr lang="en-US" baseline="0" dirty="0" smtClean="0"/>
              <a:t>Some ideas:</a:t>
            </a:r>
          </a:p>
          <a:p>
            <a:pPr marL="228600" indent="-228600">
              <a:buAutoNum type="arabicParenR"/>
            </a:pPr>
            <a:r>
              <a:rPr lang="en-US" baseline="0" dirty="0" smtClean="0"/>
              <a:t>Verbally: “Thank you for sharing the trucks with Mary.”</a:t>
            </a:r>
          </a:p>
          <a:p>
            <a:pPr marL="228600" indent="-228600">
              <a:buAutoNum type="arabicParenR"/>
            </a:pPr>
            <a:r>
              <a:rPr lang="en-US" baseline="0" dirty="0" smtClean="0"/>
              <a:t>Non-verbally: Smiling, “thumbs up,” a pat on the back when a child quietly transitions from one center to the next.</a:t>
            </a:r>
          </a:p>
          <a:p>
            <a:pPr marL="228600" indent="-228600">
              <a:buAutoNum type="arabicParenR"/>
            </a:pPr>
            <a:r>
              <a:rPr lang="en-US" baseline="0" dirty="0" smtClean="0"/>
              <a:t>Presenting favorite objects: </a:t>
            </a:r>
            <a:r>
              <a:rPr lang="en-US" baseline="0" dirty="0" smtClean="0"/>
              <a:t>Providing another favored toy.</a:t>
            </a:r>
            <a:endParaRPr lang="en-US" baseline="0" dirty="0" smtClean="0"/>
          </a:p>
          <a:p>
            <a:pPr marL="228600" indent="-228600">
              <a:buAutoNum type="arabicParenR"/>
            </a:pPr>
            <a:r>
              <a:rPr lang="en-US" baseline="0" dirty="0" smtClean="0"/>
              <a:t>Presenting pictures, sounds, or other items: ???</a:t>
            </a:r>
            <a:endParaRPr lang="en-US" dirty="0"/>
          </a:p>
        </p:txBody>
      </p:sp>
      <p:sp>
        <p:nvSpPr>
          <p:cNvPr id="4" name="Slide Number Placeholder 3"/>
          <p:cNvSpPr>
            <a:spLocks noGrp="1"/>
          </p:cNvSpPr>
          <p:nvPr>
            <p:ph type="sldNum" sz="quarter" idx="10"/>
          </p:nvPr>
        </p:nvSpPr>
        <p:spPr/>
        <p:txBody>
          <a:bodyPr/>
          <a:lstStyle/>
          <a:p>
            <a:fld id="{C607C4EF-B73D-4F06-AC4A-47F7FF040DE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Speaker Notes</a:t>
            </a:r>
            <a:r>
              <a:rPr lang="en-US" dirty="0" smtClean="0"/>
              <a:t>:</a:t>
            </a:r>
          </a:p>
          <a:p>
            <a:r>
              <a:rPr lang="en-US" dirty="0" smtClean="0"/>
              <a:t>Help</a:t>
            </a:r>
            <a:r>
              <a:rPr lang="en-US" baseline="0" dirty="0" smtClean="0"/>
              <a:t> participants understand why acknowledging children’s positive behaviors is important and think of some specific example behaviors to illustrate this point. </a:t>
            </a:r>
          </a:p>
          <a:p>
            <a:endParaRPr lang="en-US" baseline="0" dirty="0" smtClean="0"/>
          </a:p>
          <a:p>
            <a:r>
              <a:rPr lang="en-US" baseline="0" dirty="0" smtClean="0"/>
              <a:t>After reading all of the bullet points, a</a:t>
            </a:r>
            <a:r>
              <a:rPr lang="en-US" dirty="0" smtClean="0"/>
              <a:t>sk </a:t>
            </a:r>
            <a:r>
              <a:rPr lang="en-US" dirty="0" smtClean="0"/>
              <a:t>participants to identify</a:t>
            </a:r>
            <a:r>
              <a:rPr lang="en-US" baseline="0" dirty="0" smtClean="0"/>
              <a:t> </a:t>
            </a:r>
            <a:r>
              <a:rPr lang="en-US" baseline="0" dirty="0" smtClean="0"/>
              <a:t>challenging behaviors </a:t>
            </a:r>
            <a:r>
              <a:rPr lang="en-US" baseline="0" dirty="0" smtClean="0"/>
              <a:t>that </a:t>
            </a:r>
            <a:r>
              <a:rPr lang="en-US" baseline="0" dirty="0" smtClean="0"/>
              <a:t>seem </a:t>
            </a:r>
            <a:r>
              <a:rPr lang="en-US" baseline="0" dirty="0" smtClean="0"/>
              <a:t>to fit with the four ideas presented on the PowerPoint Slide. If participants cannot identify a challenging behavior, some examples are provided below:</a:t>
            </a:r>
          </a:p>
          <a:p>
            <a:r>
              <a:rPr lang="en-US" baseline="0" dirty="0" smtClean="0"/>
              <a:t>-A toddler who receives laughter and applause for making a funny face is likely to keep making funny faces.</a:t>
            </a:r>
          </a:p>
          <a:p>
            <a:r>
              <a:rPr lang="en-US" baseline="0" dirty="0" smtClean="0"/>
              <a:t>-While many children are transitioning appropriately, one child refuses to put away the cars he took out. This child is likely to capture the most teacher attention.</a:t>
            </a:r>
          </a:p>
          <a:p>
            <a:r>
              <a:rPr lang="en-US" baseline="0" dirty="0" smtClean="0"/>
              <a:t>-A child who continues to repeatedly run toward the classroom door. When the caregiver shouts, “Don’t make me come over there; you know not to leave the classroom,” the child may be more likely to run for the door again in the future.</a:t>
            </a:r>
          </a:p>
          <a:p>
            <a:r>
              <a:rPr lang="en-US" baseline="0" dirty="0" smtClean="0"/>
              <a:t>- When a caregiver tells a child that she cannot go outside because she dumped her toys on the floor, the child is not being taught how to put the toys away. Teaching how to put toys away should be taught to the child.</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All </a:t>
            </a:r>
            <a:r>
              <a:rPr lang="en-US" dirty="0" smtClean="0"/>
              <a:t>this means that our well-intended, negative reactions can actually increase children’s challenging behaviors.</a:t>
            </a:r>
          </a:p>
          <a:p>
            <a:endParaRPr lang="en-US" dirty="0"/>
          </a:p>
        </p:txBody>
      </p:sp>
      <p:sp>
        <p:nvSpPr>
          <p:cNvPr id="4" name="Slide Number Placeholder 3"/>
          <p:cNvSpPr>
            <a:spLocks noGrp="1"/>
          </p:cNvSpPr>
          <p:nvPr>
            <p:ph type="sldNum" sz="quarter" idx="10"/>
          </p:nvPr>
        </p:nvSpPr>
        <p:spPr/>
        <p:txBody>
          <a:bodyPr/>
          <a:lstStyle/>
          <a:p>
            <a:fld id="{C607C4EF-B73D-4F06-AC4A-47F7FF040DEC}" type="slidenum">
              <a:rPr lang="en-US" smtClean="0"/>
              <a:pPr/>
              <a:t>3</a:t>
            </a:fld>
            <a:endParaRPr lang="en-US"/>
          </a:p>
        </p:txBody>
      </p:sp>
    </p:spTree>
    <p:extLst>
      <p:ext uri="{BB962C8B-B14F-4D97-AF65-F5344CB8AC3E}">
        <p14:creationId xmlns:p14="http://schemas.microsoft.com/office/powerpoint/2010/main" xmlns="" val="4074181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Speaker Notes:</a:t>
            </a:r>
          </a:p>
          <a:p>
            <a:r>
              <a:rPr lang="en-US" dirty="0" smtClean="0"/>
              <a:t>Tell participants that acknowledging</a:t>
            </a:r>
            <a:r>
              <a:rPr lang="en-US" baseline="0" dirty="0" smtClean="0"/>
              <a:t> children’s positive behaviors is important for other reasons. </a:t>
            </a:r>
          </a:p>
          <a:p>
            <a:endParaRPr lang="en-US" baseline="0" dirty="0" smtClean="0"/>
          </a:p>
          <a:p>
            <a:r>
              <a:rPr lang="en-US" baseline="0" dirty="0" smtClean="0"/>
              <a:t>Read through information presented on the slide. </a:t>
            </a:r>
            <a:r>
              <a:rPr lang="en-US" dirty="0" smtClean="0"/>
              <a:t>Ask </a:t>
            </a:r>
            <a:r>
              <a:rPr lang="en-US" dirty="0" smtClean="0"/>
              <a:t>participants to think of their relationships with other adults. To</a:t>
            </a:r>
            <a:r>
              <a:rPr lang="en-US" baseline="0" dirty="0" smtClean="0"/>
              <a:t> what extent does acknowledging positive behaviors help change someone’s behavior? For example, saying, “Wow, I love it when you help with the laundry” may be more effective in the long run at encouraging a significant other to help with laundry than “Help me do laundry!” </a:t>
            </a:r>
          </a:p>
          <a:p>
            <a:endParaRPr lang="en-US" baseline="0" dirty="0" smtClean="0"/>
          </a:p>
          <a:p>
            <a:r>
              <a:rPr lang="en-US" baseline="0" dirty="0" smtClean="0"/>
              <a:t>Next, ask </a:t>
            </a:r>
            <a:r>
              <a:rPr lang="en-US" baseline="0" dirty="0" smtClean="0"/>
              <a:t>participants to share their experiences with acknowledging children’s positive behaviors. What successes and challenges have they had?</a:t>
            </a:r>
            <a:endParaRPr lang="en-US" dirty="0"/>
          </a:p>
        </p:txBody>
      </p:sp>
      <p:sp>
        <p:nvSpPr>
          <p:cNvPr id="4" name="Slide Number Placeholder 3"/>
          <p:cNvSpPr>
            <a:spLocks noGrp="1"/>
          </p:cNvSpPr>
          <p:nvPr>
            <p:ph type="sldNum" sz="quarter" idx="10"/>
          </p:nvPr>
        </p:nvSpPr>
        <p:spPr/>
        <p:txBody>
          <a:bodyPr/>
          <a:lstStyle/>
          <a:p>
            <a:fld id="{C607C4EF-B73D-4F06-AC4A-47F7FF040DE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Speaker</a:t>
            </a:r>
            <a:r>
              <a:rPr lang="en-US" baseline="0" dirty="0" smtClean="0"/>
              <a:t> Notes:</a:t>
            </a:r>
          </a:p>
          <a:p>
            <a:r>
              <a:rPr lang="en-US" baseline="0" dirty="0" smtClean="0"/>
              <a:t>Activity #1: Ask participants to identify the teacher’s negative reaction to Margaret’s challenging behavior. In pairs, brainstorm how the teacher could have addressed Margaret’s behavior more positively (including before her challenging behavior occurred).</a:t>
            </a:r>
          </a:p>
          <a:p>
            <a:endParaRPr lang="en-US" baseline="0" dirty="0" smtClean="0"/>
          </a:p>
          <a:p>
            <a:r>
              <a:rPr lang="en-US" baseline="0" dirty="0" smtClean="0"/>
              <a:t>Possible ways </a:t>
            </a:r>
            <a:r>
              <a:rPr lang="en-US" baseline="0" dirty="0" smtClean="0"/>
              <a:t>caregivers could address </a:t>
            </a:r>
            <a:r>
              <a:rPr lang="en-US" baseline="0" dirty="0" smtClean="0"/>
              <a:t>Margaret’s </a:t>
            </a:r>
            <a:r>
              <a:rPr lang="en-US" baseline="0" dirty="0" smtClean="0"/>
              <a:t>behavior:</a:t>
            </a:r>
            <a:endParaRPr lang="en-US" baseline="0" dirty="0" smtClean="0"/>
          </a:p>
          <a:p>
            <a:pPr marL="171450" indent="-171450">
              <a:buFontTx/>
              <a:buChar char="-"/>
            </a:pPr>
            <a:r>
              <a:rPr lang="en-US" baseline="0" dirty="0" smtClean="0"/>
              <a:t>The teacher could have provided positive comments when Margaret and Sammy were playing with the dolls (e.g., Wow, Margaret. You and Sammy are playing so nicely with the dolls.”).</a:t>
            </a:r>
          </a:p>
          <a:p>
            <a:pPr marL="171450" indent="-171450">
              <a:buFontTx/>
              <a:buChar char="-"/>
            </a:pPr>
            <a:r>
              <a:rPr lang="en-US" baseline="0" dirty="0" smtClean="0"/>
              <a:t>Prior to </a:t>
            </a:r>
            <a:r>
              <a:rPr lang="en-US" baseline="0" dirty="0" err="1" smtClean="0"/>
              <a:t>Oliva</a:t>
            </a:r>
            <a:r>
              <a:rPr lang="en-US" baseline="0" dirty="0" smtClean="0"/>
              <a:t> asking to play with the dolls, the teacher could have told Margaret that when another child asks to play with a doll, the teacher will place two more dolls in the dramatic play area.</a:t>
            </a:r>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C607C4EF-B73D-4F06-AC4A-47F7FF040DEC}" type="slidenum">
              <a:rPr lang="en-US" smtClean="0"/>
              <a:pPr/>
              <a:t>5</a:t>
            </a:fld>
            <a:endParaRPr lang="en-US"/>
          </a:p>
        </p:txBody>
      </p:sp>
    </p:spTree>
    <p:extLst>
      <p:ext uri="{BB962C8B-B14F-4D97-AF65-F5344CB8AC3E}">
        <p14:creationId xmlns:p14="http://schemas.microsoft.com/office/powerpoint/2010/main" xmlns="" val="728107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Speaker Notes:</a:t>
            </a:r>
          </a:p>
          <a:p>
            <a:r>
              <a:rPr lang="en-US" dirty="0" smtClean="0"/>
              <a:t>Emphasize for participants that acknowledging</a:t>
            </a:r>
            <a:r>
              <a:rPr lang="en-US" baseline="0" dirty="0" smtClean="0"/>
              <a:t> children’s positive behaviors is a means to prevent children’s challenging behaviors. Additionally, reassure participants that caregivers must respond to children’s challenging behaviors when health and safety issues arise (e.g., exiting the classroom, hurting another child).</a:t>
            </a:r>
            <a:endParaRPr lang="en-US" dirty="0"/>
          </a:p>
        </p:txBody>
      </p:sp>
      <p:sp>
        <p:nvSpPr>
          <p:cNvPr id="4" name="Slide Number Placeholder 3"/>
          <p:cNvSpPr>
            <a:spLocks noGrp="1"/>
          </p:cNvSpPr>
          <p:nvPr>
            <p:ph type="sldNum" sz="quarter" idx="10"/>
          </p:nvPr>
        </p:nvSpPr>
        <p:spPr/>
        <p:txBody>
          <a:bodyPr/>
          <a:lstStyle/>
          <a:p>
            <a:fld id="{C607C4EF-B73D-4F06-AC4A-47F7FF040DE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Speaker Notes:</a:t>
            </a:r>
          </a:p>
          <a:p>
            <a:r>
              <a:rPr lang="en-US" dirty="0" smtClean="0"/>
              <a:t>Review these</a:t>
            </a:r>
            <a:r>
              <a:rPr lang="en-US" baseline="0" dirty="0" smtClean="0"/>
              <a:t> important ideas. Ask participants if they have any questions or comments.</a:t>
            </a:r>
            <a:endParaRPr lang="en-US" dirty="0"/>
          </a:p>
        </p:txBody>
      </p:sp>
      <p:sp>
        <p:nvSpPr>
          <p:cNvPr id="4" name="Slide Number Placeholder 3"/>
          <p:cNvSpPr>
            <a:spLocks noGrp="1"/>
          </p:cNvSpPr>
          <p:nvPr>
            <p:ph type="sldNum" sz="quarter" idx="10"/>
          </p:nvPr>
        </p:nvSpPr>
        <p:spPr/>
        <p:txBody>
          <a:bodyPr/>
          <a:lstStyle/>
          <a:p>
            <a:fld id="{C607C4EF-B73D-4F06-AC4A-47F7FF040DE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Speaker</a:t>
            </a:r>
            <a:r>
              <a:rPr lang="en-US" baseline="0" dirty="0" smtClean="0"/>
              <a:t> Notes:</a:t>
            </a:r>
          </a:p>
          <a:p>
            <a:r>
              <a:rPr lang="en-US" baseline="0" dirty="0" smtClean="0"/>
              <a:t>Planning is essential to ensure that acknowledging children’s positive behaviors has the intended positive outcomes.</a:t>
            </a:r>
          </a:p>
          <a:p>
            <a:r>
              <a:rPr lang="en-US" baseline="0" dirty="0" smtClean="0"/>
              <a:t>Tell </a:t>
            </a:r>
            <a:r>
              <a:rPr lang="en-US" baseline="0" dirty="0" smtClean="0"/>
              <a:t>participants that they can record the number of times a particular challenging behavior occurs. Recording the behavior is important to decide if acknowledging the child’s positive behavior results in decreased challenging behaviors. To record the challenging behavior, caregivers must clearly define the </a:t>
            </a:r>
            <a:r>
              <a:rPr lang="en-US" baseline="0" dirty="0" smtClean="0"/>
              <a:t>child challenging </a:t>
            </a:r>
            <a:r>
              <a:rPr lang="en-US" baseline="0" dirty="0" smtClean="0"/>
              <a:t>behavior (e.g., </a:t>
            </a:r>
            <a:r>
              <a:rPr lang="en-US" baseline="0" dirty="0" smtClean="0"/>
              <a:t>“Does not take </a:t>
            </a:r>
            <a:r>
              <a:rPr lang="en-US" baseline="0" dirty="0" smtClean="0"/>
              <a:t>turns </a:t>
            </a:r>
            <a:r>
              <a:rPr lang="en-US" baseline="0" dirty="0" smtClean="0"/>
              <a:t>with toys when playing with peers” </a:t>
            </a:r>
            <a:r>
              <a:rPr lang="en-US" baseline="0" dirty="0" smtClean="0"/>
              <a:t>rather than </a:t>
            </a:r>
            <a:r>
              <a:rPr lang="en-US" baseline="0" dirty="0" smtClean="0"/>
              <a:t>“Doesn’t get along with peers”).</a:t>
            </a:r>
            <a:endParaRPr lang="en-US" baseline="0" dirty="0" smtClean="0"/>
          </a:p>
          <a:p>
            <a:endParaRPr lang="en-US" baseline="0" dirty="0" smtClean="0"/>
          </a:p>
          <a:p>
            <a:r>
              <a:rPr lang="en-US" baseline="0" dirty="0" smtClean="0"/>
              <a:t>If participants </a:t>
            </a:r>
            <a:r>
              <a:rPr lang="en-US" baseline="0" dirty="0" smtClean="0"/>
              <a:t>notice that they typically provide negative responses to a child’s challenging behaviors, they can brainstorm ways to ensure that the child’s positive behaviors are consistently acknowledged.</a:t>
            </a:r>
            <a:endParaRPr lang="en-US" dirty="0"/>
          </a:p>
        </p:txBody>
      </p:sp>
      <p:sp>
        <p:nvSpPr>
          <p:cNvPr id="4" name="Slide Number Placeholder 3"/>
          <p:cNvSpPr>
            <a:spLocks noGrp="1"/>
          </p:cNvSpPr>
          <p:nvPr>
            <p:ph type="sldNum" sz="quarter" idx="10"/>
          </p:nvPr>
        </p:nvSpPr>
        <p:spPr/>
        <p:txBody>
          <a:bodyPr/>
          <a:lstStyle/>
          <a:p>
            <a:fld id="{C607C4EF-B73D-4F06-AC4A-47F7FF040DEC}" type="slidenum">
              <a:rPr lang="en-US" smtClean="0"/>
              <a:pPr/>
              <a:t>8</a:t>
            </a:fld>
            <a:endParaRPr lang="en-US"/>
          </a:p>
        </p:txBody>
      </p:sp>
    </p:spTree>
    <p:extLst>
      <p:ext uri="{BB962C8B-B14F-4D97-AF65-F5344CB8AC3E}">
        <p14:creationId xmlns:p14="http://schemas.microsoft.com/office/powerpoint/2010/main" xmlns="" val="10657266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Speaker</a:t>
            </a:r>
            <a:r>
              <a:rPr lang="en-US" baseline="0" dirty="0" smtClean="0"/>
              <a:t> Notes:</a:t>
            </a:r>
          </a:p>
          <a:p>
            <a:r>
              <a:rPr lang="en-US" baseline="0" dirty="0" smtClean="0"/>
              <a:t>Review the information on the slide. Ask participants if they have questions or experiences to share.</a:t>
            </a:r>
          </a:p>
          <a:p>
            <a:endParaRPr lang="en-US" baseline="0" dirty="0" smtClean="0"/>
          </a:p>
        </p:txBody>
      </p:sp>
      <p:sp>
        <p:nvSpPr>
          <p:cNvPr id="4" name="Slide Number Placeholder 3"/>
          <p:cNvSpPr>
            <a:spLocks noGrp="1"/>
          </p:cNvSpPr>
          <p:nvPr>
            <p:ph type="sldNum" sz="quarter" idx="10"/>
          </p:nvPr>
        </p:nvSpPr>
        <p:spPr/>
        <p:txBody>
          <a:bodyPr/>
          <a:lstStyle/>
          <a:p>
            <a:fld id="{C607C4EF-B73D-4F06-AC4A-47F7FF040DE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00FBF7-3256-4167-A12C-7ED402E31522}" type="datetimeFigureOut">
              <a:rPr lang="en-US" smtClean="0"/>
              <a:pPr/>
              <a:t>8/16/2011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A805E-6E70-4E80-98E9-AF42B03E5F7E}" type="slidenum">
              <a:rPr lang="en-US" smtClean="0"/>
              <a:pPr/>
              <a:t>‹#›</a:t>
            </a:fld>
            <a:endParaRPr lang="en-US"/>
          </a:p>
        </p:txBody>
      </p:sp>
    </p:spTree>
    <p:extLst>
      <p:ext uri="{BB962C8B-B14F-4D97-AF65-F5344CB8AC3E}">
        <p14:creationId xmlns:p14="http://schemas.microsoft.com/office/powerpoint/2010/main" xmlns="" val="12099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00FBF7-3256-4167-A12C-7ED402E31522}" type="datetimeFigureOut">
              <a:rPr lang="en-US" smtClean="0"/>
              <a:pPr/>
              <a:t>8/16/2011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A805E-6E70-4E80-98E9-AF42B03E5F7E}" type="slidenum">
              <a:rPr lang="en-US" smtClean="0"/>
              <a:pPr/>
              <a:t>‹#›</a:t>
            </a:fld>
            <a:endParaRPr lang="en-US"/>
          </a:p>
        </p:txBody>
      </p:sp>
    </p:spTree>
    <p:extLst>
      <p:ext uri="{BB962C8B-B14F-4D97-AF65-F5344CB8AC3E}">
        <p14:creationId xmlns:p14="http://schemas.microsoft.com/office/powerpoint/2010/main" xmlns="" val="3934803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00FBF7-3256-4167-A12C-7ED402E31522}" type="datetimeFigureOut">
              <a:rPr lang="en-US" smtClean="0"/>
              <a:pPr/>
              <a:t>8/16/2011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A805E-6E70-4E80-98E9-AF42B03E5F7E}" type="slidenum">
              <a:rPr lang="en-US" smtClean="0"/>
              <a:pPr/>
              <a:t>‹#›</a:t>
            </a:fld>
            <a:endParaRPr lang="en-US"/>
          </a:p>
        </p:txBody>
      </p:sp>
    </p:spTree>
    <p:extLst>
      <p:ext uri="{BB962C8B-B14F-4D97-AF65-F5344CB8AC3E}">
        <p14:creationId xmlns:p14="http://schemas.microsoft.com/office/powerpoint/2010/main" xmlns="" val="4277293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00FBF7-3256-4167-A12C-7ED402E31522}" type="datetimeFigureOut">
              <a:rPr lang="en-US" smtClean="0"/>
              <a:pPr/>
              <a:t>8/16/2011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A805E-6E70-4E80-98E9-AF42B03E5F7E}" type="slidenum">
              <a:rPr lang="en-US" smtClean="0"/>
              <a:pPr/>
              <a:t>‹#›</a:t>
            </a:fld>
            <a:endParaRPr lang="en-US"/>
          </a:p>
        </p:txBody>
      </p:sp>
    </p:spTree>
    <p:extLst>
      <p:ext uri="{BB962C8B-B14F-4D97-AF65-F5344CB8AC3E}">
        <p14:creationId xmlns:p14="http://schemas.microsoft.com/office/powerpoint/2010/main" xmlns="" val="1716703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00FBF7-3256-4167-A12C-7ED402E31522}" type="datetimeFigureOut">
              <a:rPr lang="en-US" smtClean="0"/>
              <a:pPr/>
              <a:t>8/16/2011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A805E-6E70-4E80-98E9-AF42B03E5F7E}" type="slidenum">
              <a:rPr lang="en-US" smtClean="0"/>
              <a:pPr/>
              <a:t>‹#›</a:t>
            </a:fld>
            <a:endParaRPr lang="en-US"/>
          </a:p>
        </p:txBody>
      </p:sp>
    </p:spTree>
    <p:extLst>
      <p:ext uri="{BB962C8B-B14F-4D97-AF65-F5344CB8AC3E}">
        <p14:creationId xmlns:p14="http://schemas.microsoft.com/office/powerpoint/2010/main" xmlns="" val="285375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00FBF7-3256-4167-A12C-7ED402E31522}" type="datetimeFigureOut">
              <a:rPr lang="en-US" smtClean="0"/>
              <a:pPr/>
              <a:t>8/16/2011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A805E-6E70-4E80-98E9-AF42B03E5F7E}" type="slidenum">
              <a:rPr lang="en-US" smtClean="0"/>
              <a:pPr/>
              <a:t>‹#›</a:t>
            </a:fld>
            <a:endParaRPr lang="en-US"/>
          </a:p>
        </p:txBody>
      </p:sp>
    </p:spTree>
    <p:extLst>
      <p:ext uri="{BB962C8B-B14F-4D97-AF65-F5344CB8AC3E}">
        <p14:creationId xmlns:p14="http://schemas.microsoft.com/office/powerpoint/2010/main" xmlns="" val="2575524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00FBF7-3256-4167-A12C-7ED402E31522}" type="datetimeFigureOut">
              <a:rPr lang="en-US" smtClean="0"/>
              <a:pPr/>
              <a:t>8/16/2011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A805E-6E70-4E80-98E9-AF42B03E5F7E}" type="slidenum">
              <a:rPr lang="en-US" smtClean="0"/>
              <a:pPr/>
              <a:t>‹#›</a:t>
            </a:fld>
            <a:endParaRPr lang="en-US"/>
          </a:p>
        </p:txBody>
      </p:sp>
    </p:spTree>
    <p:extLst>
      <p:ext uri="{BB962C8B-B14F-4D97-AF65-F5344CB8AC3E}">
        <p14:creationId xmlns:p14="http://schemas.microsoft.com/office/powerpoint/2010/main" xmlns="" val="817820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00FBF7-3256-4167-A12C-7ED402E31522}" type="datetimeFigureOut">
              <a:rPr lang="en-US" smtClean="0"/>
              <a:pPr/>
              <a:t>8/16/2011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A805E-6E70-4E80-98E9-AF42B03E5F7E}" type="slidenum">
              <a:rPr lang="en-US" smtClean="0"/>
              <a:pPr/>
              <a:t>‹#›</a:t>
            </a:fld>
            <a:endParaRPr lang="en-US"/>
          </a:p>
        </p:txBody>
      </p:sp>
    </p:spTree>
    <p:extLst>
      <p:ext uri="{BB962C8B-B14F-4D97-AF65-F5344CB8AC3E}">
        <p14:creationId xmlns:p14="http://schemas.microsoft.com/office/powerpoint/2010/main" xmlns="" val="1885956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00FBF7-3256-4167-A12C-7ED402E31522}" type="datetimeFigureOut">
              <a:rPr lang="en-US" smtClean="0"/>
              <a:pPr/>
              <a:t>8/16/2011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A805E-6E70-4E80-98E9-AF42B03E5F7E}" type="slidenum">
              <a:rPr lang="en-US" smtClean="0"/>
              <a:pPr/>
              <a:t>‹#›</a:t>
            </a:fld>
            <a:endParaRPr lang="en-US"/>
          </a:p>
        </p:txBody>
      </p:sp>
    </p:spTree>
    <p:extLst>
      <p:ext uri="{BB962C8B-B14F-4D97-AF65-F5344CB8AC3E}">
        <p14:creationId xmlns:p14="http://schemas.microsoft.com/office/powerpoint/2010/main" xmlns="" val="3377635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00FBF7-3256-4167-A12C-7ED402E31522}" type="datetimeFigureOut">
              <a:rPr lang="en-US" smtClean="0"/>
              <a:pPr/>
              <a:t>8/16/2011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A805E-6E70-4E80-98E9-AF42B03E5F7E}" type="slidenum">
              <a:rPr lang="en-US" smtClean="0"/>
              <a:pPr/>
              <a:t>‹#›</a:t>
            </a:fld>
            <a:endParaRPr lang="en-US"/>
          </a:p>
        </p:txBody>
      </p:sp>
    </p:spTree>
    <p:extLst>
      <p:ext uri="{BB962C8B-B14F-4D97-AF65-F5344CB8AC3E}">
        <p14:creationId xmlns:p14="http://schemas.microsoft.com/office/powerpoint/2010/main" xmlns="" val="1776238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00FBF7-3256-4167-A12C-7ED402E31522}" type="datetimeFigureOut">
              <a:rPr lang="en-US" smtClean="0"/>
              <a:pPr/>
              <a:t>8/16/2011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A805E-6E70-4E80-98E9-AF42B03E5F7E}" type="slidenum">
              <a:rPr lang="en-US" smtClean="0"/>
              <a:pPr/>
              <a:t>‹#›</a:t>
            </a:fld>
            <a:endParaRPr lang="en-US"/>
          </a:p>
        </p:txBody>
      </p:sp>
    </p:spTree>
    <p:extLst>
      <p:ext uri="{BB962C8B-B14F-4D97-AF65-F5344CB8AC3E}">
        <p14:creationId xmlns:p14="http://schemas.microsoft.com/office/powerpoint/2010/main" xmlns="" val="3576561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00FBF7-3256-4167-A12C-7ED402E31522}" type="datetimeFigureOut">
              <a:rPr lang="en-US" smtClean="0"/>
              <a:pPr/>
              <a:t>8/16/2011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EA805E-6E70-4E80-98E9-AF42B03E5F7E}" type="slidenum">
              <a:rPr lang="en-US" smtClean="0"/>
              <a:pPr/>
              <a:t>‹#›</a:t>
            </a:fld>
            <a:endParaRPr lang="en-US"/>
          </a:p>
        </p:txBody>
      </p:sp>
    </p:spTree>
    <p:extLst>
      <p:ext uri="{BB962C8B-B14F-4D97-AF65-F5344CB8AC3E}">
        <p14:creationId xmlns:p14="http://schemas.microsoft.com/office/powerpoint/2010/main" xmlns="" val="16625521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WWB Training Kit #22</a:t>
            </a:r>
            <a:br>
              <a:rPr lang="en-US" dirty="0" smtClean="0"/>
            </a:br>
            <a:r>
              <a:rPr lang="en-US" dirty="0" smtClean="0"/>
              <a:t>Acknowledging Children’s Positive Behaviors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1208825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Bringing it Together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Think of a child in your program who could benefit from more frequent acknowledgement of positive behavior.</a:t>
            </a:r>
          </a:p>
          <a:p>
            <a:r>
              <a:rPr lang="en-US" dirty="0" smtClean="0"/>
              <a:t>How could you use acknowledgement of positive behavior to support his/her positive behaviors (i.e., what can you do or say)?</a:t>
            </a:r>
          </a:p>
          <a:p>
            <a:r>
              <a:rPr lang="en-US" dirty="0" smtClean="0"/>
              <a:t>What skill(s) does the child need to learn to ensure success?</a:t>
            </a:r>
          </a:p>
          <a:p>
            <a:r>
              <a:rPr lang="en-US" dirty="0" smtClean="0"/>
              <a:t>What concerns do you have with this approach? How could these concerns be addressed?</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Pre-Training Survey</a:t>
            </a:r>
            <a:endParaRPr lang="en-US" dirty="0"/>
          </a:p>
        </p:txBody>
      </p:sp>
      <p:sp>
        <p:nvSpPr>
          <p:cNvPr id="3" name="Content Placeholder 2"/>
          <p:cNvSpPr>
            <a:spLocks noGrp="1"/>
          </p:cNvSpPr>
          <p:nvPr>
            <p:ph idx="1"/>
          </p:nvPr>
        </p:nvSpPr>
        <p:spPr/>
        <p:txBody>
          <a:bodyPr>
            <a:normAutofit lnSpcReduction="10000"/>
          </a:bodyPr>
          <a:lstStyle/>
          <a:p>
            <a:r>
              <a:rPr lang="en-US" dirty="0" smtClean="0"/>
              <a:t>What does “acknowledging children’s positive behaviors” mean?</a:t>
            </a:r>
          </a:p>
          <a:p>
            <a:r>
              <a:rPr lang="en-US" dirty="0" smtClean="0"/>
              <a:t>What are the benefits of caregivers’ acknowledgement of children’s positive behaviors?</a:t>
            </a:r>
          </a:p>
          <a:p>
            <a:r>
              <a:rPr lang="en-US" dirty="0" smtClean="0"/>
              <a:t>What are three important elements of planning for and carrying out acknowledgement of children’s positive behaviors?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Does it Mean to Acknowledge Children’s Positive Behaviors?</a:t>
            </a:r>
            <a:endParaRPr lang="en-US" dirty="0"/>
          </a:p>
        </p:txBody>
      </p:sp>
      <p:sp>
        <p:nvSpPr>
          <p:cNvPr id="3" name="Content Placeholder 2"/>
          <p:cNvSpPr>
            <a:spLocks noGrp="1"/>
          </p:cNvSpPr>
          <p:nvPr>
            <p:ph idx="1"/>
          </p:nvPr>
        </p:nvSpPr>
        <p:spPr/>
        <p:txBody>
          <a:bodyPr/>
          <a:lstStyle/>
          <a:p>
            <a:pPr>
              <a:buNone/>
            </a:pPr>
            <a:r>
              <a:rPr lang="en-US" dirty="0" smtClean="0"/>
              <a:t>As children are engaging in positive behaviors…</a:t>
            </a:r>
          </a:p>
          <a:p>
            <a:r>
              <a:rPr lang="en-US" dirty="0" smtClean="0"/>
              <a:t>Communicating verbally and non-verbally with children (e.g., “I like the way you are putting the toys away”).</a:t>
            </a:r>
          </a:p>
          <a:p>
            <a:r>
              <a:rPr lang="en-US" dirty="0" smtClean="0"/>
              <a:t>Presenting favorite objects (e.g., toys, books).</a:t>
            </a:r>
          </a:p>
          <a:p>
            <a:r>
              <a:rPr lang="en-US" dirty="0" smtClean="0"/>
              <a:t>Presenting pictures, sounds or other items.</a:t>
            </a:r>
          </a:p>
          <a:p>
            <a:endParaRPr lang="en-US" dirty="0"/>
          </a:p>
        </p:txBody>
      </p:sp>
    </p:spTree>
    <p:extLst>
      <p:ext uri="{BB962C8B-B14F-4D97-AF65-F5344CB8AC3E}">
        <p14:creationId xmlns:p14="http://schemas.microsoft.com/office/powerpoint/2010/main" xmlns="" val="1586063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It Important to Acknowledge Children’s Positive Behaviors?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Because…</a:t>
            </a:r>
          </a:p>
          <a:p>
            <a:r>
              <a:rPr lang="en-US" dirty="0" smtClean="0"/>
              <a:t>Most child behavior is strengthened or weakened by what happens after the behavior occurs. </a:t>
            </a:r>
          </a:p>
          <a:p>
            <a:r>
              <a:rPr lang="en-US" dirty="0" smtClean="0"/>
              <a:t>Adult attention often is captured by children’s challenging behaviors.</a:t>
            </a:r>
          </a:p>
          <a:p>
            <a:r>
              <a:rPr lang="en-US" dirty="0" smtClean="0"/>
              <a:t>Attention from primary caregivers is so important to young children that they will engage in behaviors to get negative reactions.</a:t>
            </a:r>
          </a:p>
          <a:p>
            <a:r>
              <a:rPr lang="en-US" dirty="0" smtClean="0"/>
              <a:t>At times, children’s challenging behaviors can decrease with negative adult responses (e.g., “Stop that!”), but children are not always learning desired behaviors in this process.</a:t>
            </a:r>
          </a:p>
          <a:p>
            <a:endParaRPr lang="en-US" dirty="0" smtClean="0"/>
          </a:p>
          <a:p>
            <a:endParaRPr lang="en-US" dirty="0"/>
          </a:p>
        </p:txBody>
      </p:sp>
    </p:spTree>
    <p:extLst>
      <p:ext uri="{BB962C8B-B14F-4D97-AF65-F5344CB8AC3E}">
        <p14:creationId xmlns:p14="http://schemas.microsoft.com/office/powerpoint/2010/main" xmlns="" val="1134256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It Important to Acknowledge Children’s Positive Behaviors?</a:t>
            </a:r>
            <a:endParaRPr lang="en-US" dirty="0"/>
          </a:p>
        </p:txBody>
      </p:sp>
      <p:sp>
        <p:nvSpPr>
          <p:cNvPr id="3" name="Content Placeholder 2"/>
          <p:cNvSpPr>
            <a:spLocks noGrp="1"/>
          </p:cNvSpPr>
          <p:nvPr>
            <p:ph idx="1"/>
          </p:nvPr>
        </p:nvSpPr>
        <p:spPr/>
        <p:txBody>
          <a:bodyPr>
            <a:normAutofit fontScale="92500"/>
          </a:bodyPr>
          <a:lstStyle/>
          <a:p>
            <a:r>
              <a:rPr lang="en-US" dirty="0" smtClean="0"/>
              <a:t>Acknowledging children’s positive behaviors has been used to decrease many negative behaviors.</a:t>
            </a:r>
          </a:p>
          <a:p>
            <a:r>
              <a:rPr lang="en-US" dirty="0" smtClean="0"/>
              <a:t>Acknowledging children’s positive behaviors can  help increase and maintain:</a:t>
            </a:r>
          </a:p>
          <a:p>
            <a:pPr lvl="1"/>
            <a:r>
              <a:rPr lang="en-US" dirty="0" smtClean="0"/>
              <a:t>Positive interactions with peers</a:t>
            </a:r>
          </a:p>
          <a:p>
            <a:pPr lvl="1"/>
            <a:r>
              <a:rPr lang="en-US" dirty="0" smtClean="0"/>
              <a:t>Following caregiver instructions</a:t>
            </a:r>
          </a:p>
          <a:p>
            <a:pPr lvl="1"/>
            <a:r>
              <a:rPr lang="en-US" dirty="0" smtClean="0"/>
              <a:t>Appropriate communication</a:t>
            </a:r>
          </a:p>
          <a:p>
            <a:pPr lvl="1"/>
            <a:r>
              <a:rPr lang="en-US" dirty="0" smtClean="0"/>
              <a:t>Independent self-care skills (e.g., dressing, toileting)</a:t>
            </a:r>
          </a:p>
          <a:p>
            <a:pPr lvl="1"/>
            <a:endParaRPr lang="en-US" dirty="0" smtClean="0"/>
          </a:p>
          <a:p>
            <a:pPr lvl="1"/>
            <a:endParaRPr lang="en-US" dirty="0"/>
          </a:p>
        </p:txBody>
      </p:sp>
    </p:spTree>
    <p:extLst>
      <p:ext uri="{BB962C8B-B14F-4D97-AF65-F5344CB8AC3E}">
        <p14:creationId xmlns:p14="http://schemas.microsoft.com/office/powerpoint/2010/main" xmlns="" val="956060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Activity 1</a:t>
            </a:r>
            <a:br>
              <a:rPr lang="en-US" dirty="0" smtClean="0"/>
            </a:br>
            <a:r>
              <a:rPr lang="en-US" dirty="0" smtClean="0"/>
              <a:t>Pair-Think-Share</a:t>
            </a:r>
            <a:br>
              <a:rPr lang="en-US" dirty="0" smtClean="0"/>
            </a:br>
            <a:r>
              <a:rPr lang="en-US" dirty="0" smtClean="0"/>
              <a:t>What Would You Do?</a:t>
            </a:r>
            <a:endParaRPr lang="en-US" dirty="0"/>
          </a:p>
        </p:txBody>
      </p:sp>
      <p:sp>
        <p:nvSpPr>
          <p:cNvPr id="3" name="Content Placeholder 2"/>
          <p:cNvSpPr>
            <a:spLocks noGrp="1"/>
          </p:cNvSpPr>
          <p:nvPr>
            <p:ph idx="1"/>
          </p:nvPr>
        </p:nvSpPr>
        <p:spPr>
          <a:xfrm>
            <a:off x="457200" y="1905000"/>
            <a:ext cx="8229600" cy="4221163"/>
          </a:xfrm>
        </p:spPr>
        <p:txBody>
          <a:bodyPr>
            <a:normAutofit fontScale="92500" lnSpcReduction="10000"/>
          </a:bodyPr>
          <a:lstStyle/>
          <a:p>
            <a:r>
              <a:rPr lang="en-US" dirty="0" smtClean="0"/>
              <a:t>Four-year-old Margaret often has difficulty sharing dolls with more than one classmate in dramatic play. One day Margaret and Sammy were playing with the dolls. Another child, </a:t>
            </a:r>
            <a:r>
              <a:rPr lang="en-US" dirty="0" err="1" smtClean="0"/>
              <a:t>Oliva</a:t>
            </a:r>
            <a:r>
              <a:rPr lang="en-US" dirty="0" smtClean="0"/>
              <a:t>, approached Margaret and Sammy and asked to play with a doll. When Margaret said, “No!” </a:t>
            </a:r>
            <a:r>
              <a:rPr lang="en-US" dirty="0" err="1" smtClean="0"/>
              <a:t>Oliva</a:t>
            </a:r>
            <a:r>
              <a:rPr lang="en-US" dirty="0" smtClean="0"/>
              <a:t> took one of the dolls, Margaret snatched the doll back and the teacher, Ms. Brookes, said to Margaret, “You know better than that. That wasn’t nice!”</a:t>
            </a:r>
          </a:p>
        </p:txBody>
      </p:sp>
    </p:spTree>
    <p:extLst>
      <p:ext uri="{BB962C8B-B14F-4D97-AF65-F5344CB8AC3E}">
        <p14:creationId xmlns:p14="http://schemas.microsoft.com/office/powerpoint/2010/main" xmlns="" val="1589396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Planning for and Acknowledging Children’s Positive Behaviors</a:t>
            </a:r>
            <a:endParaRPr lang="en-US" dirty="0"/>
          </a:p>
        </p:txBody>
      </p:sp>
      <p:sp>
        <p:nvSpPr>
          <p:cNvPr id="3" name="Content Placeholder 2"/>
          <p:cNvSpPr>
            <a:spLocks noGrp="1"/>
          </p:cNvSpPr>
          <p:nvPr>
            <p:ph idx="1"/>
          </p:nvPr>
        </p:nvSpPr>
        <p:spPr>
          <a:xfrm>
            <a:off x="457200" y="1905000"/>
            <a:ext cx="8229600" cy="4221163"/>
          </a:xfrm>
        </p:spPr>
        <p:txBody>
          <a:bodyPr/>
          <a:lstStyle/>
          <a:p>
            <a:r>
              <a:rPr lang="en-US" dirty="0" smtClean="0"/>
              <a:t>Give positive responses to children’s desired behaviors and avoid responding when those behaviors are not occurring</a:t>
            </a:r>
            <a:endParaRPr lang="en-US" dirty="0"/>
          </a:p>
        </p:txBody>
      </p:sp>
    </p:spTree>
    <p:extLst>
      <p:ext uri="{BB962C8B-B14F-4D97-AF65-F5344CB8AC3E}">
        <p14:creationId xmlns:p14="http://schemas.microsoft.com/office/powerpoint/2010/main" xmlns="" val="1818399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Planning for and Acknowledging Children’s Positive Behaviors</a:t>
            </a:r>
            <a:endParaRPr lang="en-US" dirty="0"/>
          </a:p>
        </p:txBody>
      </p:sp>
      <p:sp>
        <p:nvSpPr>
          <p:cNvPr id="3" name="Content Placeholder 2"/>
          <p:cNvSpPr>
            <a:spLocks noGrp="1"/>
          </p:cNvSpPr>
          <p:nvPr>
            <p:ph idx="1"/>
          </p:nvPr>
        </p:nvSpPr>
        <p:spPr/>
        <p:txBody>
          <a:bodyPr>
            <a:normAutofit lnSpcReduction="10000"/>
          </a:bodyPr>
          <a:lstStyle/>
          <a:p>
            <a:r>
              <a:rPr lang="en-US" dirty="0" smtClean="0"/>
              <a:t>Remember that when withholding attention for children’s challenging behaviors, children’s negative behaviors may initially get worse before getting better.</a:t>
            </a:r>
          </a:p>
          <a:p>
            <a:r>
              <a:rPr lang="en-US" dirty="0" smtClean="0"/>
              <a:t>By consistently withholding attention for children’s challenging behaviors, you will see initial improvement followed by some variability (i.e., good days, bad days), followed by more consistently good days.</a:t>
            </a:r>
          </a:p>
          <a:p>
            <a:endParaRPr lang="en-US" dirty="0" smtClean="0"/>
          </a:p>
          <a:p>
            <a:endParaRPr lang="en-US" dirty="0"/>
          </a:p>
        </p:txBody>
      </p:sp>
    </p:spTree>
    <p:extLst>
      <p:ext uri="{BB962C8B-B14F-4D97-AF65-F5344CB8AC3E}">
        <p14:creationId xmlns:p14="http://schemas.microsoft.com/office/powerpoint/2010/main" xmlns="" val="1659042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Planning for and Acknowledging Children’s Positive Behaviors</a:t>
            </a:r>
            <a:endParaRPr lang="en-US" dirty="0"/>
          </a:p>
        </p:txBody>
      </p:sp>
      <p:sp>
        <p:nvSpPr>
          <p:cNvPr id="3" name="Content Placeholder 2"/>
          <p:cNvSpPr>
            <a:spLocks noGrp="1"/>
          </p:cNvSpPr>
          <p:nvPr>
            <p:ph idx="1"/>
          </p:nvPr>
        </p:nvSpPr>
        <p:spPr>
          <a:xfrm>
            <a:off x="457200" y="1600201"/>
            <a:ext cx="8229600" cy="1600200"/>
          </a:xfrm>
        </p:spPr>
        <p:txBody>
          <a:bodyPr>
            <a:normAutofit fontScale="70000" lnSpcReduction="20000"/>
          </a:bodyPr>
          <a:lstStyle/>
          <a:p>
            <a:r>
              <a:rPr lang="en-US" dirty="0" smtClean="0"/>
              <a:t>Record the number of times that the child’s challenging behavior occurs. </a:t>
            </a:r>
          </a:p>
          <a:p>
            <a:r>
              <a:rPr lang="en-US" dirty="0" smtClean="0"/>
              <a:t>Record what occurs before and after the behavior. Ask a colleague to record the number of caregiver positive and negative responses provided for the particular challenging behavior</a:t>
            </a:r>
          </a:p>
          <a:p>
            <a:endParaRPr lang="en-US" dirty="0" smtClean="0"/>
          </a:p>
          <a:p>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xmlns="" val="2898497871"/>
              </p:ext>
            </p:extLst>
          </p:nvPr>
        </p:nvGraphicFramePr>
        <p:xfrm>
          <a:off x="533400" y="3429000"/>
          <a:ext cx="8229600" cy="3313661"/>
        </p:xfrm>
        <a:graphic>
          <a:graphicData uri="http://schemas.openxmlformats.org/drawingml/2006/table">
            <a:tbl>
              <a:tblPr firstRow="1" bandRow="1">
                <a:tableStyleId>{5C22544A-7EE6-4342-B048-85BDC9FD1C3A}</a:tableStyleId>
              </a:tblPr>
              <a:tblGrid>
                <a:gridCol w="2743200"/>
                <a:gridCol w="2743200"/>
                <a:gridCol w="2743200"/>
              </a:tblGrid>
              <a:tr h="1007029">
                <a:tc>
                  <a:txBody>
                    <a:bodyPr/>
                    <a:lstStyle/>
                    <a:p>
                      <a:r>
                        <a:rPr lang="en-US" dirty="0" smtClean="0"/>
                        <a:t>What happens befor</a:t>
                      </a:r>
                      <a:r>
                        <a:rPr lang="en-US" baseline="0" dirty="0" smtClean="0"/>
                        <a:t>e the challenging behavior?</a:t>
                      </a:r>
                      <a:endParaRPr lang="en-US" dirty="0"/>
                    </a:p>
                  </a:txBody>
                  <a:tcPr/>
                </a:tc>
                <a:tc>
                  <a:txBody>
                    <a:bodyPr/>
                    <a:lstStyle/>
                    <a:p>
                      <a:r>
                        <a:rPr lang="en-US" dirty="0" smtClean="0"/>
                        <a:t>What is the challenging</a:t>
                      </a:r>
                      <a:r>
                        <a:rPr lang="en-US" baseline="0" dirty="0" smtClean="0"/>
                        <a:t> behavior?</a:t>
                      </a:r>
                      <a:endParaRPr lang="en-US" dirty="0"/>
                    </a:p>
                  </a:txBody>
                  <a:tcPr/>
                </a:tc>
                <a:tc>
                  <a:txBody>
                    <a:bodyPr/>
                    <a:lstStyle/>
                    <a:p>
                      <a:r>
                        <a:rPr lang="en-US" dirty="0" smtClean="0"/>
                        <a:t>What do the adults</a:t>
                      </a:r>
                      <a:r>
                        <a:rPr lang="en-US" baseline="0" dirty="0" smtClean="0"/>
                        <a:t> and children do after the challenging behavior?</a:t>
                      </a:r>
                      <a:endParaRPr lang="en-US" dirty="0"/>
                    </a:p>
                  </a:txBody>
                  <a:tcPr/>
                </a:tc>
              </a:tr>
              <a:tr h="2306632">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xmlns="" val="314744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Planning for and Acknowledging Children’s Positive Behaviors</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smtClean="0"/>
              <a:t>Design a classroom plan to meet your individual needs.</a:t>
            </a:r>
          </a:p>
          <a:p>
            <a:pPr lvl="1"/>
            <a:r>
              <a:rPr lang="en-US" dirty="0" smtClean="0"/>
              <a:t>Start with one desirable child behavior and one or just a few children.</a:t>
            </a:r>
          </a:p>
          <a:p>
            <a:pPr lvl="1"/>
            <a:r>
              <a:rPr lang="en-US" dirty="0" smtClean="0"/>
              <a:t>Define the child behavior you would like to increase</a:t>
            </a:r>
          </a:p>
          <a:p>
            <a:pPr lvl="1"/>
            <a:r>
              <a:rPr lang="en-US" dirty="0" smtClean="0"/>
              <a:t>Consider where, when, and how often to look for that desired behavior.</a:t>
            </a:r>
          </a:p>
          <a:p>
            <a:pPr lvl="1"/>
            <a:r>
              <a:rPr lang="en-US" dirty="0" smtClean="0"/>
              <a:t>Think of situations that might increase the likelihood that children engage in the desired behavior.</a:t>
            </a:r>
          </a:p>
          <a:p>
            <a:endParaRPr lang="en-US" dirty="0"/>
          </a:p>
        </p:txBody>
      </p:sp>
    </p:spTree>
    <p:extLst>
      <p:ext uri="{BB962C8B-B14F-4D97-AF65-F5344CB8AC3E}">
        <p14:creationId xmlns:p14="http://schemas.microsoft.com/office/powerpoint/2010/main" xmlns="" val="41154450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455</TotalTime>
  <Words>1567</Words>
  <Application>Microsoft Office PowerPoint</Application>
  <PresentationFormat>On-screen Show (4:3)</PresentationFormat>
  <Paragraphs>111</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WWB Training Kit #22 Acknowledging Children’s Positive Behaviors</vt:lpstr>
      <vt:lpstr>What Does it Mean to Acknowledge Children’s Positive Behaviors?</vt:lpstr>
      <vt:lpstr>Why Is It Important to Acknowledge Children’s Positive Behaviors?</vt:lpstr>
      <vt:lpstr>Why Is It Important to Acknowledge Children’s Positive Behaviors?</vt:lpstr>
      <vt:lpstr>Activity 1 Pair-Think-Share What Would You Do?</vt:lpstr>
      <vt:lpstr>Planning for and Acknowledging Children’s Positive Behaviors</vt:lpstr>
      <vt:lpstr>Planning for and Acknowledging Children’s Positive Behaviors</vt:lpstr>
      <vt:lpstr>Planning for and Acknowledging Children’s Positive Behaviors</vt:lpstr>
      <vt:lpstr>Planning for and Acknowledging Children’s Positive Behaviors</vt:lpstr>
      <vt:lpstr>Bringing it Together</vt:lpstr>
      <vt:lpstr>Pre-Training Survey</vt:lpstr>
    </vt:vector>
  </TitlesOfParts>
  <Company>Administrator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WWB Training Kit #22 Acknowledging Children’s Positive Behaviors</dc:title>
  <dc:creator>Cheatham, G</dc:creator>
  <cp:lastModifiedBy>Owner</cp:lastModifiedBy>
  <cp:revision>42</cp:revision>
  <dcterms:created xsi:type="dcterms:W3CDTF">2011-08-11T19:12:23Z</dcterms:created>
  <dcterms:modified xsi:type="dcterms:W3CDTF">2011-08-16T20:33:57Z</dcterms:modified>
</cp:coreProperties>
</file>