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Lst>
  <p:sldSz cy="6858000" cx="12192000"/>
  <p:notesSz cx="6858000" cy="9144000"/>
  <p:embeddedFontLst>
    <p:embeddedFont>
      <p:font typeface="Roboto"/>
      <p:regular r:id="rId49"/>
      <p:bold r:id="rId50"/>
      <p:italic r:id="rId51"/>
      <p:boldItalic r:id="rId52"/>
    </p:embeddedFont>
    <p:embeddedFont>
      <p:font typeface="EB Garamond"/>
      <p:regular r:id="rId53"/>
      <p:bold r:id="rId54"/>
      <p:italic r:id="rId55"/>
      <p:boldItalic r:id="rId56"/>
    </p:embeddedFont>
    <p:embeddedFont>
      <p:font typeface="Quattrocento Sans"/>
      <p:regular r:id="rId57"/>
      <p:bold r:id="rId58"/>
      <p:italic r:id="rId59"/>
      <p:boldItalic r:id="rId60"/>
    </p:embeddedFont>
    <p:embeddedFont>
      <p:font typeface="Gill Sans"/>
      <p:regular r:id="rId61"/>
      <p:bold r:id="rId62"/>
    </p:embeddedFont>
    <p:embeddedFont>
      <p:font typeface="Century Gothic"/>
      <p:regular r:id="rId63"/>
      <p:bold r:id="rId64"/>
      <p:italic r:id="rId65"/>
      <p:boldItalic r:id="rId6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67" roundtripDataSignature="AMtx7mhZy5QVUBSc/VYVG2K4wd+dQYBZR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slide" Target="slides/slide36.xml"/><Relationship Id="rId42" Type="http://schemas.openxmlformats.org/officeDocument/2006/relationships/slide" Target="slides/slide38.xml"/><Relationship Id="rId41" Type="http://schemas.openxmlformats.org/officeDocument/2006/relationships/slide" Target="slides/slide37.xml"/><Relationship Id="rId44" Type="http://schemas.openxmlformats.org/officeDocument/2006/relationships/slide" Target="slides/slide40.xml"/><Relationship Id="rId43" Type="http://schemas.openxmlformats.org/officeDocument/2006/relationships/slide" Target="slides/slide39.xml"/><Relationship Id="rId46" Type="http://schemas.openxmlformats.org/officeDocument/2006/relationships/slide" Target="slides/slide42.xml"/><Relationship Id="rId45" Type="http://schemas.openxmlformats.org/officeDocument/2006/relationships/slide" Target="slides/slide41.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48" Type="http://schemas.openxmlformats.org/officeDocument/2006/relationships/slide" Target="slides/slide44.xml"/><Relationship Id="rId47" Type="http://schemas.openxmlformats.org/officeDocument/2006/relationships/slide" Target="slides/slide43.xml"/><Relationship Id="rId49" Type="http://schemas.openxmlformats.org/officeDocument/2006/relationships/font" Target="fonts/Roboto-regular.fnt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33" Type="http://schemas.openxmlformats.org/officeDocument/2006/relationships/slide" Target="slides/slide29.xml"/><Relationship Id="rId32" Type="http://schemas.openxmlformats.org/officeDocument/2006/relationships/slide" Target="slides/slide28.xml"/><Relationship Id="rId35" Type="http://schemas.openxmlformats.org/officeDocument/2006/relationships/slide" Target="slides/slide31.xml"/><Relationship Id="rId34" Type="http://schemas.openxmlformats.org/officeDocument/2006/relationships/slide" Target="slides/slide30.xml"/><Relationship Id="rId37" Type="http://schemas.openxmlformats.org/officeDocument/2006/relationships/slide" Target="slides/slide33.xml"/><Relationship Id="rId36" Type="http://schemas.openxmlformats.org/officeDocument/2006/relationships/slide" Target="slides/slide32.xml"/><Relationship Id="rId39" Type="http://schemas.openxmlformats.org/officeDocument/2006/relationships/slide" Target="slides/slide35.xml"/><Relationship Id="rId38" Type="http://schemas.openxmlformats.org/officeDocument/2006/relationships/slide" Target="slides/slide34.xml"/><Relationship Id="rId62" Type="http://schemas.openxmlformats.org/officeDocument/2006/relationships/font" Target="fonts/GillSans-bold.fntdata"/><Relationship Id="rId61" Type="http://schemas.openxmlformats.org/officeDocument/2006/relationships/font" Target="fonts/GillSans-regular.fntdata"/><Relationship Id="rId20" Type="http://schemas.openxmlformats.org/officeDocument/2006/relationships/slide" Target="slides/slide16.xml"/><Relationship Id="rId64" Type="http://schemas.openxmlformats.org/officeDocument/2006/relationships/font" Target="fonts/CenturyGothic-bold.fntdata"/><Relationship Id="rId63" Type="http://schemas.openxmlformats.org/officeDocument/2006/relationships/font" Target="fonts/CenturyGothic-regular.fntdata"/><Relationship Id="rId22" Type="http://schemas.openxmlformats.org/officeDocument/2006/relationships/slide" Target="slides/slide18.xml"/><Relationship Id="rId66" Type="http://schemas.openxmlformats.org/officeDocument/2006/relationships/font" Target="fonts/CenturyGothic-boldItalic.fntdata"/><Relationship Id="rId21" Type="http://schemas.openxmlformats.org/officeDocument/2006/relationships/slide" Target="slides/slide17.xml"/><Relationship Id="rId65" Type="http://schemas.openxmlformats.org/officeDocument/2006/relationships/font" Target="fonts/CenturyGothic-italic.fntdata"/><Relationship Id="rId24" Type="http://schemas.openxmlformats.org/officeDocument/2006/relationships/slide" Target="slides/slide20.xml"/><Relationship Id="rId23" Type="http://schemas.openxmlformats.org/officeDocument/2006/relationships/slide" Target="slides/slide19.xml"/><Relationship Id="rId67" Type="http://customschemas.google.com/relationships/presentationmetadata" Target="metadata"/><Relationship Id="rId60" Type="http://schemas.openxmlformats.org/officeDocument/2006/relationships/font" Target="fonts/QuattrocentoSans-boldItalic.fntdata"/><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29" Type="http://schemas.openxmlformats.org/officeDocument/2006/relationships/slide" Target="slides/slide25.xml"/><Relationship Id="rId51" Type="http://schemas.openxmlformats.org/officeDocument/2006/relationships/font" Target="fonts/Roboto-italic.fntdata"/><Relationship Id="rId50" Type="http://schemas.openxmlformats.org/officeDocument/2006/relationships/font" Target="fonts/Roboto-bold.fntdata"/><Relationship Id="rId53" Type="http://schemas.openxmlformats.org/officeDocument/2006/relationships/font" Target="fonts/EBGaramond-regular.fntdata"/><Relationship Id="rId52" Type="http://schemas.openxmlformats.org/officeDocument/2006/relationships/font" Target="fonts/Roboto-boldItalic.fntdata"/><Relationship Id="rId11" Type="http://schemas.openxmlformats.org/officeDocument/2006/relationships/slide" Target="slides/slide7.xml"/><Relationship Id="rId55" Type="http://schemas.openxmlformats.org/officeDocument/2006/relationships/font" Target="fonts/EBGaramond-italic.fntdata"/><Relationship Id="rId10" Type="http://schemas.openxmlformats.org/officeDocument/2006/relationships/slide" Target="slides/slide6.xml"/><Relationship Id="rId54" Type="http://schemas.openxmlformats.org/officeDocument/2006/relationships/font" Target="fonts/EBGaramond-bold.fntdata"/><Relationship Id="rId13" Type="http://schemas.openxmlformats.org/officeDocument/2006/relationships/slide" Target="slides/slide9.xml"/><Relationship Id="rId57" Type="http://schemas.openxmlformats.org/officeDocument/2006/relationships/font" Target="fonts/QuattrocentoSans-regular.fntdata"/><Relationship Id="rId12" Type="http://schemas.openxmlformats.org/officeDocument/2006/relationships/slide" Target="slides/slide8.xml"/><Relationship Id="rId56" Type="http://schemas.openxmlformats.org/officeDocument/2006/relationships/font" Target="fonts/EBGaramond-boldItalic.fntdata"/><Relationship Id="rId15" Type="http://schemas.openxmlformats.org/officeDocument/2006/relationships/slide" Target="slides/slide11.xml"/><Relationship Id="rId59" Type="http://schemas.openxmlformats.org/officeDocument/2006/relationships/font" Target="fonts/QuattrocentoSans-italic.fntdata"/><Relationship Id="rId14" Type="http://schemas.openxmlformats.org/officeDocument/2006/relationships/slide" Target="slides/slide10.xml"/><Relationship Id="rId58" Type="http://schemas.openxmlformats.org/officeDocument/2006/relationships/font" Target="fonts/QuattrocentoSans-bold.fntdata"/><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Gill Sans"/>
                <a:ea typeface="Gill Sans"/>
                <a:cs typeface="Gill Sans"/>
                <a:sym typeface="Gill Sans"/>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Gill Sans"/>
                <a:ea typeface="Gill Sans"/>
                <a:cs typeface="Gill Sans"/>
                <a:sym typeface="Gill Sans"/>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Gill Sans"/>
                <a:ea typeface="Gill Sans"/>
                <a:cs typeface="Gill Sans"/>
                <a:sym typeface="Gill Sans"/>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Gill Sans"/>
                <a:ea typeface="Gill Sans"/>
                <a:cs typeface="Gill Sans"/>
                <a:sym typeface="Gill Sans"/>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Gill Sans"/>
                <a:ea typeface="Gill Sans"/>
                <a:cs typeface="Gill Sans"/>
                <a:sym typeface="Gill Sans"/>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Gill Sans"/>
                <a:ea typeface="Gill Sans"/>
                <a:cs typeface="Gill Sans"/>
                <a:sym typeface="Gill Sans"/>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Gill Sans"/>
                <a:ea typeface="Gill Sans"/>
                <a:cs typeface="Gill Sans"/>
                <a:sym typeface="Gill Sans"/>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Gill Sans"/>
                <a:ea typeface="Gill Sans"/>
                <a:cs typeface="Gill Sans"/>
                <a:sym typeface="Gill Sans"/>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Gill Sans"/>
                <a:ea typeface="Gill Sans"/>
                <a:cs typeface="Gill Sans"/>
                <a:sym typeface="Gill Sans"/>
              </a:rPr>
              <a:t>‹#›</a:t>
            </a:fld>
            <a:endParaRPr b="0" i="0" sz="1200" u="none" cap="none" strike="noStrike">
              <a:solidFill>
                <a:schemeClr val="dk1"/>
              </a:solidFill>
              <a:latin typeface="Gill Sans"/>
              <a:ea typeface="Gill Sans"/>
              <a:cs typeface="Gill Sans"/>
              <a:sym typeface="Gill Sans"/>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83" name="Google Shape;183;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t/>
            </a:r>
            <a:endParaRPr>
              <a:latin typeface="Gill Sans"/>
              <a:ea typeface="Gill Sans"/>
              <a:cs typeface="Gill Sans"/>
              <a:sym typeface="Gill Sans"/>
            </a:endParaRPr>
          </a:p>
          <a:p>
            <a:pPr indent="0" lvl="0" marL="0" rtl="0" algn="l">
              <a:lnSpc>
                <a:spcPct val="115000"/>
              </a:lnSpc>
              <a:spcBef>
                <a:spcPts val="0"/>
              </a:spcBef>
              <a:spcAft>
                <a:spcPts val="0"/>
              </a:spcAft>
              <a:buClr>
                <a:schemeClr val="dk1"/>
              </a:buClr>
              <a:buSzPts val="1100"/>
              <a:buFont typeface="Arial"/>
              <a:buNone/>
            </a:pPr>
            <a:r>
              <a:t/>
            </a:r>
            <a:endParaRPr>
              <a:solidFill>
                <a:srgbClr val="0F0F0F"/>
              </a:solidFill>
              <a:highlight>
                <a:srgbClr val="19C37D"/>
              </a:highlight>
              <a:latin typeface="Roboto"/>
              <a:ea typeface="Roboto"/>
              <a:cs typeface="Roboto"/>
              <a:sym typeface="Roboto"/>
            </a:endParaRPr>
          </a:p>
          <a:p>
            <a:pPr indent="0" lvl="0" marL="0" rtl="0" algn="l">
              <a:lnSpc>
                <a:spcPct val="175000"/>
              </a:lnSpc>
              <a:spcBef>
                <a:spcPts val="0"/>
              </a:spcBef>
              <a:spcAft>
                <a:spcPts val="0"/>
              </a:spcAft>
              <a:buSzPts val="1100"/>
              <a:buNone/>
            </a:pPr>
            <a:r>
              <a:rPr lang="en-US" sz="1050">
                <a:solidFill>
                  <a:srgbClr val="003057"/>
                </a:solidFill>
                <a:highlight>
                  <a:srgbClr val="FFFFFF"/>
                </a:highlight>
                <a:latin typeface="Gill Sans"/>
                <a:ea typeface="Gill Sans"/>
                <a:cs typeface="Gill Sans"/>
                <a:sym typeface="Gill Sans"/>
              </a:rPr>
              <a:t>The Pyramid Model is a framework of evidence-based practices for promoting young children’s healthy social and emotional development. </a:t>
            </a:r>
            <a:r>
              <a:rPr lang="en-US">
                <a:solidFill>
                  <a:srgbClr val="0F0F0F"/>
                </a:solidFill>
                <a:latin typeface="Roboto"/>
                <a:ea typeface="Roboto"/>
                <a:cs typeface="Roboto"/>
                <a:sym typeface="Roboto"/>
              </a:rPr>
              <a:t>It is grounded in evidence-based practices and principles from the fields of early childhood education, developmental psychology, and behavioral intervention.</a:t>
            </a:r>
            <a:endParaRPr>
              <a:solidFill>
                <a:srgbClr val="0F0F0F"/>
              </a:solidFill>
              <a:latin typeface="Roboto"/>
              <a:ea typeface="Roboto"/>
              <a:cs typeface="Roboto"/>
              <a:sym typeface="Roboto"/>
            </a:endParaRPr>
          </a:p>
          <a:p>
            <a:pPr indent="0" lvl="0" marL="0" rtl="0" algn="l">
              <a:lnSpc>
                <a:spcPct val="115000"/>
              </a:lnSpc>
              <a:spcBef>
                <a:spcPts val="1500"/>
              </a:spcBef>
              <a:spcAft>
                <a:spcPts val="0"/>
              </a:spcAft>
              <a:buSzPts val="1100"/>
              <a:buNone/>
            </a:pPr>
            <a:r>
              <a:rPr lang="en-US" sz="1050">
                <a:solidFill>
                  <a:srgbClr val="003057"/>
                </a:solidFill>
                <a:highlight>
                  <a:srgbClr val="FFFFFF"/>
                </a:highlight>
                <a:latin typeface="Gill Sans"/>
                <a:ea typeface="Gill Sans"/>
                <a:cs typeface="Gill Sans"/>
                <a:sym typeface="Gill Sans"/>
              </a:rPr>
              <a:t>The Pyramid Model builds upon a tiered public health approach to providing universal supports to all children to promote wellness, targeted services to those who need more support, and intensive services to those who need them.</a:t>
            </a:r>
            <a:endParaRPr sz="1050">
              <a:solidFill>
                <a:srgbClr val="003057"/>
              </a:solidFill>
              <a:highlight>
                <a:srgbClr val="FFFFFF"/>
              </a:highlight>
              <a:latin typeface="Gill Sans"/>
              <a:ea typeface="Gill Sans"/>
              <a:cs typeface="Gill Sans"/>
              <a:sym typeface="Gill Sans"/>
            </a:endParaRPr>
          </a:p>
          <a:p>
            <a:pPr indent="0" lvl="0" marL="0" rtl="0" algn="l">
              <a:lnSpc>
                <a:spcPct val="115000"/>
              </a:lnSpc>
              <a:spcBef>
                <a:spcPts val="0"/>
              </a:spcBef>
              <a:spcAft>
                <a:spcPts val="0"/>
              </a:spcAft>
              <a:buSzPts val="1100"/>
              <a:buNone/>
            </a:pPr>
            <a:r>
              <a:t/>
            </a:r>
            <a:endParaRPr sz="1050">
              <a:solidFill>
                <a:srgbClr val="003057"/>
              </a:solidFill>
              <a:highlight>
                <a:srgbClr val="FFFFFF"/>
              </a:highlight>
              <a:latin typeface="Gill Sans"/>
              <a:ea typeface="Gill Sans"/>
              <a:cs typeface="Gill Sans"/>
              <a:sym typeface="Gill Sans"/>
            </a:endParaRPr>
          </a:p>
          <a:p>
            <a:pPr indent="0" lvl="0" marL="0" rtl="0" algn="l">
              <a:lnSpc>
                <a:spcPct val="115000"/>
              </a:lnSpc>
              <a:spcBef>
                <a:spcPts val="0"/>
              </a:spcBef>
              <a:spcAft>
                <a:spcPts val="0"/>
              </a:spcAft>
              <a:buSzPts val="1100"/>
              <a:buNone/>
            </a:pPr>
            <a:r>
              <a:rPr lang="en-US">
                <a:solidFill>
                  <a:srgbClr val="374151"/>
                </a:solidFill>
                <a:latin typeface="Roboto"/>
                <a:ea typeface="Roboto"/>
                <a:cs typeface="Roboto"/>
                <a:sym typeface="Roboto"/>
              </a:rPr>
              <a:t>The Pyramid Model organizes interventions into three tiers:</a:t>
            </a:r>
            <a:endParaRPr>
              <a:solidFill>
                <a:srgbClr val="374151"/>
              </a:solidFill>
              <a:latin typeface="Roboto"/>
              <a:ea typeface="Roboto"/>
              <a:cs typeface="Roboto"/>
              <a:sym typeface="Roboto"/>
            </a:endParaRPr>
          </a:p>
          <a:p>
            <a:pPr indent="-304800" lvl="0" marL="457200" rtl="0" algn="l">
              <a:lnSpc>
                <a:spcPct val="115000"/>
              </a:lnSpc>
              <a:spcBef>
                <a:spcPts val="0"/>
              </a:spcBef>
              <a:spcAft>
                <a:spcPts val="0"/>
              </a:spcAft>
              <a:buClr>
                <a:srgbClr val="374151"/>
              </a:buClr>
              <a:buSzPts val="1200"/>
              <a:buFont typeface="Roboto"/>
              <a:buChar char="●"/>
            </a:pPr>
            <a:r>
              <a:rPr lang="en-US">
                <a:solidFill>
                  <a:srgbClr val="374151"/>
                </a:solidFill>
                <a:latin typeface="Roboto"/>
                <a:ea typeface="Roboto"/>
                <a:cs typeface="Roboto"/>
                <a:sym typeface="Roboto"/>
              </a:rPr>
              <a:t>Universal practices: Strategies and supports that benefit all children in the classroom or program, such as creating a nurturing environment and promoting positive relationships.</a:t>
            </a:r>
            <a:endParaRPr>
              <a:solidFill>
                <a:srgbClr val="374151"/>
              </a:solidFill>
              <a:latin typeface="Roboto"/>
              <a:ea typeface="Roboto"/>
              <a:cs typeface="Roboto"/>
              <a:sym typeface="Roboto"/>
            </a:endParaRPr>
          </a:p>
          <a:p>
            <a:pPr indent="-304800" lvl="0" marL="457200" rtl="0" algn="l">
              <a:lnSpc>
                <a:spcPct val="115000"/>
              </a:lnSpc>
              <a:spcBef>
                <a:spcPts val="0"/>
              </a:spcBef>
              <a:spcAft>
                <a:spcPts val="0"/>
              </a:spcAft>
              <a:buClr>
                <a:srgbClr val="374151"/>
              </a:buClr>
              <a:buSzPts val="1200"/>
              <a:buFont typeface="Roboto"/>
              <a:buChar char="●"/>
            </a:pPr>
            <a:r>
              <a:rPr lang="en-US">
                <a:solidFill>
                  <a:srgbClr val="374151"/>
                </a:solidFill>
                <a:latin typeface="Roboto"/>
                <a:ea typeface="Roboto"/>
                <a:cs typeface="Roboto"/>
                <a:sym typeface="Roboto"/>
              </a:rPr>
              <a:t>Targeted strategies: Additional supports provided to children who may need more specific assistance or are at risk for developing challenging behaviors.</a:t>
            </a:r>
            <a:endParaRPr>
              <a:solidFill>
                <a:srgbClr val="374151"/>
              </a:solidFill>
              <a:latin typeface="Roboto"/>
              <a:ea typeface="Roboto"/>
              <a:cs typeface="Roboto"/>
              <a:sym typeface="Roboto"/>
            </a:endParaRPr>
          </a:p>
          <a:p>
            <a:pPr indent="-304800" lvl="0" marL="457200" rtl="0" algn="l">
              <a:lnSpc>
                <a:spcPct val="115000"/>
              </a:lnSpc>
              <a:spcBef>
                <a:spcPts val="0"/>
              </a:spcBef>
              <a:spcAft>
                <a:spcPts val="0"/>
              </a:spcAft>
              <a:buClr>
                <a:srgbClr val="374151"/>
              </a:buClr>
              <a:buSzPts val="1200"/>
              <a:buFont typeface="Roboto"/>
              <a:buChar char="●"/>
            </a:pPr>
            <a:r>
              <a:rPr lang="en-US">
                <a:solidFill>
                  <a:srgbClr val="374151"/>
                </a:solidFill>
                <a:latin typeface="Roboto"/>
                <a:ea typeface="Roboto"/>
                <a:cs typeface="Roboto"/>
                <a:sym typeface="Roboto"/>
              </a:rPr>
              <a:t>Individualized interventions: Intensive, individualized supports tailored to children with significant social-emotional or behavioral challenges.</a:t>
            </a:r>
            <a:endParaRPr>
              <a:solidFill>
                <a:srgbClr val="374151"/>
              </a:solidFill>
              <a:latin typeface="Roboto"/>
              <a:ea typeface="Roboto"/>
              <a:cs typeface="Roboto"/>
              <a:sym typeface="Roboto"/>
            </a:endParaRPr>
          </a:p>
          <a:p>
            <a:pPr indent="0" lvl="0" marL="0" rtl="0" algn="l">
              <a:lnSpc>
                <a:spcPct val="175000"/>
              </a:lnSpc>
              <a:spcBef>
                <a:spcPts val="0"/>
              </a:spcBef>
              <a:spcAft>
                <a:spcPts val="0"/>
              </a:spcAft>
              <a:buClr>
                <a:schemeClr val="dk1"/>
              </a:buClr>
              <a:buSzPts val="1100"/>
              <a:buFont typeface="Arial"/>
              <a:buNone/>
            </a:pPr>
            <a:r>
              <a:t/>
            </a:r>
            <a:endParaRPr>
              <a:solidFill>
                <a:srgbClr val="0F0F0F"/>
              </a:solidFill>
              <a:latin typeface="Roboto"/>
              <a:ea typeface="Roboto"/>
              <a:cs typeface="Roboto"/>
              <a:sym typeface="Roboto"/>
            </a:endParaRPr>
          </a:p>
          <a:p>
            <a:pPr indent="0" lvl="0" marL="0" rtl="0" algn="l">
              <a:lnSpc>
                <a:spcPct val="100000"/>
              </a:lnSpc>
              <a:spcBef>
                <a:spcPts val="1500"/>
              </a:spcBef>
              <a:spcAft>
                <a:spcPts val="0"/>
              </a:spcAft>
              <a:buSzPts val="1400"/>
              <a:buNone/>
            </a:pPr>
            <a:r>
              <a:t/>
            </a:r>
            <a:endParaRPr>
              <a:latin typeface="Gill Sans"/>
              <a:ea typeface="Gill Sans"/>
              <a:cs typeface="Gill Sans"/>
              <a:sym typeface="Gill Sans"/>
            </a:endParaRPr>
          </a:p>
        </p:txBody>
      </p:sp>
      <p:sp>
        <p:nvSpPr>
          <p:cNvPr id="184" name="Google Shape;184;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entury Gothic"/>
              <a:buNone/>
            </a:pPr>
            <a:fld id="{00000000-1234-1234-1234-123412341234}" type="slidenum">
              <a:rPr lang="en-US" sz="1200" u="none" cap="none" strike="noStrike">
                <a:solidFill>
                  <a:srgbClr val="000000"/>
                </a:solidFill>
                <a:latin typeface="Gill Sans"/>
                <a:ea typeface="Gill Sans"/>
                <a:cs typeface="Gill Sans"/>
                <a:sym typeface="Gill Sans"/>
              </a:rPr>
              <a:t>‹#›</a:t>
            </a:fld>
            <a:endParaRPr sz="1200" u="none" cap="none" strike="noStrike">
              <a:solidFill>
                <a:srgbClr val="000000"/>
              </a:solidFill>
              <a:latin typeface="Gill Sans"/>
              <a:ea typeface="Gill Sans"/>
              <a:cs typeface="Gill Sans"/>
              <a:sym typeface="Gill San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4" name="Shape 304"/>
        <p:cNvGrpSpPr/>
        <p:nvPr/>
      </p:nvGrpSpPr>
      <p:grpSpPr>
        <a:xfrm>
          <a:off x="0" y="0"/>
          <a:ext cx="0" cy="0"/>
          <a:chOff x="0" y="0"/>
          <a:chExt cx="0" cy="0"/>
        </a:xfrm>
      </p:grpSpPr>
      <p:sp>
        <p:nvSpPr>
          <p:cNvPr id="305" name="Google Shape;305;p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6" name="Google Shape;306;p5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lang="en-US"/>
              <a:t>2 min.</a:t>
            </a:r>
            <a:endParaRPr/>
          </a:p>
          <a:p>
            <a:pPr indent="-228600" lvl="0" marL="457200" marR="0" rtl="0" algn="l">
              <a:lnSpc>
                <a:spcPct val="100000"/>
              </a:lnSpc>
              <a:spcBef>
                <a:spcPts val="0"/>
              </a:spcBef>
              <a:spcAft>
                <a:spcPts val="0"/>
              </a:spcAft>
              <a:buClr>
                <a:srgbClr val="000000"/>
              </a:buClr>
              <a:buSzPts val="1400"/>
              <a:buFont typeface="Arial"/>
              <a:buNone/>
            </a:pPr>
            <a:r>
              <a:t/>
            </a:r>
            <a:endParaRPr/>
          </a:p>
          <a:p>
            <a:pPr indent="-228600" lvl="0" marL="457200" marR="0" rtl="0" algn="l">
              <a:lnSpc>
                <a:spcPct val="100000"/>
              </a:lnSpc>
              <a:spcBef>
                <a:spcPts val="0"/>
              </a:spcBef>
              <a:spcAft>
                <a:spcPts val="0"/>
              </a:spcAft>
              <a:buClr>
                <a:srgbClr val="000000"/>
              </a:buClr>
              <a:buSzPts val="1400"/>
              <a:buFont typeface="Arial"/>
              <a:buNone/>
            </a:pPr>
            <a:r>
              <a:rPr b="0" i="0" lang="en-US" sz="1800" u="none" strike="noStrike">
                <a:solidFill>
                  <a:srgbClr val="000000"/>
                </a:solidFill>
                <a:latin typeface="EB Garamond"/>
                <a:ea typeface="EB Garamond"/>
                <a:cs typeface="EB Garamond"/>
                <a:sym typeface="EB Garamond"/>
              </a:rPr>
              <a:t>The Pyramid Model focuses on prevention and promotion. It is about being ready to meet every child where they are and knowing that some children will engage in challenging behavior. </a:t>
            </a:r>
            <a:endParaRPr/>
          </a:p>
        </p:txBody>
      </p:sp>
      <p:sp>
        <p:nvSpPr>
          <p:cNvPr id="307" name="Google Shape;307;p5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2" name="Shape 312"/>
        <p:cNvGrpSpPr/>
        <p:nvPr/>
      </p:nvGrpSpPr>
      <p:grpSpPr>
        <a:xfrm>
          <a:off x="0" y="0"/>
          <a:ext cx="0" cy="0"/>
          <a:chOff x="0" y="0"/>
          <a:chExt cx="0" cy="0"/>
        </a:xfrm>
      </p:grpSpPr>
      <p:sp>
        <p:nvSpPr>
          <p:cNvPr id="313" name="Google Shape;313;p5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4" name="Google Shape;314;p5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lang="en-US"/>
              <a:t>2 min.</a:t>
            </a:r>
            <a:endParaRPr/>
          </a:p>
          <a:p>
            <a:pPr indent="-228600" lvl="0" marL="457200" marR="0" rtl="0" algn="l">
              <a:lnSpc>
                <a:spcPct val="100000"/>
              </a:lnSpc>
              <a:spcBef>
                <a:spcPts val="0"/>
              </a:spcBef>
              <a:spcAft>
                <a:spcPts val="0"/>
              </a:spcAft>
              <a:buClr>
                <a:srgbClr val="000000"/>
              </a:buClr>
              <a:buSzPts val="1400"/>
              <a:buFont typeface="Arial"/>
              <a:buNone/>
            </a:pPr>
            <a:r>
              <a:t/>
            </a:r>
            <a:endParaRPr/>
          </a:p>
          <a:p>
            <a:pPr indent="-228600" lvl="0" marL="457200" marR="0" rtl="0" algn="l">
              <a:lnSpc>
                <a:spcPct val="100000"/>
              </a:lnSpc>
              <a:spcBef>
                <a:spcPts val="0"/>
              </a:spcBef>
              <a:spcAft>
                <a:spcPts val="0"/>
              </a:spcAft>
              <a:buClr>
                <a:srgbClr val="000000"/>
              </a:buClr>
              <a:buSzPts val="1400"/>
              <a:buFont typeface="Arial"/>
              <a:buNone/>
            </a:pPr>
            <a:r>
              <a:rPr b="0" i="0" lang="en-US" sz="1800" u="none" strike="noStrike">
                <a:solidFill>
                  <a:srgbClr val="000000"/>
                </a:solidFill>
                <a:latin typeface="EB Garamond"/>
                <a:ea typeface="EB Garamond"/>
                <a:cs typeface="EB Garamond"/>
                <a:sym typeface="EB Garamond"/>
              </a:rPr>
              <a:t>We want to focus on creating a community where everyone belongs—this means families, children, and staff. It is also about ensuring all staff, families, and children feel valued and appreciated for their unique experiences, needs, and talents. Emphasize that while trauma affects children and families, it also affects staff and we need to be ready to support staff in much the same way we think about supporting children and families. </a:t>
            </a:r>
            <a:endParaRPr/>
          </a:p>
        </p:txBody>
      </p:sp>
      <p:sp>
        <p:nvSpPr>
          <p:cNvPr id="315" name="Google Shape;315;p5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p9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2" name="Google Shape;322;p9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lang="en-US"/>
              <a:t>3 min.</a:t>
            </a:r>
            <a:endParaRPr/>
          </a:p>
          <a:p>
            <a:pPr indent="-228600" lvl="0" marL="457200" marR="0" rtl="0" algn="l">
              <a:lnSpc>
                <a:spcPct val="100000"/>
              </a:lnSpc>
              <a:spcBef>
                <a:spcPts val="0"/>
              </a:spcBef>
              <a:spcAft>
                <a:spcPts val="0"/>
              </a:spcAft>
              <a:buClr>
                <a:srgbClr val="000000"/>
              </a:buClr>
              <a:buSzPts val="1400"/>
              <a:buFont typeface="Arial"/>
              <a:buNone/>
            </a:pPr>
            <a:r>
              <a:t/>
            </a:r>
            <a:endParaRPr/>
          </a:p>
          <a:p>
            <a:pPr indent="-228600" lvl="0" marL="457200" marR="0" rtl="0" algn="l">
              <a:lnSpc>
                <a:spcPct val="100000"/>
              </a:lnSpc>
              <a:spcBef>
                <a:spcPts val="0"/>
              </a:spcBef>
              <a:spcAft>
                <a:spcPts val="0"/>
              </a:spcAft>
              <a:buClr>
                <a:srgbClr val="000000"/>
              </a:buClr>
              <a:buSzPts val="1400"/>
              <a:buFont typeface="Arial"/>
              <a:buNone/>
            </a:pPr>
            <a:r>
              <a:rPr b="0" i="0" lang="en-US" sz="1800" u="none" strike="noStrike">
                <a:solidFill>
                  <a:srgbClr val="000000"/>
                </a:solidFill>
                <a:latin typeface="EB Garamond"/>
                <a:ea typeface="EB Garamond"/>
                <a:cs typeface="EB Garamond"/>
                <a:sym typeface="EB Garamond"/>
              </a:rPr>
              <a:t>Remind participants of what we talked about related to trauma and the need to use trauma-informed principles universally. Further, link Pyramid Model practices to trauma-informed principles. </a:t>
            </a:r>
            <a:endParaRPr/>
          </a:p>
        </p:txBody>
      </p:sp>
      <p:sp>
        <p:nvSpPr>
          <p:cNvPr id="323" name="Google Shape;323;p9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0" name="Shape 340"/>
        <p:cNvGrpSpPr/>
        <p:nvPr/>
      </p:nvGrpSpPr>
      <p:grpSpPr>
        <a:xfrm>
          <a:off x="0" y="0"/>
          <a:ext cx="0" cy="0"/>
          <a:chOff x="0" y="0"/>
          <a:chExt cx="0" cy="0"/>
        </a:xfrm>
      </p:grpSpPr>
      <p:sp>
        <p:nvSpPr>
          <p:cNvPr id="341" name="Google Shape;341;p9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2" name="Google Shape;342;p9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lang="en-US"/>
              <a:t>4 min.</a:t>
            </a:r>
            <a:endParaRPr/>
          </a:p>
          <a:p>
            <a:pPr indent="-228600" lvl="0" marL="457200" marR="0" rtl="0" algn="l">
              <a:lnSpc>
                <a:spcPct val="100000"/>
              </a:lnSpc>
              <a:spcBef>
                <a:spcPts val="0"/>
              </a:spcBef>
              <a:spcAft>
                <a:spcPts val="0"/>
              </a:spcAft>
              <a:buClr>
                <a:srgbClr val="000000"/>
              </a:buClr>
              <a:buSzPts val="1400"/>
              <a:buFont typeface="Arial"/>
              <a:buNone/>
            </a:pPr>
            <a:r>
              <a:t/>
            </a:r>
            <a:endParaRPr/>
          </a:p>
          <a:p>
            <a:pPr indent="-228600" lvl="0" marL="457200" marR="0" rtl="0" algn="l">
              <a:lnSpc>
                <a:spcPct val="100000"/>
              </a:lnSpc>
              <a:spcBef>
                <a:spcPts val="0"/>
              </a:spcBef>
              <a:spcAft>
                <a:spcPts val="0"/>
              </a:spcAft>
              <a:buClr>
                <a:srgbClr val="000000"/>
              </a:buClr>
              <a:buSzPts val="1400"/>
              <a:buFont typeface="Arial"/>
              <a:buNone/>
            </a:pPr>
            <a:r>
              <a:rPr b="0" i="0" lang="en-US" sz="1800" u="none" strike="noStrike">
                <a:solidFill>
                  <a:srgbClr val="000000"/>
                </a:solidFill>
                <a:latin typeface="EB Garamond"/>
                <a:ea typeface="EB Garamond"/>
                <a:cs typeface="EB Garamond"/>
                <a:sym typeface="EB Garamond"/>
              </a:rPr>
              <a:t>Make the point that being anti-biased means we actively work to end all forms of bias and discrimination. It means programs make a commitment to building relationships with families in a way that allows them to co-construct supports we provide to their children and their family. Also make the point that this requires programs to create safe spaces to have hard conversations and to support children in appreciating differences and talking about differences in a culturally affirming way. </a:t>
            </a:r>
            <a:endParaRPr/>
          </a:p>
        </p:txBody>
      </p:sp>
      <p:sp>
        <p:nvSpPr>
          <p:cNvPr id="343" name="Google Shape;343;p9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5" name="Shape 355"/>
        <p:cNvGrpSpPr/>
        <p:nvPr/>
      </p:nvGrpSpPr>
      <p:grpSpPr>
        <a:xfrm>
          <a:off x="0" y="0"/>
          <a:ext cx="0" cy="0"/>
          <a:chOff x="0" y="0"/>
          <a:chExt cx="0" cy="0"/>
        </a:xfrm>
      </p:grpSpPr>
      <p:sp>
        <p:nvSpPr>
          <p:cNvPr id="356" name="Google Shape;356;p6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7" name="Google Shape;357;p6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lang="en-US">
                <a:latin typeface="Gill Sans"/>
                <a:ea typeface="Gill Sans"/>
                <a:cs typeface="Gill Sans"/>
                <a:sym typeface="Gill Sans"/>
              </a:rPr>
              <a:t>“ ‘Everyone is welcome’ is drastically different from ‘We built this with you in mind’ ” Terrence Lester</a:t>
            </a:r>
            <a:endParaRPr/>
          </a:p>
          <a:p>
            <a:pPr indent="-228600" lvl="0" marL="457200" marR="0" rtl="0" algn="l">
              <a:lnSpc>
                <a:spcPct val="100000"/>
              </a:lnSpc>
              <a:spcBef>
                <a:spcPts val="0"/>
              </a:spcBef>
              <a:spcAft>
                <a:spcPts val="0"/>
              </a:spcAft>
              <a:buClr>
                <a:srgbClr val="000000"/>
              </a:buClr>
              <a:buSzPts val="1400"/>
              <a:buFont typeface="Arial"/>
              <a:buNone/>
            </a:pPr>
            <a:r>
              <a:t/>
            </a:r>
            <a:endParaRPr>
              <a:latin typeface="Gill Sans"/>
              <a:ea typeface="Gill Sans"/>
              <a:cs typeface="Gill Sans"/>
              <a:sym typeface="Gill Sans"/>
            </a:endParaRPr>
          </a:p>
        </p:txBody>
      </p:sp>
      <p:sp>
        <p:nvSpPr>
          <p:cNvPr id="358" name="Google Shape;358;p6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lang="en-US" sz="1200" u="none" cap="none" strike="noStrike">
                <a:solidFill>
                  <a:schemeClr val="dk1"/>
                </a:solidFill>
              </a:rPr>
              <a:t>‹#›</a:t>
            </a:fld>
            <a:endParaRPr sz="1200" u="none" cap="none" strike="noStrike">
              <a:solidFill>
                <a:schemeClr val="dk1"/>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p7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8" name="Google Shape;368;p7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lang="en-US">
                <a:latin typeface="Gill Sans"/>
                <a:ea typeface="Gill Sans"/>
                <a:cs typeface="Gill Sans"/>
                <a:sym typeface="Gill Sans"/>
              </a:rPr>
              <a:t>4 min.</a:t>
            </a:r>
            <a:endParaRPr/>
          </a:p>
          <a:p>
            <a:pPr indent="-228600" lvl="0" marL="457200" marR="0" rtl="0" algn="l">
              <a:lnSpc>
                <a:spcPct val="100000"/>
              </a:lnSpc>
              <a:spcBef>
                <a:spcPts val="0"/>
              </a:spcBef>
              <a:spcAft>
                <a:spcPts val="0"/>
              </a:spcAft>
              <a:buClr>
                <a:srgbClr val="000000"/>
              </a:buClr>
              <a:buSzPts val="1400"/>
              <a:buFont typeface="Arial"/>
              <a:buNone/>
            </a:pPr>
            <a:r>
              <a:t/>
            </a:r>
            <a:endParaRPr>
              <a:latin typeface="Gill Sans"/>
              <a:ea typeface="Gill Sans"/>
              <a:cs typeface="Gill Sans"/>
              <a:sym typeface="Gill Sans"/>
            </a:endParaRPr>
          </a:p>
          <a:p>
            <a:pPr indent="-228600" lvl="0" marL="457200" marR="0" rtl="0" algn="l">
              <a:lnSpc>
                <a:spcPct val="100000"/>
              </a:lnSpc>
              <a:spcBef>
                <a:spcPts val="0"/>
              </a:spcBef>
              <a:spcAft>
                <a:spcPts val="0"/>
              </a:spcAft>
              <a:buClr>
                <a:srgbClr val="000000"/>
              </a:buClr>
              <a:buSzPts val="1400"/>
              <a:buFont typeface="Arial"/>
              <a:buNone/>
            </a:pPr>
            <a:r>
              <a:rPr lang="en-US" sz="1800" u="none" strike="noStrike">
                <a:solidFill>
                  <a:srgbClr val="000000"/>
                </a:solidFill>
                <a:latin typeface="Gill Sans"/>
                <a:ea typeface="Gill Sans"/>
                <a:cs typeface="Gill Sans"/>
                <a:sym typeface="Gill Sans"/>
              </a:rPr>
              <a:t>We use data to inform professional development, to share information with families, to monitor what we are doing and how well we are doing it, and to monitor impacts on children, staff, and families. </a:t>
            </a:r>
            <a:endParaRPr>
              <a:latin typeface="Gill Sans"/>
              <a:ea typeface="Gill Sans"/>
              <a:cs typeface="Gill Sans"/>
              <a:sym typeface="Gill Sans"/>
            </a:endParaRPr>
          </a:p>
        </p:txBody>
      </p:sp>
      <p:sp>
        <p:nvSpPr>
          <p:cNvPr id="369" name="Google Shape;369;p7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SzPts val="1400"/>
              <a:buNone/>
            </a:pPr>
            <a:fld id="{00000000-1234-1234-1234-123412341234}" type="slidenum">
              <a:rPr lang="en-US">
                <a:latin typeface="Gill Sans"/>
                <a:ea typeface="Gill Sans"/>
                <a:cs typeface="Gill Sans"/>
                <a:sym typeface="Gill Sans"/>
              </a:rPr>
              <a:t>‹#›</a:t>
            </a:fld>
            <a:endParaRPr>
              <a:latin typeface="Gill Sans"/>
              <a:ea typeface="Gill Sans"/>
              <a:cs typeface="Gill Sans"/>
              <a:sym typeface="Gill San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4" name="Shape 374"/>
        <p:cNvGrpSpPr/>
        <p:nvPr/>
      </p:nvGrpSpPr>
      <p:grpSpPr>
        <a:xfrm>
          <a:off x="0" y="0"/>
          <a:ext cx="0" cy="0"/>
          <a:chOff x="0" y="0"/>
          <a:chExt cx="0" cy="0"/>
        </a:xfrm>
      </p:grpSpPr>
      <p:sp>
        <p:nvSpPr>
          <p:cNvPr id="375" name="Google Shape;375;p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6" name="Google Shape;376;p7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lang="en-US">
                <a:latin typeface="Gill Sans"/>
                <a:ea typeface="Gill Sans"/>
                <a:cs typeface="Gill Sans"/>
                <a:sym typeface="Gill Sans"/>
              </a:rPr>
              <a:t>1 min</a:t>
            </a:r>
            <a:endParaRPr/>
          </a:p>
          <a:p>
            <a:pPr indent="-228600" lvl="0" marL="457200" marR="0" rtl="0" algn="l">
              <a:lnSpc>
                <a:spcPct val="100000"/>
              </a:lnSpc>
              <a:spcBef>
                <a:spcPts val="0"/>
              </a:spcBef>
              <a:spcAft>
                <a:spcPts val="0"/>
              </a:spcAft>
              <a:buClr>
                <a:srgbClr val="000000"/>
              </a:buClr>
              <a:buSzPts val="1400"/>
              <a:buFont typeface="Arial"/>
              <a:buNone/>
            </a:pPr>
            <a:r>
              <a:t/>
            </a:r>
            <a:endParaRPr>
              <a:latin typeface="Gill Sans"/>
              <a:ea typeface="Gill Sans"/>
              <a:cs typeface="Gill Sans"/>
              <a:sym typeface="Gill Sans"/>
            </a:endParaRPr>
          </a:p>
          <a:p>
            <a:pPr indent="-228600" lvl="0" marL="457200" marR="0" rtl="0" algn="l">
              <a:lnSpc>
                <a:spcPct val="100000"/>
              </a:lnSpc>
              <a:spcBef>
                <a:spcPts val="0"/>
              </a:spcBef>
              <a:spcAft>
                <a:spcPts val="0"/>
              </a:spcAft>
              <a:buClr>
                <a:srgbClr val="000000"/>
              </a:buClr>
              <a:buSzPts val="1400"/>
              <a:buFont typeface="Arial"/>
              <a:buNone/>
            </a:pPr>
            <a:r>
              <a:rPr lang="en-US" sz="1800" u="none" strike="noStrike">
                <a:solidFill>
                  <a:srgbClr val="000000"/>
                </a:solidFill>
                <a:latin typeface="Gill Sans"/>
                <a:ea typeface="Gill Sans"/>
                <a:cs typeface="Gill Sans"/>
                <a:sym typeface="Gill Sans"/>
              </a:rPr>
              <a:t>Read the quote to participants. </a:t>
            </a:r>
            <a:endParaRPr>
              <a:latin typeface="Gill Sans"/>
              <a:ea typeface="Gill Sans"/>
              <a:cs typeface="Gill Sans"/>
              <a:sym typeface="Gill Sans"/>
            </a:endParaRPr>
          </a:p>
        </p:txBody>
      </p:sp>
      <p:sp>
        <p:nvSpPr>
          <p:cNvPr id="377" name="Google Shape;377;p7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SzPts val="1400"/>
              <a:buNone/>
            </a:pPr>
            <a:fld id="{00000000-1234-1234-1234-123412341234}" type="slidenum">
              <a:rPr lang="en-US">
                <a:latin typeface="Gill Sans"/>
                <a:ea typeface="Gill Sans"/>
                <a:cs typeface="Gill Sans"/>
                <a:sym typeface="Gill Sans"/>
              </a:rPr>
              <a:t>‹#›</a:t>
            </a:fld>
            <a:endParaRPr>
              <a:latin typeface="Gill Sans"/>
              <a:ea typeface="Gill Sans"/>
              <a:cs typeface="Gill Sans"/>
              <a:sym typeface="Gill San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1" name="Shape 381"/>
        <p:cNvGrpSpPr/>
        <p:nvPr/>
      </p:nvGrpSpPr>
      <p:grpSpPr>
        <a:xfrm>
          <a:off x="0" y="0"/>
          <a:ext cx="0" cy="0"/>
          <a:chOff x="0" y="0"/>
          <a:chExt cx="0" cy="0"/>
        </a:xfrm>
      </p:grpSpPr>
      <p:sp>
        <p:nvSpPr>
          <p:cNvPr id="382" name="Google Shape;382;p9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3" name="Google Shape;383;p9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lang="en-US"/>
              <a:t>Adopting a program-wide philosophy that all children  and families belong here and can be successful</a:t>
            </a:r>
            <a:endParaRPr/>
          </a:p>
          <a:p>
            <a:pPr indent="-228600" lvl="0" marL="457200" marR="0" rtl="0" algn="l">
              <a:lnSpc>
                <a:spcPct val="100000"/>
              </a:lnSpc>
              <a:spcBef>
                <a:spcPts val="0"/>
              </a:spcBef>
              <a:spcAft>
                <a:spcPts val="0"/>
              </a:spcAft>
              <a:buClr>
                <a:srgbClr val="000000"/>
              </a:buClr>
              <a:buSzPts val="1400"/>
              <a:buFont typeface="Arial"/>
              <a:buNone/>
            </a:pPr>
            <a:r>
              <a:rPr lang="en-US"/>
              <a:t>Committing to providing the supports each child and family needs to be successful</a:t>
            </a:r>
            <a:endParaRPr/>
          </a:p>
          <a:p>
            <a:pPr indent="-228600" lvl="0" marL="457200" marR="0" rtl="0" algn="l">
              <a:lnSpc>
                <a:spcPct val="100000"/>
              </a:lnSpc>
              <a:spcBef>
                <a:spcPts val="0"/>
              </a:spcBef>
              <a:spcAft>
                <a:spcPts val="0"/>
              </a:spcAft>
              <a:buClr>
                <a:srgbClr val="000000"/>
              </a:buClr>
              <a:buSzPts val="1400"/>
              <a:buFont typeface="Arial"/>
              <a:buNone/>
            </a:pPr>
            <a:r>
              <a:rPr lang="en-US"/>
              <a:t>Developing policies that prevent the use of exclusionary disciplinary practices</a:t>
            </a:r>
            <a:endParaRPr/>
          </a:p>
          <a:p>
            <a:pPr indent="-228600" lvl="0" marL="457200" marR="0" rtl="0" algn="l">
              <a:lnSpc>
                <a:spcPct val="100000"/>
              </a:lnSpc>
              <a:spcBef>
                <a:spcPts val="0"/>
              </a:spcBef>
              <a:spcAft>
                <a:spcPts val="0"/>
              </a:spcAft>
              <a:buClr>
                <a:srgbClr val="000000"/>
              </a:buClr>
              <a:buSzPts val="1400"/>
              <a:buFont typeface="Arial"/>
              <a:buNone/>
            </a:pPr>
            <a:r>
              <a:rPr lang="en-US"/>
              <a:t>Collaborating with related services, mental health professionals, and community agencies to ensure children and families have the supports they need</a:t>
            </a:r>
            <a:endParaRPr/>
          </a:p>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384" name="Google Shape;384;p9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US" sz="1200" u="none" cap="none" strike="noStrike">
                <a:solidFill>
                  <a:schemeClr val="dk1"/>
                </a:solidFill>
                <a:latin typeface="Gill Sans"/>
                <a:ea typeface="Gill Sans"/>
                <a:cs typeface="Gill Sans"/>
                <a:sym typeface="Gill Sans"/>
              </a:rPr>
              <a:t>‹#›</a:t>
            </a:fld>
            <a:endParaRPr b="0" i="0" sz="1200" u="none" cap="none" strike="noStrike">
              <a:solidFill>
                <a:schemeClr val="dk1"/>
              </a:solidFill>
              <a:latin typeface="Gill Sans"/>
              <a:ea typeface="Gill Sans"/>
              <a:cs typeface="Gill Sans"/>
              <a:sym typeface="Gill San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7" name="Shape 397"/>
        <p:cNvGrpSpPr/>
        <p:nvPr/>
      </p:nvGrpSpPr>
      <p:grpSpPr>
        <a:xfrm>
          <a:off x="0" y="0"/>
          <a:ext cx="0" cy="0"/>
          <a:chOff x="0" y="0"/>
          <a:chExt cx="0" cy="0"/>
        </a:xfrm>
      </p:grpSpPr>
      <p:sp>
        <p:nvSpPr>
          <p:cNvPr id="398" name="Google Shape;398;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9" name="Google Shape;399;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b="0" i="0" lang="en-US" sz="1800" u="none" strike="noStrike">
                <a:solidFill>
                  <a:srgbClr val="000000"/>
                </a:solidFill>
                <a:latin typeface="EB Garamond"/>
                <a:ea typeface="EB Garamond"/>
                <a:cs typeface="EB Garamond"/>
                <a:sym typeface="EB Garamond"/>
              </a:rPr>
              <a:t>The Pyramid Model was designed based on the premise that we want to support all children in an inclusive early childhood setting. That means that we must have prevention, promotion, and intervention practices in place at the same time. Describe each tier briefly (Emphasize RELATIONSHIPS </a:t>
            </a:r>
            <a:r>
              <a:rPr lang="en-US" sz="4000">
                <a:latin typeface="Gill Sans"/>
                <a:ea typeface="Gill Sans"/>
                <a:cs typeface="Gill Sans"/>
                <a:sym typeface="Gill Sans"/>
              </a:rPr>
              <a:t>between children, between staff and families, between staff and children, between providers</a:t>
            </a:r>
            <a:r>
              <a:rPr b="0" i="0" lang="en-US" sz="1800" u="none" strike="noStrike">
                <a:solidFill>
                  <a:srgbClr val="000000"/>
                </a:solidFill>
                <a:latin typeface="EB Garamond"/>
                <a:ea typeface="EB Garamond"/>
                <a:cs typeface="EB Garamond"/>
                <a:sym typeface="EB Garamond"/>
              </a:rPr>
              <a:t> and specify that social-emotional development and learning are integrated into all tiers.  In these modules we will specifically apply the PM to Family Child Care. </a:t>
            </a:r>
            <a:endParaRPr b="0" i="0" sz="1800" u="none" strike="noStrike">
              <a:solidFill>
                <a:srgbClr val="000000"/>
              </a:solidFill>
              <a:latin typeface="EB Garamond"/>
              <a:ea typeface="EB Garamond"/>
              <a:cs typeface="EB Garamond"/>
              <a:sym typeface="EB Garamond"/>
            </a:endParaRPr>
          </a:p>
          <a:p>
            <a:pPr indent="0" lvl="0" marL="0" rtl="0" algn="l">
              <a:lnSpc>
                <a:spcPct val="100000"/>
              </a:lnSpc>
              <a:spcBef>
                <a:spcPts val="0"/>
              </a:spcBef>
              <a:spcAft>
                <a:spcPts val="0"/>
              </a:spcAft>
              <a:buSzPts val="1400"/>
              <a:buNone/>
            </a:pPr>
            <a:r>
              <a:t/>
            </a:r>
            <a:endParaRPr sz="1800">
              <a:solidFill>
                <a:srgbClr val="000000"/>
              </a:solidFill>
              <a:latin typeface="EB Garamond"/>
              <a:ea typeface="EB Garamond"/>
              <a:cs typeface="EB Garamond"/>
              <a:sym typeface="EB Garamond"/>
            </a:endParaRPr>
          </a:p>
          <a:p>
            <a:pPr indent="0" lvl="0" marL="0" rtl="0" algn="l">
              <a:lnSpc>
                <a:spcPct val="115000"/>
              </a:lnSpc>
              <a:spcBef>
                <a:spcPts val="0"/>
              </a:spcBef>
              <a:spcAft>
                <a:spcPts val="0"/>
              </a:spcAft>
              <a:buClr>
                <a:schemeClr val="dk1"/>
              </a:buClr>
              <a:buSzPts val="1100"/>
              <a:buFont typeface="Arial"/>
              <a:buNone/>
            </a:pPr>
            <a:r>
              <a:rPr lang="en-US" sz="1050">
                <a:solidFill>
                  <a:srgbClr val="003057"/>
                </a:solidFill>
                <a:highlight>
                  <a:srgbClr val="FFFFFF"/>
                </a:highlight>
                <a:latin typeface="Gill Sans"/>
                <a:ea typeface="Gill Sans"/>
                <a:cs typeface="Gill Sans"/>
                <a:sym typeface="Gill Sans"/>
              </a:rPr>
              <a:t>The model is supported at the foundation by an effective workforce.</a:t>
            </a:r>
            <a:endParaRPr sz="1050">
              <a:solidFill>
                <a:srgbClr val="003057"/>
              </a:solidFill>
              <a:highlight>
                <a:srgbClr val="FFFFFF"/>
              </a:highlight>
              <a:latin typeface="Gill Sans"/>
              <a:ea typeface="Gill Sans"/>
              <a:cs typeface="Gill Sans"/>
              <a:sym typeface="Gill Sans"/>
            </a:endParaRPr>
          </a:p>
          <a:p>
            <a:pPr indent="0" lvl="0" marL="0" rtl="0" algn="l">
              <a:lnSpc>
                <a:spcPct val="100000"/>
              </a:lnSpc>
              <a:spcBef>
                <a:spcPts val="0"/>
              </a:spcBef>
              <a:spcAft>
                <a:spcPts val="0"/>
              </a:spcAft>
              <a:buSzPts val="1400"/>
              <a:buNone/>
            </a:pPr>
            <a:r>
              <a:rPr lang="en-US" sz="1050">
                <a:solidFill>
                  <a:srgbClr val="003057"/>
                </a:solidFill>
                <a:highlight>
                  <a:srgbClr val="FFFFFF"/>
                </a:highlight>
                <a:latin typeface="Gill Sans"/>
                <a:ea typeface="Gill Sans"/>
                <a:cs typeface="Gill Sans"/>
                <a:sym typeface="Gill Sans"/>
              </a:rPr>
              <a:t>The foundation for all of the practices in the Pyramid Model are the </a:t>
            </a:r>
            <a:r>
              <a:rPr lang="en-US" sz="1050">
                <a:solidFill>
                  <a:srgbClr val="003057"/>
                </a:solidFill>
                <a:latin typeface="Gill Sans"/>
                <a:ea typeface="Gill Sans"/>
                <a:cs typeface="Gill Sans"/>
                <a:sym typeface="Gill Sans"/>
              </a:rPr>
              <a:t>systems and policies</a:t>
            </a:r>
            <a:r>
              <a:rPr lang="en-US" sz="1050">
                <a:solidFill>
                  <a:srgbClr val="003057"/>
                </a:solidFill>
                <a:highlight>
                  <a:srgbClr val="FFFFFF"/>
                </a:highlight>
                <a:latin typeface="Gill Sans"/>
                <a:ea typeface="Gill Sans"/>
                <a:cs typeface="Gill Sans"/>
                <a:sym typeface="Gill Sans"/>
              </a:rPr>
              <a:t> necessary to ensure a workforce able to adopt and sustain these evidence-based practices.</a:t>
            </a:r>
            <a:endParaRPr sz="1050">
              <a:solidFill>
                <a:srgbClr val="003057"/>
              </a:solidFill>
              <a:highlight>
                <a:srgbClr val="FFFFFF"/>
              </a:highlight>
              <a:latin typeface="Gill Sans"/>
              <a:ea typeface="Gill Sans"/>
              <a:cs typeface="Gill Sans"/>
              <a:sym typeface="Gill Sans"/>
            </a:endParaRPr>
          </a:p>
          <a:p>
            <a:pPr indent="0" lvl="0" marL="0" rtl="0" algn="l">
              <a:lnSpc>
                <a:spcPct val="100000"/>
              </a:lnSpc>
              <a:spcBef>
                <a:spcPts val="0"/>
              </a:spcBef>
              <a:spcAft>
                <a:spcPts val="0"/>
              </a:spcAft>
              <a:buSzPts val="1400"/>
              <a:buNone/>
            </a:pPr>
            <a:r>
              <a:t/>
            </a:r>
            <a:endParaRPr sz="1050">
              <a:solidFill>
                <a:srgbClr val="003057"/>
              </a:solidFill>
              <a:highlight>
                <a:srgbClr val="FFFFFF"/>
              </a:highlight>
              <a:latin typeface="Gill Sans"/>
              <a:ea typeface="Gill Sans"/>
              <a:cs typeface="Gill Sans"/>
              <a:sym typeface="Gill Sans"/>
            </a:endParaRPr>
          </a:p>
          <a:p>
            <a:pPr indent="0" lvl="0" marL="0" rtl="0" algn="l">
              <a:lnSpc>
                <a:spcPct val="115000"/>
              </a:lnSpc>
              <a:spcBef>
                <a:spcPts val="0"/>
              </a:spcBef>
              <a:spcAft>
                <a:spcPts val="0"/>
              </a:spcAft>
              <a:buClr>
                <a:schemeClr val="dk1"/>
              </a:buClr>
              <a:buSzPts val="1100"/>
              <a:buFont typeface="Arial"/>
              <a:buNone/>
            </a:pPr>
            <a:r>
              <a:rPr lang="en-US" sz="1050">
                <a:solidFill>
                  <a:srgbClr val="003057"/>
                </a:solidFill>
                <a:highlight>
                  <a:srgbClr val="FFFFFF"/>
                </a:highlight>
                <a:latin typeface="Gill Sans"/>
                <a:ea typeface="Gill Sans"/>
                <a:cs typeface="Gill Sans"/>
                <a:sym typeface="Gill Sans"/>
              </a:rPr>
              <a:t>Universal supports for all children through nurturing and responsive relationships and high quality environments. At the universal level we include the practices needed to ensure the promotion of the social development of all children.</a:t>
            </a:r>
            <a:endParaRPr sz="1050">
              <a:solidFill>
                <a:srgbClr val="003057"/>
              </a:solidFill>
              <a:highlight>
                <a:srgbClr val="FFFFFF"/>
              </a:highlight>
              <a:latin typeface="Gill Sans"/>
              <a:ea typeface="Gill Sans"/>
              <a:cs typeface="Gill Sans"/>
              <a:sym typeface="Gill Sans"/>
            </a:endParaRPr>
          </a:p>
          <a:p>
            <a:pPr indent="-295275" lvl="0" marL="876300" rtl="0" algn="l">
              <a:lnSpc>
                <a:spcPct val="115000"/>
              </a:lnSpc>
              <a:spcBef>
                <a:spcPts val="1600"/>
              </a:spcBef>
              <a:spcAft>
                <a:spcPts val="0"/>
              </a:spcAft>
              <a:buClr>
                <a:srgbClr val="003057"/>
              </a:buClr>
              <a:buSzPts val="1050"/>
              <a:buChar char="●"/>
            </a:pPr>
            <a:r>
              <a:rPr lang="en-US" sz="1050">
                <a:solidFill>
                  <a:srgbClr val="003057"/>
                </a:solidFill>
                <a:highlight>
                  <a:srgbClr val="FFFFFF"/>
                </a:highlight>
                <a:latin typeface="Gill Sans"/>
                <a:ea typeface="Gill Sans"/>
                <a:cs typeface="Gill Sans"/>
                <a:sym typeface="Gill Sans"/>
              </a:rPr>
              <a:t>High Quality Environments</a:t>
            </a:r>
            <a:endParaRPr sz="1050">
              <a:solidFill>
                <a:srgbClr val="003057"/>
              </a:solidFill>
              <a:highlight>
                <a:srgbClr val="FFFFFF"/>
              </a:highlight>
              <a:latin typeface="Gill Sans"/>
              <a:ea typeface="Gill Sans"/>
              <a:cs typeface="Gill Sans"/>
              <a:sym typeface="Gill Sans"/>
            </a:endParaRPr>
          </a:p>
          <a:p>
            <a:pPr indent="-295275" lvl="1" marL="1536700" rtl="0" algn="l">
              <a:lnSpc>
                <a:spcPct val="115000"/>
              </a:lnSpc>
              <a:spcBef>
                <a:spcPts val="0"/>
              </a:spcBef>
              <a:spcAft>
                <a:spcPts val="0"/>
              </a:spcAft>
              <a:buClr>
                <a:srgbClr val="003057"/>
              </a:buClr>
              <a:buSzPts val="1050"/>
              <a:buChar char="●"/>
            </a:pPr>
            <a:r>
              <a:rPr lang="en-US" sz="1050">
                <a:solidFill>
                  <a:srgbClr val="003057"/>
                </a:solidFill>
                <a:highlight>
                  <a:srgbClr val="FFFFFF"/>
                </a:highlight>
                <a:latin typeface="Gill Sans"/>
                <a:ea typeface="Gill Sans"/>
                <a:cs typeface="Gill Sans"/>
                <a:sym typeface="Gill Sans"/>
              </a:rPr>
              <a:t>Inclusive early care and education environments</a:t>
            </a:r>
            <a:endParaRPr sz="1050">
              <a:solidFill>
                <a:srgbClr val="003057"/>
              </a:solidFill>
              <a:highlight>
                <a:srgbClr val="FFFFFF"/>
              </a:highlight>
              <a:latin typeface="Gill Sans"/>
              <a:ea typeface="Gill Sans"/>
              <a:cs typeface="Gill Sans"/>
              <a:sym typeface="Gill Sans"/>
            </a:endParaRPr>
          </a:p>
          <a:p>
            <a:pPr indent="-295275" lvl="1" marL="1536700" rtl="0" algn="l">
              <a:lnSpc>
                <a:spcPct val="115000"/>
              </a:lnSpc>
              <a:spcBef>
                <a:spcPts val="0"/>
              </a:spcBef>
              <a:spcAft>
                <a:spcPts val="0"/>
              </a:spcAft>
              <a:buClr>
                <a:srgbClr val="003057"/>
              </a:buClr>
              <a:buSzPts val="1050"/>
              <a:buChar char="●"/>
            </a:pPr>
            <a:r>
              <a:rPr lang="en-US" sz="1050">
                <a:solidFill>
                  <a:srgbClr val="003057"/>
                </a:solidFill>
                <a:highlight>
                  <a:srgbClr val="FFFFFF"/>
                </a:highlight>
                <a:latin typeface="Gill Sans"/>
                <a:ea typeface="Gill Sans"/>
                <a:cs typeface="Gill Sans"/>
                <a:sym typeface="Gill Sans"/>
              </a:rPr>
              <a:t>Supportive home environments</a:t>
            </a:r>
            <a:endParaRPr sz="1050">
              <a:solidFill>
                <a:srgbClr val="003057"/>
              </a:solidFill>
              <a:highlight>
                <a:srgbClr val="FFFFFF"/>
              </a:highlight>
              <a:latin typeface="Gill Sans"/>
              <a:ea typeface="Gill Sans"/>
              <a:cs typeface="Gill Sans"/>
              <a:sym typeface="Gill Sans"/>
            </a:endParaRPr>
          </a:p>
          <a:p>
            <a:pPr indent="-295275" lvl="0" marL="876300" rtl="0" algn="l">
              <a:lnSpc>
                <a:spcPct val="115000"/>
              </a:lnSpc>
              <a:spcBef>
                <a:spcPts val="0"/>
              </a:spcBef>
              <a:spcAft>
                <a:spcPts val="0"/>
              </a:spcAft>
              <a:buClr>
                <a:srgbClr val="003057"/>
              </a:buClr>
              <a:buSzPts val="1050"/>
              <a:buChar char="●"/>
            </a:pPr>
            <a:r>
              <a:rPr lang="en-US" sz="1050">
                <a:solidFill>
                  <a:srgbClr val="003057"/>
                </a:solidFill>
                <a:highlight>
                  <a:srgbClr val="FFFFFF"/>
                </a:highlight>
                <a:latin typeface="Gill Sans"/>
                <a:ea typeface="Gill Sans"/>
                <a:cs typeface="Gill Sans"/>
                <a:sym typeface="Gill Sans"/>
              </a:rPr>
              <a:t>Nurturing and Responsive Relationships</a:t>
            </a:r>
            <a:endParaRPr sz="1050">
              <a:solidFill>
                <a:srgbClr val="003057"/>
              </a:solidFill>
              <a:highlight>
                <a:srgbClr val="FFFFFF"/>
              </a:highlight>
              <a:latin typeface="Gill Sans"/>
              <a:ea typeface="Gill Sans"/>
              <a:cs typeface="Gill Sans"/>
              <a:sym typeface="Gill Sans"/>
            </a:endParaRPr>
          </a:p>
          <a:p>
            <a:pPr indent="-295275" lvl="1" marL="1536700" rtl="0" algn="l">
              <a:lnSpc>
                <a:spcPct val="115000"/>
              </a:lnSpc>
              <a:spcBef>
                <a:spcPts val="0"/>
              </a:spcBef>
              <a:spcAft>
                <a:spcPts val="0"/>
              </a:spcAft>
              <a:buClr>
                <a:srgbClr val="003057"/>
              </a:buClr>
              <a:buSzPts val="1050"/>
              <a:buChar char="●"/>
            </a:pPr>
            <a:r>
              <a:rPr lang="en-US" sz="1050">
                <a:solidFill>
                  <a:srgbClr val="003057"/>
                </a:solidFill>
                <a:highlight>
                  <a:srgbClr val="FFFFFF"/>
                </a:highlight>
                <a:latin typeface="Gill Sans"/>
                <a:ea typeface="Gill Sans"/>
                <a:cs typeface="Gill Sans"/>
                <a:sym typeface="Gill Sans"/>
              </a:rPr>
              <a:t>Essential to healthy social development</a:t>
            </a:r>
            <a:endParaRPr sz="1050">
              <a:solidFill>
                <a:srgbClr val="003057"/>
              </a:solidFill>
              <a:highlight>
                <a:srgbClr val="FFFFFF"/>
              </a:highlight>
              <a:latin typeface="Gill Sans"/>
              <a:ea typeface="Gill Sans"/>
              <a:cs typeface="Gill Sans"/>
              <a:sym typeface="Gill Sans"/>
            </a:endParaRPr>
          </a:p>
          <a:p>
            <a:pPr indent="-295275" lvl="1" marL="1536700" rtl="0" algn="l">
              <a:lnSpc>
                <a:spcPct val="115000"/>
              </a:lnSpc>
              <a:spcBef>
                <a:spcPts val="0"/>
              </a:spcBef>
              <a:spcAft>
                <a:spcPts val="0"/>
              </a:spcAft>
              <a:buClr>
                <a:srgbClr val="003057"/>
              </a:buClr>
              <a:buSzPts val="1050"/>
              <a:buChar char="●"/>
            </a:pPr>
            <a:r>
              <a:rPr lang="en-US" sz="1050">
                <a:solidFill>
                  <a:srgbClr val="003057"/>
                </a:solidFill>
                <a:highlight>
                  <a:srgbClr val="FFFFFF"/>
                </a:highlight>
                <a:latin typeface="Gill Sans"/>
                <a:ea typeface="Gill Sans"/>
                <a:cs typeface="Gill Sans"/>
                <a:sym typeface="Gill Sans"/>
              </a:rPr>
              <a:t>Includes relationships with children, families and team members</a:t>
            </a:r>
            <a:endParaRPr sz="1050">
              <a:solidFill>
                <a:srgbClr val="003057"/>
              </a:solidFill>
              <a:highlight>
                <a:srgbClr val="FFFFFF"/>
              </a:highlight>
              <a:latin typeface="Gill Sans"/>
              <a:ea typeface="Gill Sans"/>
              <a:cs typeface="Gill Sans"/>
              <a:sym typeface="Gill Sans"/>
            </a:endParaRPr>
          </a:p>
          <a:p>
            <a:pPr indent="0" lvl="0" marL="0" rtl="0" algn="l">
              <a:lnSpc>
                <a:spcPct val="115000"/>
              </a:lnSpc>
              <a:spcBef>
                <a:spcPts val="1600"/>
              </a:spcBef>
              <a:spcAft>
                <a:spcPts val="0"/>
              </a:spcAft>
              <a:buSzPts val="1400"/>
              <a:buNone/>
            </a:pPr>
            <a:r>
              <a:rPr lang="en-US" sz="1050">
                <a:solidFill>
                  <a:srgbClr val="003057"/>
                </a:solidFill>
                <a:highlight>
                  <a:srgbClr val="FFFFFF"/>
                </a:highlight>
                <a:latin typeface="Gill Sans"/>
                <a:ea typeface="Gill Sans"/>
                <a:cs typeface="Gill Sans"/>
                <a:sym typeface="Gill Sans"/>
              </a:rPr>
              <a:t>Prevention which represents practices that are targeted social emotional strategies to prevent problems. The prevention level includes the provision of targeted supports to children at risk of challenging behavior.</a:t>
            </a:r>
            <a:endParaRPr sz="1050">
              <a:solidFill>
                <a:srgbClr val="003057"/>
              </a:solidFill>
              <a:highlight>
                <a:srgbClr val="FFFFFF"/>
              </a:highlight>
              <a:latin typeface="Gill Sans"/>
              <a:ea typeface="Gill Sans"/>
              <a:cs typeface="Gill Sans"/>
              <a:sym typeface="Gill Sans"/>
            </a:endParaRPr>
          </a:p>
          <a:p>
            <a:pPr indent="-295275" lvl="0" marL="876300" rtl="0" algn="l">
              <a:lnSpc>
                <a:spcPct val="115000"/>
              </a:lnSpc>
              <a:spcBef>
                <a:spcPts val="1600"/>
              </a:spcBef>
              <a:spcAft>
                <a:spcPts val="0"/>
              </a:spcAft>
              <a:buClr>
                <a:srgbClr val="003057"/>
              </a:buClr>
              <a:buSzPts val="1050"/>
              <a:buChar char="●"/>
            </a:pPr>
            <a:r>
              <a:rPr lang="en-US" sz="1050">
                <a:solidFill>
                  <a:srgbClr val="003057"/>
                </a:solidFill>
                <a:highlight>
                  <a:srgbClr val="FFFFFF"/>
                </a:highlight>
                <a:latin typeface="Gill Sans"/>
                <a:ea typeface="Gill Sans"/>
                <a:cs typeface="Gill Sans"/>
                <a:sym typeface="Gill Sans"/>
              </a:rPr>
              <a:t>Targeted Social Emotional Supports</a:t>
            </a:r>
            <a:endParaRPr sz="1050">
              <a:solidFill>
                <a:srgbClr val="003057"/>
              </a:solidFill>
              <a:highlight>
                <a:srgbClr val="FFFFFF"/>
              </a:highlight>
              <a:latin typeface="Gill Sans"/>
              <a:ea typeface="Gill Sans"/>
              <a:cs typeface="Gill Sans"/>
              <a:sym typeface="Gill Sans"/>
            </a:endParaRPr>
          </a:p>
          <a:p>
            <a:pPr indent="-295275" lvl="1" marL="1536700" rtl="0" algn="l">
              <a:lnSpc>
                <a:spcPct val="115000"/>
              </a:lnSpc>
              <a:spcBef>
                <a:spcPts val="0"/>
              </a:spcBef>
              <a:spcAft>
                <a:spcPts val="0"/>
              </a:spcAft>
              <a:buClr>
                <a:srgbClr val="003057"/>
              </a:buClr>
              <a:buSzPts val="1050"/>
              <a:buChar char="●"/>
            </a:pPr>
            <a:r>
              <a:rPr lang="en-US" sz="1050">
                <a:solidFill>
                  <a:srgbClr val="003057"/>
                </a:solidFill>
                <a:highlight>
                  <a:srgbClr val="FFFFFF"/>
                </a:highlight>
                <a:latin typeface="Gill Sans"/>
                <a:ea typeface="Gill Sans"/>
                <a:cs typeface="Gill Sans"/>
                <a:sym typeface="Gill Sans"/>
              </a:rPr>
              <a:t> Explicit instruction and support</a:t>
            </a:r>
            <a:endParaRPr sz="1050">
              <a:solidFill>
                <a:srgbClr val="003057"/>
              </a:solidFill>
              <a:highlight>
                <a:srgbClr val="FFFFFF"/>
              </a:highlight>
              <a:latin typeface="Gill Sans"/>
              <a:ea typeface="Gill Sans"/>
              <a:cs typeface="Gill Sans"/>
              <a:sym typeface="Gill Sans"/>
            </a:endParaRPr>
          </a:p>
          <a:p>
            <a:pPr indent="-295275" lvl="1" marL="1536700" rtl="0" algn="l">
              <a:lnSpc>
                <a:spcPct val="115000"/>
              </a:lnSpc>
              <a:spcBef>
                <a:spcPts val="0"/>
              </a:spcBef>
              <a:spcAft>
                <a:spcPts val="0"/>
              </a:spcAft>
              <a:buClr>
                <a:srgbClr val="003057"/>
              </a:buClr>
              <a:buSzPts val="1050"/>
              <a:buChar char="●"/>
            </a:pPr>
            <a:r>
              <a:rPr lang="en-US" sz="1050">
                <a:solidFill>
                  <a:srgbClr val="003057"/>
                </a:solidFill>
                <a:highlight>
                  <a:srgbClr val="FFFFFF"/>
                </a:highlight>
                <a:latin typeface="Gill Sans"/>
                <a:ea typeface="Gill Sans"/>
                <a:cs typeface="Gill Sans"/>
                <a:sym typeface="Gill Sans"/>
              </a:rPr>
              <a:t>Self-regulation, expressing and understanding emotions, developing social relationships and problem-solving</a:t>
            </a:r>
            <a:endParaRPr sz="1050">
              <a:solidFill>
                <a:srgbClr val="003057"/>
              </a:solidFill>
              <a:highlight>
                <a:srgbClr val="FFFFFF"/>
              </a:highlight>
              <a:latin typeface="Gill Sans"/>
              <a:ea typeface="Gill Sans"/>
              <a:cs typeface="Gill Sans"/>
              <a:sym typeface="Gill Sans"/>
            </a:endParaRPr>
          </a:p>
          <a:p>
            <a:pPr indent="0" lvl="0" marL="0" rtl="0" algn="l">
              <a:lnSpc>
                <a:spcPct val="115000"/>
              </a:lnSpc>
              <a:spcBef>
                <a:spcPts val="1600"/>
              </a:spcBef>
              <a:spcAft>
                <a:spcPts val="0"/>
              </a:spcAft>
              <a:buSzPts val="1400"/>
              <a:buNone/>
            </a:pPr>
            <a:r>
              <a:rPr lang="en-US" sz="1050">
                <a:solidFill>
                  <a:srgbClr val="003057"/>
                </a:solidFill>
                <a:highlight>
                  <a:srgbClr val="FFFFFF"/>
                </a:highlight>
                <a:latin typeface="Gill Sans"/>
                <a:ea typeface="Gill Sans"/>
                <a:cs typeface="Gill Sans"/>
                <a:sym typeface="Gill Sans"/>
              </a:rPr>
              <a:t>Intervention which is comprised of practices related to individualized intensive interventions. The tertiary level of the Pyramid Model describes the need to provide individualized and intensive interventions to the very small number of children with persistent challenges.</a:t>
            </a:r>
            <a:endParaRPr sz="1050">
              <a:solidFill>
                <a:srgbClr val="003057"/>
              </a:solidFill>
              <a:highlight>
                <a:srgbClr val="FFFFFF"/>
              </a:highlight>
              <a:latin typeface="Gill Sans"/>
              <a:ea typeface="Gill Sans"/>
              <a:cs typeface="Gill Sans"/>
              <a:sym typeface="Gill Sans"/>
            </a:endParaRPr>
          </a:p>
          <a:p>
            <a:pPr indent="-295275" lvl="0" marL="876300" rtl="0" algn="l">
              <a:lnSpc>
                <a:spcPct val="115000"/>
              </a:lnSpc>
              <a:spcBef>
                <a:spcPts val="1600"/>
              </a:spcBef>
              <a:spcAft>
                <a:spcPts val="0"/>
              </a:spcAft>
              <a:buClr>
                <a:srgbClr val="003057"/>
              </a:buClr>
              <a:buSzPts val="1050"/>
              <a:buChar char="●"/>
            </a:pPr>
            <a:r>
              <a:rPr lang="en-US" sz="1050">
                <a:solidFill>
                  <a:srgbClr val="003057"/>
                </a:solidFill>
                <a:highlight>
                  <a:srgbClr val="FFFFFF"/>
                </a:highlight>
                <a:latin typeface="Gill Sans"/>
                <a:ea typeface="Gill Sans"/>
                <a:cs typeface="Gill Sans"/>
                <a:sym typeface="Gill Sans"/>
              </a:rPr>
              <a:t>Individualized Intensive Interventions</a:t>
            </a:r>
            <a:endParaRPr sz="1050">
              <a:solidFill>
                <a:srgbClr val="003057"/>
              </a:solidFill>
              <a:highlight>
                <a:srgbClr val="FFFFFF"/>
              </a:highlight>
              <a:latin typeface="Gill Sans"/>
              <a:ea typeface="Gill Sans"/>
              <a:cs typeface="Gill Sans"/>
              <a:sym typeface="Gill Sans"/>
            </a:endParaRPr>
          </a:p>
          <a:p>
            <a:pPr indent="-295275" lvl="1" marL="1536700" rtl="0" algn="l">
              <a:lnSpc>
                <a:spcPct val="115000"/>
              </a:lnSpc>
              <a:spcBef>
                <a:spcPts val="0"/>
              </a:spcBef>
              <a:spcAft>
                <a:spcPts val="0"/>
              </a:spcAft>
              <a:buClr>
                <a:srgbClr val="003057"/>
              </a:buClr>
              <a:buSzPts val="1050"/>
              <a:buChar char="●"/>
            </a:pPr>
            <a:r>
              <a:rPr lang="en-US" sz="1050">
                <a:solidFill>
                  <a:srgbClr val="003057"/>
                </a:solidFill>
                <a:highlight>
                  <a:srgbClr val="FFFFFF"/>
                </a:highlight>
                <a:latin typeface="Gill Sans"/>
                <a:ea typeface="Gill Sans"/>
                <a:cs typeface="Gill Sans"/>
                <a:sym typeface="Gill Sans"/>
              </a:rPr>
              <a:t>Family-centered, comprehensive interventions</a:t>
            </a:r>
            <a:endParaRPr sz="1050">
              <a:solidFill>
                <a:srgbClr val="003057"/>
              </a:solidFill>
              <a:highlight>
                <a:srgbClr val="FFFFFF"/>
              </a:highlight>
              <a:latin typeface="Gill Sans"/>
              <a:ea typeface="Gill Sans"/>
              <a:cs typeface="Gill Sans"/>
              <a:sym typeface="Gill Sans"/>
            </a:endParaRPr>
          </a:p>
          <a:p>
            <a:pPr indent="-295275" lvl="1" marL="1536700" rtl="0" algn="l">
              <a:lnSpc>
                <a:spcPct val="115000"/>
              </a:lnSpc>
              <a:spcBef>
                <a:spcPts val="0"/>
              </a:spcBef>
              <a:spcAft>
                <a:spcPts val="0"/>
              </a:spcAft>
              <a:buClr>
                <a:srgbClr val="003057"/>
              </a:buClr>
              <a:buSzPts val="1050"/>
              <a:buChar char="●"/>
            </a:pPr>
            <a:r>
              <a:rPr lang="en-US" sz="1050">
                <a:solidFill>
                  <a:srgbClr val="003057"/>
                </a:solidFill>
                <a:highlight>
                  <a:srgbClr val="FFFFFF"/>
                </a:highlight>
                <a:latin typeface="Gill Sans"/>
                <a:ea typeface="Gill Sans"/>
                <a:cs typeface="Gill Sans"/>
                <a:sym typeface="Gill Sans"/>
              </a:rPr>
              <a:t>Assessment-based</a:t>
            </a:r>
            <a:endParaRPr sz="1050">
              <a:solidFill>
                <a:srgbClr val="003057"/>
              </a:solidFill>
              <a:highlight>
                <a:srgbClr val="FFFFFF"/>
              </a:highlight>
              <a:latin typeface="Gill Sans"/>
              <a:ea typeface="Gill Sans"/>
              <a:cs typeface="Gill Sans"/>
              <a:sym typeface="Gill Sans"/>
            </a:endParaRPr>
          </a:p>
          <a:p>
            <a:pPr indent="-295275" lvl="1" marL="1536700" rtl="0" algn="l">
              <a:lnSpc>
                <a:spcPct val="115000"/>
              </a:lnSpc>
              <a:spcBef>
                <a:spcPts val="0"/>
              </a:spcBef>
              <a:spcAft>
                <a:spcPts val="0"/>
              </a:spcAft>
              <a:buClr>
                <a:srgbClr val="003057"/>
              </a:buClr>
              <a:buSzPts val="1050"/>
              <a:buChar char="●"/>
            </a:pPr>
            <a:r>
              <a:rPr lang="en-US" sz="1050">
                <a:solidFill>
                  <a:srgbClr val="003057"/>
                </a:solidFill>
                <a:highlight>
                  <a:srgbClr val="FFFFFF"/>
                </a:highlight>
                <a:latin typeface="Gill Sans"/>
                <a:ea typeface="Gill Sans"/>
                <a:cs typeface="Gill Sans"/>
                <a:sym typeface="Gill Sans"/>
              </a:rPr>
              <a:t>Skill-building</a:t>
            </a:r>
            <a:endParaRPr sz="1050">
              <a:solidFill>
                <a:srgbClr val="003057"/>
              </a:solidFill>
              <a:highlight>
                <a:srgbClr val="FFFFFF"/>
              </a:highlight>
              <a:latin typeface="Gill Sans"/>
              <a:ea typeface="Gill Sans"/>
              <a:cs typeface="Gill Sans"/>
              <a:sym typeface="Gill Sans"/>
            </a:endParaRPr>
          </a:p>
          <a:p>
            <a:pPr indent="0" lvl="0" marL="0" rtl="0" algn="l">
              <a:lnSpc>
                <a:spcPct val="100000"/>
              </a:lnSpc>
              <a:spcBef>
                <a:spcPts val="1600"/>
              </a:spcBef>
              <a:spcAft>
                <a:spcPts val="0"/>
              </a:spcAft>
              <a:buSzPts val="1400"/>
              <a:buNone/>
            </a:pPr>
            <a:r>
              <a:t/>
            </a:r>
            <a:endParaRPr sz="1050">
              <a:solidFill>
                <a:srgbClr val="003057"/>
              </a:solidFill>
              <a:highlight>
                <a:srgbClr val="FFFFFF"/>
              </a:highlight>
              <a:latin typeface="Gill Sans"/>
              <a:ea typeface="Gill Sans"/>
              <a:cs typeface="Gill Sans"/>
              <a:sym typeface="Gill Sans"/>
            </a:endParaRPr>
          </a:p>
        </p:txBody>
      </p:sp>
      <p:sp>
        <p:nvSpPr>
          <p:cNvPr id="400" name="Google Shape;400;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lang="en-US" sz="1200" u="none" cap="none" strike="noStrike">
                <a:solidFill>
                  <a:srgbClr val="000000"/>
                </a:solidFill>
              </a:rPr>
              <a:t>‹#›</a:t>
            </a:fld>
            <a:endParaRPr sz="1200" u="none" cap="none" strike="noStrike">
              <a:solidFill>
                <a:srgbClr val="000000"/>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1" name="Shape 411"/>
        <p:cNvGrpSpPr/>
        <p:nvPr/>
      </p:nvGrpSpPr>
      <p:grpSpPr>
        <a:xfrm>
          <a:off x="0" y="0"/>
          <a:ext cx="0" cy="0"/>
          <a:chOff x="0" y="0"/>
          <a:chExt cx="0" cy="0"/>
        </a:xfrm>
      </p:grpSpPr>
      <p:sp>
        <p:nvSpPr>
          <p:cNvPr id="412" name="Google Shape;412;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3" name="Google Shape;413;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lang="en-US">
                <a:latin typeface="Gill Sans"/>
                <a:ea typeface="Gill Sans"/>
                <a:cs typeface="Gill Sans"/>
                <a:sym typeface="Gill Sans"/>
              </a:rPr>
              <a:t>4 min.</a:t>
            </a:r>
            <a:endParaRPr>
              <a:latin typeface="Gill Sans"/>
              <a:ea typeface="Gill Sans"/>
              <a:cs typeface="Gill Sans"/>
              <a:sym typeface="Gill Sans"/>
            </a:endParaRPr>
          </a:p>
          <a:p>
            <a:pPr indent="-228600" lvl="0" marL="457200" marR="0" rtl="0" algn="l">
              <a:lnSpc>
                <a:spcPct val="100000"/>
              </a:lnSpc>
              <a:spcBef>
                <a:spcPts val="0"/>
              </a:spcBef>
              <a:spcAft>
                <a:spcPts val="0"/>
              </a:spcAft>
              <a:buClr>
                <a:srgbClr val="000000"/>
              </a:buClr>
              <a:buSzPts val="1400"/>
              <a:buFont typeface="Arial"/>
              <a:buNone/>
            </a:pPr>
            <a:r>
              <a:t/>
            </a:r>
            <a:endParaRPr>
              <a:latin typeface="Gill Sans"/>
              <a:ea typeface="Gill Sans"/>
              <a:cs typeface="Gill Sans"/>
              <a:sym typeface="Gill Sans"/>
            </a:endParaRPr>
          </a:p>
          <a:p>
            <a:pPr indent="-228600" lvl="0" marL="457200" marR="0" rtl="0" algn="l">
              <a:lnSpc>
                <a:spcPct val="100000"/>
              </a:lnSpc>
              <a:spcBef>
                <a:spcPts val="0"/>
              </a:spcBef>
              <a:spcAft>
                <a:spcPts val="0"/>
              </a:spcAft>
              <a:buClr>
                <a:srgbClr val="000000"/>
              </a:buClr>
              <a:buSzPts val="1400"/>
              <a:buFont typeface="Arial"/>
              <a:buNone/>
            </a:pPr>
            <a:r>
              <a:rPr lang="en-US" sz="1800" u="none" strike="noStrike">
                <a:solidFill>
                  <a:srgbClr val="000000"/>
                </a:solidFill>
                <a:latin typeface="EB Garamond"/>
                <a:ea typeface="EB Garamond"/>
                <a:cs typeface="EB Garamond"/>
                <a:sym typeface="EB Garamond"/>
              </a:rPr>
              <a:t>Highlight that we are talking about all relationships—between children, between children and staff, between staff, and between staff and families. </a:t>
            </a:r>
            <a:endParaRPr>
              <a:latin typeface="Gill Sans"/>
              <a:ea typeface="Gill Sans"/>
              <a:cs typeface="Gill Sans"/>
              <a:sym typeface="Gill Sans"/>
            </a:endParaRPr>
          </a:p>
        </p:txBody>
      </p:sp>
      <p:sp>
        <p:nvSpPr>
          <p:cNvPr id="414" name="Google Shape;414;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SzPts val="1400"/>
              <a:buNone/>
            </a:pPr>
            <a:fld id="{00000000-1234-1234-1234-123412341234}" type="slidenum">
              <a:rPr lang="en-US">
                <a:latin typeface="Gill Sans"/>
                <a:ea typeface="Gill Sans"/>
                <a:cs typeface="Gill Sans"/>
                <a:sym typeface="Gill Sans"/>
              </a:rPr>
              <a:t>‹#›</a:t>
            </a:fld>
            <a:endParaRPr>
              <a:latin typeface="Gill Sans"/>
              <a:ea typeface="Gill Sans"/>
              <a:cs typeface="Gill Sans"/>
              <a:sym typeface="Gill San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0" name="Google Shape;190;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latin typeface="Gill Sans"/>
                <a:ea typeface="Gill Sans"/>
                <a:cs typeface="Gill Sans"/>
                <a:sym typeface="Gill Sans"/>
              </a:rPr>
              <a:t>Erin</a:t>
            </a:r>
            <a:endParaRPr>
              <a:latin typeface="Gill Sans"/>
              <a:ea typeface="Gill Sans"/>
              <a:cs typeface="Gill Sans"/>
              <a:sym typeface="Gill Sans"/>
            </a:endParaRPr>
          </a:p>
        </p:txBody>
      </p:sp>
      <p:sp>
        <p:nvSpPr>
          <p:cNvPr id="191" name="Google Shape;191;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lang="en-US" sz="1200" u="none" cap="none" strike="noStrike">
                <a:solidFill>
                  <a:srgbClr val="000000"/>
                </a:solidFill>
              </a:rPr>
              <a:t>‹#›</a:t>
            </a:fld>
            <a:endParaRPr sz="1200" u="none" cap="none" strike="noStrike">
              <a:solidFill>
                <a:srgbClr val="000000"/>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6" name="Shape 436"/>
        <p:cNvGrpSpPr/>
        <p:nvPr/>
      </p:nvGrpSpPr>
      <p:grpSpPr>
        <a:xfrm>
          <a:off x="0" y="0"/>
          <a:ext cx="0" cy="0"/>
          <a:chOff x="0" y="0"/>
          <a:chExt cx="0" cy="0"/>
        </a:xfrm>
      </p:grpSpPr>
      <p:sp>
        <p:nvSpPr>
          <p:cNvPr id="437" name="Google Shape;437;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8" name="Google Shape;438;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lang="en-US">
                <a:latin typeface="Gill Sans"/>
                <a:ea typeface="Gill Sans"/>
                <a:cs typeface="Gill Sans"/>
                <a:sym typeface="Gill Sans"/>
              </a:rPr>
              <a:t>4 min.</a:t>
            </a:r>
            <a:endParaRPr>
              <a:latin typeface="Gill Sans"/>
              <a:ea typeface="Gill Sans"/>
              <a:cs typeface="Gill Sans"/>
              <a:sym typeface="Gill Sans"/>
            </a:endParaRPr>
          </a:p>
          <a:p>
            <a:pPr indent="-228600" lvl="0" marL="457200" marR="0" rtl="0" algn="l">
              <a:lnSpc>
                <a:spcPct val="100000"/>
              </a:lnSpc>
              <a:spcBef>
                <a:spcPts val="0"/>
              </a:spcBef>
              <a:spcAft>
                <a:spcPts val="0"/>
              </a:spcAft>
              <a:buClr>
                <a:srgbClr val="000000"/>
              </a:buClr>
              <a:buSzPts val="1400"/>
              <a:buFont typeface="Arial"/>
              <a:buNone/>
            </a:pPr>
            <a:r>
              <a:t/>
            </a:r>
            <a:endParaRPr>
              <a:latin typeface="Gill Sans"/>
              <a:ea typeface="Gill Sans"/>
              <a:cs typeface="Gill Sans"/>
              <a:sym typeface="Gill Sans"/>
            </a:endParaRPr>
          </a:p>
          <a:p>
            <a:pPr indent="-228600" lvl="0" marL="457200" marR="0" rtl="0" algn="l">
              <a:lnSpc>
                <a:spcPct val="100000"/>
              </a:lnSpc>
              <a:spcBef>
                <a:spcPts val="0"/>
              </a:spcBef>
              <a:spcAft>
                <a:spcPts val="0"/>
              </a:spcAft>
              <a:buClr>
                <a:srgbClr val="000000"/>
              </a:buClr>
              <a:buSzPts val="1400"/>
              <a:buFont typeface="Arial"/>
              <a:buNone/>
            </a:pPr>
            <a:r>
              <a:rPr lang="en-US" sz="1800" u="none" strike="noStrike">
                <a:solidFill>
                  <a:srgbClr val="000000"/>
                </a:solidFill>
                <a:latin typeface="EB Garamond"/>
                <a:ea typeface="EB Garamond"/>
                <a:cs typeface="EB Garamond"/>
                <a:sym typeface="EB Garamond"/>
              </a:rPr>
              <a:t>The goal is to create a context in which there are predictable routines, consistent relationships, clear expectations, and engaging activities. When children are engaged in meaningful, engaging and developmentally appropriate activities, they are less likely to be engaging in challenging behavior. </a:t>
            </a:r>
            <a:endParaRPr>
              <a:latin typeface="Gill Sans"/>
              <a:ea typeface="Gill Sans"/>
              <a:cs typeface="Gill Sans"/>
              <a:sym typeface="Gill Sans"/>
            </a:endParaRPr>
          </a:p>
        </p:txBody>
      </p:sp>
      <p:sp>
        <p:nvSpPr>
          <p:cNvPr id="439" name="Google Shape;439;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SzPts val="1400"/>
              <a:buNone/>
            </a:pPr>
            <a:fld id="{00000000-1234-1234-1234-123412341234}" type="slidenum">
              <a:rPr lang="en-US">
                <a:latin typeface="Gill Sans"/>
                <a:ea typeface="Gill Sans"/>
                <a:cs typeface="Gill Sans"/>
                <a:sym typeface="Gill Sans"/>
              </a:rPr>
              <a:t>‹#›</a:t>
            </a:fld>
            <a:endParaRPr>
              <a:latin typeface="Gill Sans"/>
              <a:ea typeface="Gill Sans"/>
              <a:cs typeface="Gill Sans"/>
              <a:sym typeface="Gill San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5" name="Shape 445"/>
        <p:cNvGrpSpPr/>
        <p:nvPr/>
      </p:nvGrpSpPr>
      <p:grpSpPr>
        <a:xfrm>
          <a:off x="0" y="0"/>
          <a:ext cx="0" cy="0"/>
          <a:chOff x="0" y="0"/>
          <a:chExt cx="0" cy="0"/>
        </a:xfrm>
      </p:grpSpPr>
      <p:sp>
        <p:nvSpPr>
          <p:cNvPr id="446" name="Google Shape;446;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latin typeface="Gill Sans"/>
                <a:ea typeface="Gill Sans"/>
                <a:cs typeface="Gill Sans"/>
                <a:sym typeface="Gill Sans"/>
              </a:rPr>
              <a:t>Walk though each piece </a:t>
            </a:r>
            <a:endParaRPr/>
          </a:p>
          <a:p>
            <a:pPr indent="0" lvl="0" marL="0" rtl="0" algn="l">
              <a:lnSpc>
                <a:spcPct val="100000"/>
              </a:lnSpc>
              <a:spcBef>
                <a:spcPts val="0"/>
              </a:spcBef>
              <a:spcAft>
                <a:spcPts val="0"/>
              </a:spcAft>
              <a:buSzPts val="1400"/>
              <a:buNone/>
            </a:pPr>
            <a:r>
              <a:rPr lang="en-US">
                <a:latin typeface="Gill Sans"/>
                <a:ea typeface="Gill Sans"/>
                <a:cs typeface="Gill Sans"/>
                <a:sym typeface="Gill Sans"/>
              </a:rPr>
              <a:t>WHAT DOES THIS MEAN IN FAMILY CHILD CARE? </a:t>
            </a:r>
            <a:endParaRPr/>
          </a:p>
          <a:p>
            <a:pPr indent="0" lvl="0" marL="0" rtl="0" algn="l">
              <a:lnSpc>
                <a:spcPct val="100000"/>
              </a:lnSpc>
              <a:spcBef>
                <a:spcPts val="0"/>
              </a:spcBef>
              <a:spcAft>
                <a:spcPts val="0"/>
              </a:spcAft>
              <a:buSzPts val="1400"/>
              <a:buNone/>
            </a:pPr>
            <a:r>
              <a:t/>
            </a:r>
            <a:endParaRPr>
              <a:latin typeface="Gill Sans"/>
              <a:ea typeface="Gill Sans"/>
              <a:cs typeface="Gill Sans"/>
              <a:sym typeface="Gill Sans"/>
            </a:endParaRPr>
          </a:p>
          <a:p>
            <a:pPr indent="0" lvl="0" marL="0" rtl="0" algn="l">
              <a:lnSpc>
                <a:spcPct val="100000"/>
              </a:lnSpc>
              <a:spcBef>
                <a:spcPts val="0"/>
              </a:spcBef>
              <a:spcAft>
                <a:spcPts val="0"/>
              </a:spcAft>
              <a:buSzPts val="1400"/>
              <a:buNone/>
            </a:pPr>
            <a:r>
              <a:t/>
            </a:r>
            <a:endParaRPr>
              <a:latin typeface="Gill Sans"/>
              <a:ea typeface="Gill Sans"/>
              <a:cs typeface="Gill Sans"/>
              <a:sym typeface="Gill Sans"/>
            </a:endParaRPr>
          </a:p>
        </p:txBody>
      </p:sp>
      <p:sp>
        <p:nvSpPr>
          <p:cNvPr id="447" name="Google Shape;447;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9" name="Shape 459"/>
        <p:cNvGrpSpPr/>
        <p:nvPr/>
      </p:nvGrpSpPr>
      <p:grpSpPr>
        <a:xfrm>
          <a:off x="0" y="0"/>
          <a:ext cx="0" cy="0"/>
          <a:chOff x="0" y="0"/>
          <a:chExt cx="0" cy="0"/>
        </a:xfrm>
      </p:grpSpPr>
      <p:sp>
        <p:nvSpPr>
          <p:cNvPr id="460" name="Google Shape;460;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1" name="Google Shape;461;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lang="en-US">
                <a:latin typeface="Gill Sans"/>
                <a:ea typeface="Gill Sans"/>
                <a:cs typeface="Gill Sans"/>
                <a:sym typeface="Gill Sans"/>
              </a:rPr>
              <a:t>4 min.</a:t>
            </a:r>
            <a:endParaRPr>
              <a:latin typeface="Gill Sans"/>
              <a:ea typeface="Gill Sans"/>
              <a:cs typeface="Gill Sans"/>
              <a:sym typeface="Gill Sans"/>
            </a:endParaRPr>
          </a:p>
          <a:p>
            <a:pPr indent="-228600" lvl="0" marL="457200" marR="0" rtl="0" algn="l">
              <a:lnSpc>
                <a:spcPct val="100000"/>
              </a:lnSpc>
              <a:spcBef>
                <a:spcPts val="0"/>
              </a:spcBef>
              <a:spcAft>
                <a:spcPts val="0"/>
              </a:spcAft>
              <a:buClr>
                <a:srgbClr val="000000"/>
              </a:buClr>
              <a:buSzPts val="1400"/>
              <a:buFont typeface="Arial"/>
              <a:buNone/>
            </a:pPr>
            <a:r>
              <a:t/>
            </a:r>
            <a:endParaRPr>
              <a:latin typeface="Gill Sans"/>
              <a:ea typeface="Gill Sans"/>
              <a:cs typeface="Gill Sans"/>
              <a:sym typeface="Gill Sans"/>
            </a:endParaRPr>
          </a:p>
          <a:p>
            <a:pPr indent="-228600" lvl="0" marL="457200" marR="0" rtl="0" algn="l">
              <a:lnSpc>
                <a:spcPct val="100000"/>
              </a:lnSpc>
              <a:spcBef>
                <a:spcPts val="0"/>
              </a:spcBef>
              <a:spcAft>
                <a:spcPts val="0"/>
              </a:spcAft>
              <a:buClr>
                <a:srgbClr val="000000"/>
              </a:buClr>
              <a:buSzPts val="1400"/>
              <a:buFont typeface="Arial"/>
              <a:buNone/>
            </a:pPr>
            <a:r>
              <a:rPr lang="en-US" sz="1800" u="none" strike="noStrike">
                <a:solidFill>
                  <a:srgbClr val="000000"/>
                </a:solidFill>
                <a:latin typeface="EB Garamond"/>
                <a:ea typeface="EB Garamond"/>
                <a:cs typeface="EB Garamond"/>
                <a:sym typeface="EB Garamond"/>
              </a:rPr>
              <a:t>The secondary or prevention level of the Pyramid includes the provision of explicit instruction in social skills and emotional regulation. In early childhood programs, all young children will require adult guidance and instruction to learn how to express their emotions appropriately, play cooperatively with peers, and use social problem-solving strategies. However, for some children it will be necessary to provide systematic and focused instruction to teach them social emotional skills. Children might need more focused instruction on skills such as: identifying and expressing emotions; self-regulation; social problem solving; initiating and maintaining interactions; cooperative responding; strategies for handling disappointment and anger; and friendship skills. Families in early intervention programs might need guidance and coaching from their early intervention provider for how to promote their child’s development of targeted social and emotional skills. Families of infants and young toddlers might need guidance and support for learning how to co-regulate with their young children. </a:t>
            </a:r>
            <a:endParaRPr>
              <a:latin typeface="Gill Sans"/>
              <a:ea typeface="Gill Sans"/>
              <a:cs typeface="Gill Sans"/>
              <a:sym typeface="Gill Sans"/>
            </a:endParaRPr>
          </a:p>
        </p:txBody>
      </p:sp>
      <p:sp>
        <p:nvSpPr>
          <p:cNvPr id="462" name="Google Shape;462;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SzPts val="1400"/>
              <a:buNone/>
            </a:pPr>
            <a:fld id="{00000000-1234-1234-1234-123412341234}" type="slidenum">
              <a:rPr lang="en-US">
                <a:latin typeface="Gill Sans"/>
                <a:ea typeface="Gill Sans"/>
                <a:cs typeface="Gill Sans"/>
                <a:sym typeface="Gill Sans"/>
              </a:rPr>
              <a:t>‹#›</a:t>
            </a:fld>
            <a:endParaRPr>
              <a:latin typeface="Gill Sans"/>
              <a:ea typeface="Gill Sans"/>
              <a:cs typeface="Gill Sans"/>
              <a:sym typeface="Gill San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7" name="Shape 467"/>
        <p:cNvGrpSpPr/>
        <p:nvPr/>
      </p:nvGrpSpPr>
      <p:grpSpPr>
        <a:xfrm>
          <a:off x="0" y="0"/>
          <a:ext cx="0" cy="0"/>
          <a:chOff x="0" y="0"/>
          <a:chExt cx="0" cy="0"/>
        </a:xfrm>
      </p:grpSpPr>
      <p:sp>
        <p:nvSpPr>
          <p:cNvPr id="468" name="Google Shape;468;p95:notes"/>
          <p:cNvSpPr/>
          <p:nvPr>
            <p:ph idx="2" type="sldImg"/>
          </p:nvPr>
        </p:nvSpPr>
        <p:spPr>
          <a:xfrm>
            <a:off x="2363788" y="547688"/>
            <a:ext cx="4878387" cy="2744787"/>
          </a:xfrm>
          <a:custGeom>
            <a:rect b="b" l="l" r="r" t="t"/>
            <a:pathLst>
              <a:path extrusionOk="0" h="120000" w="120000">
                <a:moveTo>
                  <a:pt x="0" y="0"/>
                </a:moveTo>
                <a:lnTo>
                  <a:pt x="120000" y="0"/>
                </a:lnTo>
                <a:lnTo>
                  <a:pt x="120000" y="120000"/>
                </a:lnTo>
                <a:lnTo>
                  <a:pt x="0" y="120000"/>
                </a:lnTo>
                <a:close/>
              </a:path>
            </a:pathLst>
          </a:custGeom>
          <a:noFill/>
          <a:ln>
            <a:noFill/>
          </a:ln>
        </p:spPr>
      </p:sp>
      <p:sp>
        <p:nvSpPr>
          <p:cNvPr id="469" name="Google Shape;469;p9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0" i="0" lang="en-US" sz="1800" u="none" strike="noStrike">
                <a:solidFill>
                  <a:srgbClr val="000000"/>
                </a:solidFill>
                <a:latin typeface="EB Garamond"/>
                <a:ea typeface="EB Garamond"/>
                <a:cs typeface="EB Garamond"/>
                <a:sym typeface="EB Garamond"/>
              </a:rPr>
              <a:t>Often very young children have not yet developed a wide variety of skills to communicate their needs and wants; and some of the behaviors young children use to communicate might be described by some as “challenging behaviors.” For instance, we sometimes see crying, fussing, tantrums, or even biting in infant-toddler care, and we can usually agree that the purpose of these behaviors are to communicate a need or a want. We can also probably agree that these behaviors might be considered typical at this age. </a:t>
            </a:r>
            <a:endParaRPr/>
          </a:p>
          <a:p>
            <a:pPr indent="-228600" lvl="0" marL="457200" marR="0" rtl="0" algn="l">
              <a:lnSpc>
                <a:spcPct val="100000"/>
              </a:lnSpc>
              <a:spcBef>
                <a:spcPts val="0"/>
              </a:spcBef>
              <a:spcAft>
                <a:spcPts val="0"/>
              </a:spcAft>
              <a:buClr>
                <a:srgbClr val="000000"/>
              </a:buClr>
              <a:buSzPts val="1400"/>
              <a:buFont typeface="Arial"/>
              <a:buNone/>
            </a:pPr>
            <a:r>
              <a:t/>
            </a:r>
            <a:endParaRPr b="0" i="0" sz="1800" u="none" strike="noStrike">
              <a:solidFill>
                <a:srgbClr val="000000"/>
              </a:solidFill>
              <a:latin typeface="EB Garamond"/>
              <a:ea typeface="EB Garamond"/>
              <a:cs typeface="EB Garamond"/>
              <a:sym typeface="EB Garamond"/>
            </a:endParaRPr>
          </a:p>
          <a:p>
            <a:pPr indent="-228600" lvl="0" marL="457200" marR="0" rtl="0" algn="l">
              <a:lnSpc>
                <a:spcPct val="100000"/>
              </a:lnSpc>
              <a:spcBef>
                <a:spcPts val="0"/>
              </a:spcBef>
              <a:spcAft>
                <a:spcPts val="0"/>
              </a:spcAft>
              <a:buClr>
                <a:srgbClr val="000000"/>
              </a:buClr>
              <a:buSzPts val="1400"/>
              <a:buFont typeface="Arial"/>
              <a:buNone/>
            </a:pPr>
            <a:r>
              <a:rPr b="0" i="0" lang="en-US" sz="1800" u="none" strike="noStrike">
                <a:solidFill>
                  <a:srgbClr val="000000"/>
                </a:solidFill>
                <a:latin typeface="EB Garamond"/>
                <a:ea typeface="EB Garamond"/>
                <a:cs typeface="EB Garamond"/>
                <a:sym typeface="EB Garamond"/>
              </a:rPr>
              <a:t>When we use the words “challenging behavior,” we are referring to the range of challenges that caregivers may experience in caring for infants and toddlers. Sometimes these behaviors might be more accurately described as “challenging situations” than “challenging behavior”—they are behaviors that might be considered typical for infants and toddlers, but are challenging nonetheless. </a:t>
            </a:r>
            <a:endParaRPr/>
          </a:p>
          <a:p>
            <a:pPr indent="-228600" lvl="0" marL="457200" marR="0" rtl="0" algn="l">
              <a:lnSpc>
                <a:spcPct val="100000"/>
              </a:lnSpc>
              <a:spcBef>
                <a:spcPts val="0"/>
              </a:spcBef>
              <a:spcAft>
                <a:spcPts val="0"/>
              </a:spcAft>
              <a:buClr>
                <a:srgbClr val="000000"/>
              </a:buClr>
              <a:buSzPts val="1400"/>
              <a:buFont typeface="Arial"/>
              <a:buNone/>
            </a:pPr>
            <a:r>
              <a:t/>
            </a:r>
            <a:endParaRPr b="0" i="0" sz="1800" u="none" strike="noStrike">
              <a:solidFill>
                <a:srgbClr val="000000"/>
              </a:solidFill>
              <a:latin typeface="EB Garamond"/>
              <a:ea typeface="EB Garamond"/>
              <a:cs typeface="EB Garamond"/>
              <a:sym typeface="EB Garamond"/>
            </a:endParaRPr>
          </a:p>
          <a:p>
            <a:pPr indent="-228600" lvl="0" marL="457200" marR="0" rtl="0" algn="l">
              <a:lnSpc>
                <a:spcPct val="100000"/>
              </a:lnSpc>
              <a:spcBef>
                <a:spcPts val="0"/>
              </a:spcBef>
              <a:spcAft>
                <a:spcPts val="0"/>
              </a:spcAft>
              <a:buClr>
                <a:srgbClr val="000000"/>
              </a:buClr>
              <a:buSzPts val="1400"/>
              <a:buFont typeface="Arial"/>
              <a:buNone/>
            </a:pPr>
            <a:r>
              <a:rPr b="0" i="0" lang="en-US" sz="1800" u="none" strike="noStrike">
                <a:solidFill>
                  <a:srgbClr val="000000"/>
                </a:solidFill>
                <a:latin typeface="EB Garamond"/>
                <a:ea typeface="EB Garamond"/>
                <a:cs typeface="EB Garamond"/>
                <a:sym typeface="EB Garamond"/>
              </a:rPr>
              <a:t>We will keep talking about how we can appropriately and effectively respond to an infant or toddler’s challenging behavior—that may be intense, frequent, and lasting in duration—in future sessions. Today, however, we will focus on addressing the day-to-day challenges that occur in infant-toddler classrooms as children develop new social-emotional skills.</a:t>
            </a:r>
            <a:endParaRPr b="0" baseline="30000" i="0" sz="1800" u="none" strike="noStrike">
              <a:solidFill>
                <a:srgbClr val="000000"/>
              </a:solidFill>
              <a:latin typeface="Quattrocento Sans"/>
              <a:ea typeface="Quattrocento Sans"/>
              <a:cs typeface="Quattrocento Sans"/>
              <a:sym typeface="Quattrocento San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5" name="Shape 475"/>
        <p:cNvGrpSpPr/>
        <p:nvPr/>
      </p:nvGrpSpPr>
      <p:grpSpPr>
        <a:xfrm>
          <a:off x="0" y="0"/>
          <a:ext cx="0" cy="0"/>
          <a:chOff x="0" y="0"/>
          <a:chExt cx="0" cy="0"/>
        </a:xfrm>
      </p:grpSpPr>
      <p:sp>
        <p:nvSpPr>
          <p:cNvPr id="476" name="Google Shape;476;p9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77" name="Google Shape;477;p9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0" i="0" lang="en-US" sz="1800" u="none" strike="noStrike">
                <a:solidFill>
                  <a:srgbClr val="000000"/>
                </a:solidFill>
                <a:latin typeface="EB Garamond"/>
                <a:ea typeface="EB Garamond"/>
                <a:cs typeface="EB Garamond"/>
                <a:sym typeface="EB Garamond"/>
              </a:rPr>
              <a:t>Let’s picture an iceberg, in which a small portion of the iceberg is visible above water level, but a much larger portion sits below water level and may not be visible from above. Focus on the “tip of the iceberg,” the part above the water level. In some cases, the challenging behavior that you observe is what you see above the water—the tip. The tip represents the behaviors infants and toddlers use when they may not be able to: </a:t>
            </a:r>
            <a:endParaRPr/>
          </a:p>
          <a:p>
            <a:pPr indent="-285750" lvl="0" marL="285750" rtl="0" algn="l">
              <a:lnSpc>
                <a:spcPct val="100000"/>
              </a:lnSpc>
              <a:spcBef>
                <a:spcPts val="0"/>
              </a:spcBef>
              <a:spcAft>
                <a:spcPts val="0"/>
              </a:spcAft>
              <a:buSzPts val="1400"/>
              <a:buFont typeface="Arial"/>
              <a:buChar char="•"/>
            </a:pPr>
            <a:r>
              <a:rPr b="0" i="0" lang="en-US" sz="1800" u="none" strike="noStrike">
                <a:solidFill>
                  <a:srgbClr val="000000"/>
                </a:solidFill>
                <a:latin typeface="EB Garamond"/>
                <a:ea typeface="EB Garamond"/>
                <a:cs typeface="EB Garamond"/>
                <a:sym typeface="EB Garamond"/>
              </a:rPr>
              <a:t>experience, express, and regulate emotions; </a:t>
            </a:r>
            <a:endParaRPr/>
          </a:p>
          <a:p>
            <a:pPr indent="-285750" lvl="0" marL="285750" rtl="0" algn="l">
              <a:lnSpc>
                <a:spcPct val="100000"/>
              </a:lnSpc>
              <a:spcBef>
                <a:spcPts val="0"/>
              </a:spcBef>
              <a:spcAft>
                <a:spcPts val="0"/>
              </a:spcAft>
              <a:buSzPts val="1400"/>
              <a:buFont typeface="Arial"/>
              <a:buChar char="•"/>
            </a:pPr>
            <a:r>
              <a:rPr b="0" i="0" lang="en-US" sz="1800" u="none" strike="noStrike">
                <a:solidFill>
                  <a:srgbClr val="000000"/>
                </a:solidFill>
                <a:latin typeface="EB Garamond"/>
                <a:ea typeface="EB Garamond"/>
                <a:cs typeface="EB Garamond"/>
                <a:sym typeface="EB Garamond"/>
              </a:rPr>
              <a:t>form close and secure interpersonal relationships; and </a:t>
            </a:r>
            <a:endParaRPr/>
          </a:p>
          <a:p>
            <a:pPr indent="-285750" lvl="0" marL="285750" rtl="0" algn="l">
              <a:lnSpc>
                <a:spcPct val="100000"/>
              </a:lnSpc>
              <a:spcBef>
                <a:spcPts val="0"/>
              </a:spcBef>
              <a:spcAft>
                <a:spcPts val="0"/>
              </a:spcAft>
              <a:buSzPts val="1400"/>
              <a:buFont typeface="Arial"/>
              <a:buChar char="•"/>
            </a:pPr>
            <a:r>
              <a:rPr b="0" i="0" lang="en-US" sz="1800" u="none" strike="noStrike">
                <a:solidFill>
                  <a:srgbClr val="000000"/>
                </a:solidFill>
                <a:latin typeface="EB Garamond"/>
                <a:ea typeface="EB Garamond"/>
                <a:cs typeface="EB Garamond"/>
                <a:sym typeface="EB Garamond"/>
              </a:rPr>
              <a:t>explore the environment and learn. </a:t>
            </a:r>
            <a:endParaRPr/>
          </a:p>
          <a:p>
            <a:pPr indent="-228600" lvl="0" marL="457200" marR="0" rtl="0" algn="l">
              <a:lnSpc>
                <a:spcPct val="100000"/>
              </a:lnSpc>
              <a:spcBef>
                <a:spcPts val="0"/>
              </a:spcBef>
              <a:spcAft>
                <a:spcPts val="0"/>
              </a:spcAft>
              <a:buClr>
                <a:srgbClr val="000000"/>
              </a:buClr>
              <a:buSzPts val="1400"/>
              <a:buFont typeface="Arial"/>
              <a:buNone/>
            </a:pPr>
            <a:r>
              <a:t/>
            </a:r>
            <a:endParaRPr b="0" i="0" sz="1800" u="none" strike="noStrike">
              <a:solidFill>
                <a:srgbClr val="000000"/>
              </a:solidFill>
              <a:latin typeface="EB Garamond"/>
              <a:ea typeface="EB Garamond"/>
              <a:cs typeface="EB Garamond"/>
              <a:sym typeface="EB Garamond"/>
            </a:endParaRPr>
          </a:p>
          <a:p>
            <a:pPr indent="-228600" lvl="0" marL="457200" marR="0" rtl="0" algn="l">
              <a:lnSpc>
                <a:spcPct val="100000"/>
              </a:lnSpc>
              <a:spcBef>
                <a:spcPts val="0"/>
              </a:spcBef>
              <a:spcAft>
                <a:spcPts val="0"/>
              </a:spcAft>
              <a:buClr>
                <a:srgbClr val="000000"/>
              </a:buClr>
              <a:buSzPts val="1400"/>
              <a:buFont typeface="Arial"/>
              <a:buNone/>
            </a:pPr>
            <a:r>
              <a:rPr b="0" i="0" lang="en-US" sz="1800" u="none" strike="noStrike">
                <a:solidFill>
                  <a:srgbClr val="000000"/>
                </a:solidFill>
                <a:latin typeface="EB Garamond"/>
                <a:ea typeface="EB Garamond"/>
                <a:cs typeface="EB Garamond"/>
                <a:sym typeface="EB Garamond"/>
              </a:rPr>
              <a:t>The rest of the iceberg, which is hidden from sight below the surface, represents potential needs that are not being met and skills that may need to be developed and nurtured. What is going on that causes the behavior? Like the larger portion of the iceberg that is under the surface, the meaning of, or reason for extreme behavior is often difficult to see and to understand. </a:t>
            </a:r>
            <a:endParaRPr/>
          </a:p>
          <a:p>
            <a:pPr indent="-228600" lvl="0" marL="457200" marR="0" rtl="0" algn="l">
              <a:lnSpc>
                <a:spcPct val="100000"/>
              </a:lnSpc>
              <a:spcBef>
                <a:spcPts val="0"/>
              </a:spcBef>
              <a:spcAft>
                <a:spcPts val="0"/>
              </a:spcAft>
              <a:buClr>
                <a:srgbClr val="000000"/>
              </a:buClr>
              <a:buSzPts val="1400"/>
              <a:buFont typeface="Arial"/>
              <a:buNone/>
            </a:pPr>
            <a:r>
              <a:t/>
            </a:r>
            <a:endParaRPr b="0" i="0" sz="1800" u="none" strike="noStrike">
              <a:solidFill>
                <a:srgbClr val="000000"/>
              </a:solidFill>
              <a:latin typeface="EB Garamond"/>
              <a:ea typeface="EB Garamond"/>
              <a:cs typeface="EB Garamond"/>
              <a:sym typeface="EB Garamond"/>
            </a:endParaRPr>
          </a:p>
          <a:p>
            <a:pPr indent="-228600" lvl="0" marL="457200" marR="0" rtl="0" algn="l">
              <a:lnSpc>
                <a:spcPct val="100000"/>
              </a:lnSpc>
              <a:spcBef>
                <a:spcPts val="0"/>
              </a:spcBef>
              <a:spcAft>
                <a:spcPts val="0"/>
              </a:spcAft>
              <a:buClr>
                <a:srgbClr val="000000"/>
              </a:buClr>
              <a:buSzPts val="1400"/>
              <a:buFont typeface="Arial"/>
              <a:buNone/>
            </a:pPr>
            <a:r>
              <a:rPr b="0" i="0" lang="en-US" sz="1800" u="none" strike="noStrike">
                <a:solidFill>
                  <a:srgbClr val="000000"/>
                </a:solidFill>
                <a:latin typeface="EB Garamond"/>
                <a:ea typeface="EB Garamond"/>
                <a:cs typeface="EB Garamond"/>
                <a:sym typeface="EB Garamond"/>
              </a:rPr>
              <a:t>The behavior we see, the “tip of the iceberg,” may give us clues as to what is below the surface—the reason for the challenging behavior. In this case, the behavior “communicates to us” what need that child has, or what skill is ready to be developed. This is why we often say “behavior is communication”—challenging behaviors are often the way we learn about needs. </a:t>
            </a:r>
            <a:endParaRPr/>
          </a:p>
          <a:p>
            <a:pPr indent="-228600" lvl="0" marL="457200" marR="0" rtl="0" algn="l">
              <a:lnSpc>
                <a:spcPct val="100000"/>
              </a:lnSpc>
              <a:spcBef>
                <a:spcPts val="0"/>
              </a:spcBef>
              <a:spcAft>
                <a:spcPts val="0"/>
              </a:spcAft>
              <a:buClr>
                <a:srgbClr val="000000"/>
              </a:buClr>
              <a:buSzPts val="1400"/>
              <a:buFont typeface="Arial"/>
              <a:buNone/>
            </a:pPr>
            <a:r>
              <a:t/>
            </a:r>
            <a:endParaRPr b="0" i="0" sz="1800" u="none" strike="noStrike">
              <a:solidFill>
                <a:srgbClr val="000000"/>
              </a:solidFill>
              <a:latin typeface="EB Garamond"/>
              <a:ea typeface="EB Garamond"/>
              <a:cs typeface="EB Garamond"/>
              <a:sym typeface="EB Garamond"/>
            </a:endParaRPr>
          </a:p>
          <a:p>
            <a:pPr indent="-228600" lvl="0" marL="457200" marR="0" rtl="0" algn="l">
              <a:lnSpc>
                <a:spcPct val="100000"/>
              </a:lnSpc>
              <a:spcBef>
                <a:spcPts val="0"/>
              </a:spcBef>
              <a:spcAft>
                <a:spcPts val="0"/>
              </a:spcAft>
              <a:buClr>
                <a:srgbClr val="000000"/>
              </a:buClr>
              <a:buSzPts val="1400"/>
              <a:buFont typeface="Arial"/>
              <a:buNone/>
            </a:pPr>
            <a:r>
              <a:rPr b="0" i="0" lang="en-US" sz="1800" u="none" strike="noStrike">
                <a:solidFill>
                  <a:srgbClr val="000000"/>
                </a:solidFill>
                <a:latin typeface="EB Garamond"/>
                <a:ea typeface="EB Garamond"/>
                <a:cs typeface="EB Garamond"/>
                <a:sym typeface="EB Garamond"/>
              </a:rPr>
              <a:t>What are some key “essential needs” of infants and toddlers? In other words, what are some basic needs we need to meet for infants and toddlers? </a:t>
            </a:r>
            <a:endParaRPr/>
          </a:p>
          <a:p>
            <a:pPr indent="-228600" lvl="0" marL="457200" marR="0" rtl="0" algn="l">
              <a:lnSpc>
                <a:spcPct val="100000"/>
              </a:lnSpc>
              <a:spcBef>
                <a:spcPts val="0"/>
              </a:spcBef>
              <a:spcAft>
                <a:spcPts val="0"/>
              </a:spcAft>
              <a:buClr>
                <a:srgbClr val="000000"/>
              </a:buClr>
              <a:buSzPts val="1400"/>
              <a:buFont typeface="Arial"/>
              <a:buNone/>
            </a:pPr>
            <a:r>
              <a:t/>
            </a:r>
            <a:endParaRPr b="0" i="1" sz="1800" u="none" strike="noStrike">
              <a:solidFill>
                <a:srgbClr val="002E55"/>
              </a:solidFill>
              <a:latin typeface="Century Gothic"/>
              <a:ea typeface="Century Gothic"/>
              <a:cs typeface="Century Gothic"/>
              <a:sym typeface="Century Gothic"/>
            </a:endParaRPr>
          </a:p>
          <a:p>
            <a:pPr indent="-228600" lvl="0" marL="457200" marR="0" rtl="0" algn="l">
              <a:lnSpc>
                <a:spcPct val="100000"/>
              </a:lnSpc>
              <a:spcBef>
                <a:spcPts val="0"/>
              </a:spcBef>
              <a:spcAft>
                <a:spcPts val="0"/>
              </a:spcAft>
              <a:buClr>
                <a:srgbClr val="000000"/>
              </a:buClr>
              <a:buSzPts val="1400"/>
              <a:buFont typeface="Arial"/>
              <a:buNone/>
            </a:pPr>
            <a:r>
              <a:rPr b="0" i="1" lang="en-US" sz="1800" u="none" strike="noStrike">
                <a:solidFill>
                  <a:srgbClr val="002E55"/>
                </a:solidFill>
                <a:latin typeface="Century Gothic"/>
                <a:ea typeface="Century Gothic"/>
                <a:cs typeface="Century Gothic"/>
                <a:sym typeface="Century Gothic"/>
              </a:rPr>
              <a:t>Draw an iceberg on chart paper similar to the slide. Write ideas on the bottom of the iceberg. This might include being held, sleep, food, safe environment. </a:t>
            </a:r>
            <a:endParaRPr b="0" i="0" sz="1800" u="none" strike="noStrike">
              <a:solidFill>
                <a:srgbClr val="002E55"/>
              </a:solidFill>
              <a:latin typeface="Century Gothic"/>
              <a:ea typeface="Century Gothic"/>
              <a:cs typeface="Century Gothic"/>
              <a:sym typeface="Century Gothic"/>
            </a:endParaRPr>
          </a:p>
          <a:p>
            <a:pPr indent="-228600" lvl="0" marL="457200" marR="0" rtl="0" algn="l">
              <a:lnSpc>
                <a:spcPct val="100000"/>
              </a:lnSpc>
              <a:spcBef>
                <a:spcPts val="0"/>
              </a:spcBef>
              <a:spcAft>
                <a:spcPts val="0"/>
              </a:spcAft>
              <a:buClr>
                <a:srgbClr val="000000"/>
              </a:buClr>
              <a:buSzPts val="1400"/>
              <a:buFont typeface="Arial"/>
              <a:buNone/>
            </a:pPr>
            <a:r>
              <a:t/>
            </a:r>
            <a:endParaRPr b="0" i="0" sz="1800" u="none" strike="noStrike">
              <a:solidFill>
                <a:srgbClr val="000000"/>
              </a:solidFill>
              <a:latin typeface="EB Garamond"/>
              <a:ea typeface="EB Garamond"/>
              <a:cs typeface="EB Garamond"/>
              <a:sym typeface="EB Garamond"/>
            </a:endParaRPr>
          </a:p>
          <a:p>
            <a:pPr indent="-228600" lvl="0" marL="457200" marR="0" rtl="0" algn="l">
              <a:lnSpc>
                <a:spcPct val="100000"/>
              </a:lnSpc>
              <a:spcBef>
                <a:spcPts val="0"/>
              </a:spcBef>
              <a:spcAft>
                <a:spcPts val="0"/>
              </a:spcAft>
              <a:buClr>
                <a:srgbClr val="000000"/>
              </a:buClr>
              <a:buSzPts val="1400"/>
              <a:buFont typeface="Arial"/>
              <a:buNone/>
            </a:pPr>
            <a:r>
              <a:rPr b="0" i="0" lang="en-US" sz="1800" u="none" strike="noStrike">
                <a:solidFill>
                  <a:srgbClr val="000000"/>
                </a:solidFill>
                <a:latin typeface="EB Garamond"/>
                <a:ea typeface="EB Garamond"/>
                <a:cs typeface="EB Garamond"/>
                <a:sym typeface="EB Garamond"/>
              </a:rPr>
              <a:t>Now, what are some additional basic needs that infants and toddlers might need to feel safe enough to engage, learn, from relationships, and explore? </a:t>
            </a:r>
            <a:endParaRPr/>
          </a:p>
          <a:p>
            <a:pPr indent="-228600" lvl="0" marL="457200" marR="0" rtl="0" algn="l">
              <a:lnSpc>
                <a:spcPct val="100000"/>
              </a:lnSpc>
              <a:spcBef>
                <a:spcPts val="0"/>
              </a:spcBef>
              <a:spcAft>
                <a:spcPts val="0"/>
              </a:spcAft>
              <a:buClr>
                <a:srgbClr val="000000"/>
              </a:buClr>
              <a:buSzPts val="1400"/>
              <a:buFont typeface="Arial"/>
              <a:buNone/>
            </a:pPr>
            <a:r>
              <a:rPr b="0" i="1" lang="en-US" sz="1800" u="none" strike="noStrike">
                <a:solidFill>
                  <a:srgbClr val="002E55"/>
                </a:solidFill>
                <a:latin typeface="Century Gothic"/>
                <a:ea typeface="Century Gothic"/>
                <a:cs typeface="Century Gothic"/>
                <a:sym typeface="Century Gothic"/>
              </a:rPr>
              <a:t>Write responses on the iceberg on the chart paper. </a:t>
            </a:r>
            <a:endParaRPr b="0" i="0" sz="1800" u="none" strike="noStrike">
              <a:solidFill>
                <a:srgbClr val="002E55"/>
              </a:solidFill>
              <a:latin typeface="Century Gothic"/>
              <a:ea typeface="Century Gothic"/>
              <a:cs typeface="Century Gothic"/>
              <a:sym typeface="Century Gothic"/>
            </a:endParaRPr>
          </a:p>
          <a:p>
            <a:pPr indent="-228600" lvl="0" marL="457200" marR="0" rtl="0" algn="l">
              <a:lnSpc>
                <a:spcPct val="100000"/>
              </a:lnSpc>
              <a:spcBef>
                <a:spcPts val="0"/>
              </a:spcBef>
              <a:spcAft>
                <a:spcPts val="0"/>
              </a:spcAft>
              <a:buClr>
                <a:srgbClr val="000000"/>
              </a:buClr>
              <a:buSzPts val="1400"/>
              <a:buFont typeface="Arial"/>
              <a:buNone/>
            </a:pPr>
            <a:r>
              <a:rPr b="0" i="1" lang="en-US" sz="1800" u="none" strike="noStrike">
                <a:solidFill>
                  <a:srgbClr val="002E55"/>
                </a:solidFill>
                <a:latin typeface="Century Gothic"/>
                <a:ea typeface="Century Gothic"/>
                <a:cs typeface="Century Gothic"/>
                <a:sym typeface="Century Gothic"/>
              </a:rPr>
              <a:t>Possible responses include...Feeling safe; good nutrition; good health; well-rested; responsive relationships with one or more adults; an environment that is matched to the child’s temperament; structure and consistency; a sense of belonging within the family and culture; or engaging/stimulating environments with opportunities for movement </a:t>
            </a:r>
            <a:endParaRPr b="0" i="0" sz="1800" u="none" strike="noStrike">
              <a:solidFill>
                <a:srgbClr val="002E55"/>
              </a:solidFill>
              <a:latin typeface="Century Gothic"/>
              <a:ea typeface="Century Gothic"/>
              <a:cs typeface="Century Gothic"/>
              <a:sym typeface="Century Gothic"/>
            </a:endParaRPr>
          </a:p>
          <a:p>
            <a:pPr indent="-228600" lvl="0" marL="457200" marR="0" rtl="0" algn="l">
              <a:lnSpc>
                <a:spcPct val="100000"/>
              </a:lnSpc>
              <a:spcBef>
                <a:spcPts val="0"/>
              </a:spcBef>
              <a:spcAft>
                <a:spcPts val="0"/>
              </a:spcAft>
              <a:buClr>
                <a:srgbClr val="000000"/>
              </a:buClr>
              <a:buSzPts val="1400"/>
              <a:buFont typeface="Arial"/>
              <a:buNone/>
            </a:pPr>
            <a:r>
              <a:t/>
            </a:r>
            <a:endParaRPr b="0" i="0" sz="1800" u="none" strike="noStrike">
              <a:solidFill>
                <a:srgbClr val="000000"/>
              </a:solidFill>
              <a:latin typeface="EB Garamond"/>
              <a:ea typeface="EB Garamond"/>
              <a:cs typeface="EB Garamond"/>
              <a:sym typeface="EB Garamond"/>
            </a:endParaRPr>
          </a:p>
          <a:p>
            <a:pPr indent="-228600" lvl="0" marL="457200" marR="0" rtl="0" algn="l">
              <a:lnSpc>
                <a:spcPct val="100000"/>
              </a:lnSpc>
              <a:spcBef>
                <a:spcPts val="0"/>
              </a:spcBef>
              <a:spcAft>
                <a:spcPts val="0"/>
              </a:spcAft>
              <a:buClr>
                <a:srgbClr val="000000"/>
              </a:buClr>
              <a:buSzPts val="1400"/>
              <a:buFont typeface="Arial"/>
              <a:buNone/>
            </a:pPr>
            <a:r>
              <a:rPr b="0" i="0" lang="en-US" sz="1800" u="none" strike="noStrike">
                <a:solidFill>
                  <a:srgbClr val="000000"/>
                </a:solidFill>
                <a:latin typeface="EB Garamond"/>
                <a:ea typeface="EB Garamond"/>
                <a:cs typeface="EB Garamond"/>
                <a:sym typeface="EB Garamond"/>
              </a:rPr>
              <a:t>It is worth noting that in addition to meeting a child’s basic needs, we want to strive to create an environment in which they feel secure enough to grow and develop strong social-emotional skills. When we observe challenging behavior, our job as caregivers is to understand that “behavior is communication” and then work to understand what is being communicated. </a:t>
            </a:r>
            <a:endParaRPr/>
          </a:p>
        </p:txBody>
      </p:sp>
      <p:sp>
        <p:nvSpPr>
          <p:cNvPr id="478" name="Google Shape;478;p9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9" name="Shape 489"/>
        <p:cNvGrpSpPr/>
        <p:nvPr/>
      </p:nvGrpSpPr>
      <p:grpSpPr>
        <a:xfrm>
          <a:off x="0" y="0"/>
          <a:ext cx="0" cy="0"/>
          <a:chOff x="0" y="0"/>
          <a:chExt cx="0" cy="0"/>
        </a:xfrm>
      </p:grpSpPr>
      <p:sp>
        <p:nvSpPr>
          <p:cNvPr id="490" name="Google Shape;490;p66:notes"/>
          <p:cNvSpPr/>
          <p:nvPr>
            <p:ph idx="2" type="sldImg"/>
          </p:nvPr>
        </p:nvSpPr>
        <p:spPr>
          <a:xfrm>
            <a:off x="407988" y="698500"/>
            <a:ext cx="6188075" cy="3481388"/>
          </a:xfrm>
          <a:custGeom>
            <a:rect b="b" l="l" r="r" t="t"/>
            <a:pathLst>
              <a:path extrusionOk="0" h="120000" w="120000">
                <a:moveTo>
                  <a:pt x="0" y="0"/>
                </a:moveTo>
                <a:lnTo>
                  <a:pt x="120000" y="0"/>
                </a:lnTo>
                <a:lnTo>
                  <a:pt x="120000" y="120000"/>
                </a:lnTo>
                <a:lnTo>
                  <a:pt x="0" y="120000"/>
                </a:lnTo>
                <a:close/>
              </a:path>
            </a:pathLst>
          </a:custGeom>
          <a:noFill/>
          <a:ln>
            <a:noFill/>
          </a:ln>
        </p:spPr>
      </p:sp>
      <p:sp>
        <p:nvSpPr>
          <p:cNvPr id="491" name="Google Shape;491;p6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lang="en-US"/>
              <a:t>2</a:t>
            </a:r>
            <a:endParaRPr/>
          </a:p>
        </p:txBody>
      </p:sp>
      <p:sp>
        <p:nvSpPr>
          <p:cNvPr id="492" name="Google Shape;492;p6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None/>
            </a:pPr>
            <a:fld id="{00000000-1234-1234-1234-123412341234}" type="slidenum">
              <a:rPr b="0" i="0" lang="en-US" sz="1200" u="none" cap="none" strike="noStrike">
                <a:solidFill>
                  <a:schemeClr val="dk1"/>
                </a:solidFill>
                <a:latin typeface="Times New Roman"/>
                <a:ea typeface="Times New Roman"/>
                <a:cs typeface="Times New Roman"/>
                <a:sym typeface="Times New Roman"/>
              </a:rPr>
              <a:t>‹#›</a:t>
            </a:fld>
            <a:endParaRPr b="0" i="0" sz="1200" u="none" cap="none" strike="noStrike">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5" name="Shape 505"/>
        <p:cNvGrpSpPr/>
        <p:nvPr/>
      </p:nvGrpSpPr>
      <p:grpSpPr>
        <a:xfrm>
          <a:off x="0" y="0"/>
          <a:ext cx="0" cy="0"/>
          <a:chOff x="0" y="0"/>
          <a:chExt cx="0" cy="0"/>
        </a:xfrm>
      </p:grpSpPr>
      <p:sp>
        <p:nvSpPr>
          <p:cNvPr id="506" name="Google Shape;506;p67:notes"/>
          <p:cNvSpPr/>
          <p:nvPr>
            <p:ph idx="2" type="sldImg"/>
          </p:nvPr>
        </p:nvSpPr>
        <p:spPr>
          <a:xfrm>
            <a:off x="407988" y="698500"/>
            <a:ext cx="6188075" cy="3481388"/>
          </a:xfrm>
          <a:custGeom>
            <a:rect b="b" l="l" r="r" t="t"/>
            <a:pathLst>
              <a:path extrusionOk="0" h="120000" w="120000">
                <a:moveTo>
                  <a:pt x="0" y="0"/>
                </a:moveTo>
                <a:lnTo>
                  <a:pt x="120000" y="0"/>
                </a:lnTo>
                <a:lnTo>
                  <a:pt x="120000" y="120000"/>
                </a:lnTo>
                <a:lnTo>
                  <a:pt x="0" y="120000"/>
                </a:lnTo>
                <a:close/>
              </a:path>
            </a:pathLst>
          </a:custGeom>
          <a:noFill/>
          <a:ln>
            <a:noFill/>
          </a:ln>
        </p:spPr>
      </p:sp>
      <p:sp>
        <p:nvSpPr>
          <p:cNvPr id="507" name="Google Shape;507;p6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lang="en-US"/>
              <a:t>2</a:t>
            </a:r>
            <a:endParaRPr/>
          </a:p>
        </p:txBody>
      </p:sp>
      <p:sp>
        <p:nvSpPr>
          <p:cNvPr id="508" name="Google Shape;508;p6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None/>
            </a:pPr>
            <a:fld id="{00000000-1234-1234-1234-123412341234}" type="slidenum">
              <a:rPr b="0" i="0" lang="en-US" sz="1200" u="none" cap="none" strike="noStrike">
                <a:solidFill>
                  <a:schemeClr val="dk1"/>
                </a:solidFill>
                <a:latin typeface="Times New Roman"/>
                <a:ea typeface="Times New Roman"/>
                <a:cs typeface="Times New Roman"/>
                <a:sym typeface="Times New Roman"/>
              </a:rPr>
              <a:t>‹#›</a:t>
            </a:fld>
            <a:endParaRPr b="0" i="0" sz="1200" u="none" cap="none" strike="noStrike">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3" name="Shape 523"/>
        <p:cNvGrpSpPr/>
        <p:nvPr/>
      </p:nvGrpSpPr>
      <p:grpSpPr>
        <a:xfrm>
          <a:off x="0" y="0"/>
          <a:ext cx="0" cy="0"/>
          <a:chOff x="0" y="0"/>
          <a:chExt cx="0" cy="0"/>
        </a:xfrm>
      </p:grpSpPr>
      <p:sp>
        <p:nvSpPr>
          <p:cNvPr id="524" name="Google Shape;524;p6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25" name="Google Shape;525;p6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lang="en-US">
                <a:latin typeface="Gill Sans"/>
                <a:ea typeface="Gill Sans"/>
                <a:cs typeface="Gill Sans"/>
                <a:sym typeface="Gill Sans"/>
              </a:rPr>
              <a:t>4 min.</a:t>
            </a:r>
            <a:endParaRPr>
              <a:latin typeface="Gill Sans"/>
              <a:ea typeface="Gill Sans"/>
              <a:cs typeface="Gill Sans"/>
              <a:sym typeface="Gill Sans"/>
            </a:endParaRPr>
          </a:p>
          <a:p>
            <a:pPr indent="-228600" lvl="0" marL="457200" marR="0" rtl="0" algn="l">
              <a:lnSpc>
                <a:spcPct val="100000"/>
              </a:lnSpc>
              <a:spcBef>
                <a:spcPts val="0"/>
              </a:spcBef>
              <a:spcAft>
                <a:spcPts val="0"/>
              </a:spcAft>
              <a:buClr>
                <a:srgbClr val="000000"/>
              </a:buClr>
              <a:buSzPts val="1400"/>
              <a:buFont typeface="Arial"/>
              <a:buNone/>
            </a:pPr>
            <a:r>
              <a:t/>
            </a:r>
            <a:endParaRPr>
              <a:latin typeface="Gill Sans"/>
              <a:ea typeface="Gill Sans"/>
              <a:cs typeface="Gill Sans"/>
              <a:sym typeface="Gill Sans"/>
            </a:endParaRPr>
          </a:p>
          <a:p>
            <a:pPr indent="-228600" lvl="0" marL="457200" marR="0" rtl="0" algn="l">
              <a:lnSpc>
                <a:spcPct val="100000"/>
              </a:lnSpc>
              <a:spcBef>
                <a:spcPts val="0"/>
              </a:spcBef>
              <a:spcAft>
                <a:spcPts val="0"/>
              </a:spcAft>
              <a:buClr>
                <a:srgbClr val="000000"/>
              </a:buClr>
              <a:buSzPts val="1400"/>
              <a:buFont typeface="Arial"/>
              <a:buNone/>
            </a:pPr>
            <a:r>
              <a:rPr lang="en-US" sz="1800" u="none" strike="noStrike">
                <a:solidFill>
                  <a:srgbClr val="000000"/>
                </a:solidFill>
                <a:latin typeface="EB Garamond"/>
                <a:ea typeface="EB Garamond"/>
                <a:cs typeface="EB Garamond"/>
                <a:sym typeface="EB Garamond"/>
              </a:rPr>
              <a:t>Engage participants in a brief discussion about what supports staff will need to be effective—positive climate, support to have difficult conversations, ongoing training and professional development, staff wellness opportunities, and a commitment to being family-centered. What else might be important to supporting staff? </a:t>
            </a:r>
            <a:endParaRPr>
              <a:latin typeface="Gill Sans"/>
              <a:ea typeface="Gill Sans"/>
              <a:cs typeface="Gill Sans"/>
              <a:sym typeface="Gill Sans"/>
            </a:endParaRPr>
          </a:p>
        </p:txBody>
      </p:sp>
      <p:sp>
        <p:nvSpPr>
          <p:cNvPr id="526" name="Google Shape;526;p6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SzPts val="1400"/>
              <a:buNone/>
            </a:pPr>
            <a:fld id="{00000000-1234-1234-1234-123412341234}" type="slidenum">
              <a:rPr lang="en-US">
                <a:latin typeface="Gill Sans"/>
                <a:ea typeface="Gill Sans"/>
                <a:cs typeface="Gill Sans"/>
                <a:sym typeface="Gill Sans"/>
              </a:rPr>
              <a:t>‹#›</a:t>
            </a:fld>
            <a:endParaRPr>
              <a:latin typeface="Gill Sans"/>
              <a:ea typeface="Gill Sans"/>
              <a:cs typeface="Gill Sans"/>
              <a:sym typeface="Gill San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0" name="Shape 530"/>
        <p:cNvGrpSpPr/>
        <p:nvPr/>
      </p:nvGrpSpPr>
      <p:grpSpPr>
        <a:xfrm>
          <a:off x="0" y="0"/>
          <a:ext cx="0" cy="0"/>
          <a:chOff x="0" y="0"/>
          <a:chExt cx="0" cy="0"/>
        </a:xfrm>
      </p:grpSpPr>
      <p:sp>
        <p:nvSpPr>
          <p:cNvPr id="531" name="Google Shape;531;p7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Walk through each of these and describe how these are unique to FCC characteristics that impact social emotional learning. </a:t>
            </a:r>
            <a:endParaRPr/>
          </a:p>
          <a:p>
            <a:pPr indent="0" lvl="0" marL="0" rtl="0" algn="l">
              <a:lnSpc>
                <a:spcPct val="100000"/>
              </a:lnSpc>
              <a:spcBef>
                <a:spcPts val="0"/>
              </a:spcBef>
              <a:spcAft>
                <a:spcPts val="0"/>
              </a:spcAft>
              <a:buSzPts val="1400"/>
              <a:buNone/>
            </a:pPr>
            <a:r>
              <a:t/>
            </a:r>
            <a:endParaRPr/>
          </a:p>
          <a:p>
            <a:pPr indent="-228600" lvl="0" marL="457200" rtl="0" algn="l">
              <a:lnSpc>
                <a:spcPct val="100000"/>
              </a:lnSpc>
              <a:spcBef>
                <a:spcPts val="0"/>
              </a:spcBef>
              <a:spcAft>
                <a:spcPts val="0"/>
              </a:spcAft>
              <a:buSzPts val="1400"/>
              <a:buNone/>
            </a:pPr>
            <a:r>
              <a:rPr b="0" i="0" lang="en-US" u="none" strike="noStrike">
                <a:solidFill>
                  <a:srgbClr val="000000"/>
                </a:solidFill>
              </a:rPr>
              <a:t>In family child care settings, unique characteristics like space, schedules, family engagement, age range, and workforce significantly shape the approach to supporting children’s social-emotional learning and the implementation of the Pyramid Model.</a:t>
            </a:r>
            <a:endParaRPr/>
          </a:p>
          <a:p>
            <a:pPr indent="-228600" lvl="0" marL="457200" rtl="0" algn="l">
              <a:lnSpc>
                <a:spcPct val="100000"/>
              </a:lnSpc>
              <a:spcBef>
                <a:spcPts val="0"/>
              </a:spcBef>
              <a:spcAft>
                <a:spcPts val="0"/>
              </a:spcAft>
              <a:buSzPts val="1400"/>
              <a:buFont typeface="Arial"/>
              <a:buAutoNum type="arabicPeriod"/>
            </a:pPr>
            <a:r>
              <a:rPr b="1" i="0" lang="en-US" u="none" strike="noStrike">
                <a:solidFill>
                  <a:srgbClr val="000000"/>
                </a:solidFill>
              </a:rPr>
              <a:t>Space</a:t>
            </a:r>
            <a:r>
              <a:rPr b="0" i="0" lang="en-US" u="none" strike="noStrike">
                <a:solidFill>
                  <a:srgbClr val="000000"/>
                </a:solidFill>
              </a:rPr>
              <a:t>: Family child care providers often use shared spaces within a home, where areas like living rooms, kitchens, or backyards become learning environments. This flexible and familiar setting can create a comforting, home-like atmosphere that supports secure attachment and fosters a sense of belonging, which is essential for social-emotional development. However, limited space may challenge the setup of structured areas for specific Pyramid Model practices (like a designated cozy corner for emotional regulation) and can affect how providers create an environment that promotes consistent behavioral expectations.</a:t>
            </a:r>
            <a:endParaRPr/>
          </a:p>
          <a:p>
            <a:pPr indent="-228600" lvl="0" marL="457200" rtl="0" algn="l">
              <a:lnSpc>
                <a:spcPct val="100000"/>
              </a:lnSpc>
              <a:spcBef>
                <a:spcPts val="0"/>
              </a:spcBef>
              <a:spcAft>
                <a:spcPts val="0"/>
              </a:spcAft>
              <a:buSzPts val="1400"/>
              <a:buFont typeface="Arial"/>
              <a:buAutoNum type="arabicPeriod"/>
            </a:pPr>
            <a:r>
              <a:rPr b="1" i="0" lang="en-US" u="none" strike="noStrike">
                <a:solidFill>
                  <a:srgbClr val="000000"/>
                </a:solidFill>
              </a:rPr>
              <a:t>Schedules</a:t>
            </a:r>
            <a:r>
              <a:rPr b="0" i="0" lang="en-US" u="none" strike="noStrike">
                <a:solidFill>
                  <a:srgbClr val="000000"/>
                </a:solidFill>
              </a:rPr>
              <a:t>: Family child care settings often offer flexible hours, which is helpful for families needing care outside traditional schedules but may create variability in routines. This flexibility can benefit children by allowing them to adapt to different routines and learn flexibility. However, it may be challenging for the provider to implement the Pyramid Model’s structured approach consistently, as the flow of the day may change depending on which children are present and what the family’s needs are.</a:t>
            </a:r>
            <a:endParaRPr/>
          </a:p>
          <a:p>
            <a:pPr indent="-228600" lvl="0" marL="457200" rtl="0" algn="l">
              <a:lnSpc>
                <a:spcPct val="100000"/>
              </a:lnSpc>
              <a:spcBef>
                <a:spcPts val="0"/>
              </a:spcBef>
              <a:spcAft>
                <a:spcPts val="0"/>
              </a:spcAft>
              <a:buSzPts val="1400"/>
              <a:buFont typeface="Arial"/>
              <a:buAutoNum type="arabicPeriod"/>
            </a:pPr>
            <a:r>
              <a:rPr b="1" i="0" lang="en-US" u="none" strike="noStrike">
                <a:solidFill>
                  <a:srgbClr val="000000"/>
                </a:solidFill>
              </a:rPr>
              <a:t>Family Engagement</a:t>
            </a:r>
            <a:r>
              <a:rPr b="0" i="0" lang="en-US" u="none" strike="noStrike">
                <a:solidFill>
                  <a:srgbClr val="000000"/>
                </a:solidFill>
              </a:rPr>
              <a:t>: Family child care typically involves closer, more personal relationships with families, as providers often work directly with them daily. This engagement enables more tailored support for each child’s emotional needs and facilitates parent-provider collaboration in reinforcing social-emotional skills at home. However, family child care providers might lack access to formal training or resources for deeper engagement strategies within the Pyramid Model, especially if they’re not connected to broader early childhood networks.</a:t>
            </a:r>
            <a:endParaRPr/>
          </a:p>
          <a:p>
            <a:pPr indent="-228600" lvl="0" marL="457200" rtl="0" algn="l">
              <a:lnSpc>
                <a:spcPct val="100000"/>
              </a:lnSpc>
              <a:spcBef>
                <a:spcPts val="0"/>
              </a:spcBef>
              <a:spcAft>
                <a:spcPts val="0"/>
              </a:spcAft>
              <a:buSzPts val="1400"/>
              <a:buFont typeface="Arial"/>
              <a:buAutoNum type="arabicPeriod"/>
            </a:pPr>
            <a:r>
              <a:rPr b="1" i="0" lang="en-US" u="none" strike="noStrike">
                <a:solidFill>
                  <a:srgbClr val="000000"/>
                </a:solidFill>
              </a:rPr>
              <a:t>Age Range</a:t>
            </a:r>
            <a:r>
              <a:rPr b="0" i="0" lang="en-US" u="none" strike="noStrike">
                <a:solidFill>
                  <a:srgbClr val="000000"/>
                </a:solidFill>
              </a:rPr>
              <a:t>: Family child care settings often accommodate a wider age range of children than center-based programs, including infants, toddlers, and preschoolers in the same space. This mixed-age environment provides natural opportunities for younger children to learn social-emotional skills by observing older peers. It also encourages older children to practice empathy and patience. However, implementing age-specific Pyramid Model practices can be challenging, as providers must adapt strategies for different developmental levels and may lack resources to manage diverse needs simultaneously.</a:t>
            </a:r>
            <a:endParaRPr/>
          </a:p>
          <a:p>
            <a:pPr indent="-228600" lvl="0" marL="457200" rtl="0" algn="l">
              <a:lnSpc>
                <a:spcPct val="100000"/>
              </a:lnSpc>
              <a:spcBef>
                <a:spcPts val="0"/>
              </a:spcBef>
              <a:spcAft>
                <a:spcPts val="0"/>
              </a:spcAft>
              <a:buSzPts val="1400"/>
              <a:buFont typeface="Arial"/>
              <a:buAutoNum type="arabicPeriod"/>
            </a:pPr>
            <a:r>
              <a:rPr b="1" i="0" lang="en-US" u="none" strike="noStrike">
                <a:solidFill>
                  <a:srgbClr val="000000"/>
                </a:solidFill>
              </a:rPr>
              <a:t>Workforce</a:t>
            </a:r>
            <a:r>
              <a:rPr b="0" i="0" lang="en-US" u="none" strike="noStrike">
                <a:solidFill>
                  <a:srgbClr val="000000"/>
                </a:solidFill>
              </a:rPr>
              <a:t>: Family child care providers are frequently sole caregivers, which impacts their ability to implement the Pyramid Model’s multi-tiered strategies. Without additional staff, balancing the emotional and developmental needs of multiple children and implementing tiered supports can be challenging. These providers may need more training in social-emotional practices and Pyramid Model implementation due to limited access to professional development compared to larger early childhood programs. However, the smaller, more intimate setting allows for closer relationships and individualized attention, which can support social-emotional growth effectively.</a:t>
            </a:r>
            <a:endParaRPr/>
          </a:p>
          <a:p>
            <a:pPr indent="-228600" lvl="0" marL="457200" rtl="0" algn="l">
              <a:lnSpc>
                <a:spcPct val="100000"/>
              </a:lnSpc>
              <a:spcBef>
                <a:spcPts val="0"/>
              </a:spcBef>
              <a:spcAft>
                <a:spcPts val="0"/>
              </a:spcAft>
              <a:buSzPts val="1400"/>
              <a:buNone/>
            </a:pPr>
            <a:r>
              <a:rPr b="0" i="0" lang="en-US" u="none" strike="noStrike">
                <a:solidFill>
                  <a:srgbClr val="000000"/>
                </a:solidFill>
              </a:rPr>
              <a:t>In summary, family child care providers' adaptability and close family relationships are strengths for social-emotional learning, but challenges arise in implementing structured, evidence-based approaches like the Pyramid Model due to limitations in space, schedule consistency, and workforce capacity.</a:t>
            </a:r>
            <a:endParaRPr/>
          </a:p>
          <a:p>
            <a:pPr indent="0" lvl="0" marL="0" rtl="0" algn="l">
              <a:lnSpc>
                <a:spcPct val="100000"/>
              </a:lnSpc>
              <a:spcBef>
                <a:spcPts val="0"/>
              </a:spcBef>
              <a:spcAft>
                <a:spcPts val="0"/>
              </a:spcAft>
              <a:buSzPts val="1400"/>
              <a:buNone/>
            </a:pPr>
            <a:r>
              <a:t/>
            </a:r>
            <a:endParaRPr/>
          </a:p>
        </p:txBody>
      </p:sp>
      <p:sp>
        <p:nvSpPr>
          <p:cNvPr id="532" name="Google Shape;532;p7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6" name="Shape 546"/>
        <p:cNvGrpSpPr/>
        <p:nvPr/>
      </p:nvGrpSpPr>
      <p:grpSpPr>
        <a:xfrm>
          <a:off x="0" y="0"/>
          <a:ext cx="0" cy="0"/>
          <a:chOff x="0" y="0"/>
          <a:chExt cx="0" cy="0"/>
        </a:xfrm>
      </p:grpSpPr>
      <p:sp>
        <p:nvSpPr>
          <p:cNvPr id="547" name="Google Shape;547;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48" name="Google Shape;548;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0"/>
              </a:spcBef>
              <a:spcAft>
                <a:spcPts val="0"/>
              </a:spcAft>
              <a:buSzPts val="1400"/>
              <a:buNone/>
            </a:pPr>
            <a:r>
              <a:rPr lang="en-US">
                <a:latin typeface="Gill Sans"/>
                <a:ea typeface="Gill Sans"/>
                <a:cs typeface="Gill Sans"/>
                <a:sym typeface="Gill Sans"/>
              </a:rPr>
              <a:t>2m</a:t>
            </a:r>
            <a:endParaRPr>
              <a:latin typeface="Gill Sans"/>
              <a:ea typeface="Gill Sans"/>
              <a:cs typeface="Gill Sans"/>
              <a:sym typeface="Gill Sans"/>
            </a:endParaRPr>
          </a:p>
        </p:txBody>
      </p:sp>
      <p:sp>
        <p:nvSpPr>
          <p:cNvPr id="549" name="Google Shape;549;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Gill Sans"/>
              <a:buNone/>
            </a:pPr>
            <a:fld id="{00000000-1234-1234-1234-123412341234}" type="slidenum">
              <a:rPr lang="en-US" sz="1200" u="none" cap="none" strike="noStrike">
                <a:solidFill>
                  <a:srgbClr val="000000"/>
                </a:solidFill>
                <a:latin typeface="Gill Sans"/>
                <a:ea typeface="Gill Sans"/>
                <a:cs typeface="Gill Sans"/>
                <a:sym typeface="Gill Sans"/>
              </a:rPr>
              <a:t>‹#›</a:t>
            </a:fld>
            <a:endParaRPr sz="1200" u="none" cap="none" strike="noStrike">
              <a:solidFill>
                <a:srgbClr val="000000"/>
              </a:solidFill>
              <a:latin typeface="Gill Sans"/>
              <a:ea typeface="Gill Sans"/>
              <a:cs typeface="Gill Sans"/>
              <a:sym typeface="Gill San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9" name="Google Shape;209;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t/>
            </a:r>
            <a:endParaRPr>
              <a:latin typeface="Gill Sans"/>
              <a:ea typeface="Gill Sans"/>
              <a:cs typeface="Gill Sans"/>
              <a:sym typeface="Gill Sans"/>
            </a:endParaRPr>
          </a:p>
        </p:txBody>
      </p:sp>
      <p:sp>
        <p:nvSpPr>
          <p:cNvPr id="210" name="Google Shape;210;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lang="en-US" sz="1200" u="none" cap="none" strike="noStrike">
                <a:solidFill>
                  <a:srgbClr val="000000"/>
                </a:solidFill>
              </a:rPr>
              <a:t>‹#›</a:t>
            </a:fld>
            <a:endParaRPr sz="1200" u="none" cap="none" strike="noStrike">
              <a:solidFill>
                <a:srgbClr val="000000"/>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7" name="Shape 557"/>
        <p:cNvGrpSpPr/>
        <p:nvPr/>
      </p:nvGrpSpPr>
      <p:grpSpPr>
        <a:xfrm>
          <a:off x="0" y="0"/>
          <a:ext cx="0" cy="0"/>
          <a:chOff x="0" y="0"/>
          <a:chExt cx="0" cy="0"/>
        </a:xfrm>
      </p:grpSpPr>
      <p:sp>
        <p:nvSpPr>
          <p:cNvPr id="558" name="Google Shape;558;p7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59" name="Google Shape;559;p7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lang="en-US">
                <a:latin typeface="Gill Sans"/>
                <a:ea typeface="Gill Sans"/>
                <a:cs typeface="Gill Sans"/>
                <a:sym typeface="Gill Sans"/>
              </a:rPr>
              <a:t>1 min</a:t>
            </a:r>
            <a:endParaRPr/>
          </a:p>
          <a:p>
            <a:pPr indent="-228600" lvl="0" marL="457200" marR="0" rtl="0" algn="l">
              <a:lnSpc>
                <a:spcPct val="100000"/>
              </a:lnSpc>
              <a:spcBef>
                <a:spcPts val="0"/>
              </a:spcBef>
              <a:spcAft>
                <a:spcPts val="0"/>
              </a:spcAft>
              <a:buClr>
                <a:srgbClr val="000000"/>
              </a:buClr>
              <a:buSzPts val="1400"/>
              <a:buFont typeface="Arial"/>
              <a:buNone/>
            </a:pPr>
            <a:r>
              <a:t/>
            </a:r>
            <a:endParaRPr>
              <a:latin typeface="Gill Sans"/>
              <a:ea typeface="Gill Sans"/>
              <a:cs typeface="Gill Sans"/>
              <a:sym typeface="Gill Sans"/>
            </a:endParaRPr>
          </a:p>
          <a:p>
            <a:pPr indent="-228600" lvl="0" marL="457200" marR="0" rtl="0" algn="l">
              <a:lnSpc>
                <a:spcPct val="100000"/>
              </a:lnSpc>
              <a:spcBef>
                <a:spcPts val="0"/>
              </a:spcBef>
              <a:spcAft>
                <a:spcPts val="0"/>
              </a:spcAft>
              <a:buClr>
                <a:srgbClr val="000000"/>
              </a:buClr>
              <a:buSzPts val="1400"/>
              <a:buFont typeface="Arial"/>
              <a:buNone/>
            </a:pPr>
            <a:r>
              <a:rPr lang="en-US" sz="1800" u="none" strike="noStrike">
                <a:solidFill>
                  <a:srgbClr val="002E55"/>
                </a:solidFill>
                <a:latin typeface="Century Gothic"/>
                <a:ea typeface="Century Gothic"/>
                <a:cs typeface="Century Gothic"/>
                <a:sym typeface="Century Gothic"/>
              </a:rPr>
              <a:t>(Handout 2: Examining the Pyramid Model) </a:t>
            </a:r>
            <a:endParaRPr/>
          </a:p>
          <a:p>
            <a:pPr indent="-228600" lvl="0" marL="457200" marR="0" rtl="0" algn="l">
              <a:lnSpc>
                <a:spcPct val="100000"/>
              </a:lnSpc>
              <a:spcBef>
                <a:spcPts val="0"/>
              </a:spcBef>
              <a:spcAft>
                <a:spcPts val="0"/>
              </a:spcAft>
              <a:buClr>
                <a:srgbClr val="000000"/>
              </a:buClr>
              <a:buSzPts val="1400"/>
              <a:buFont typeface="Arial"/>
              <a:buNone/>
            </a:pPr>
            <a:r>
              <a:rPr lang="en-US" sz="1800" u="none" strike="noStrike">
                <a:solidFill>
                  <a:srgbClr val="000000"/>
                </a:solidFill>
                <a:latin typeface="Gill Sans"/>
                <a:ea typeface="Gill Sans"/>
                <a:cs typeface="Gill Sans"/>
                <a:sym typeface="Gill Sans"/>
              </a:rPr>
              <a:t>An important part of implementing the Pyramid is understanding the philosophy which is driven by both research and what we know about supporting young children and their families. In each of the following slides, I will read a scenario. I will then ask you to talk with your partner about whether that aligns with the Pyramid Model. If it doesn’t, reframe the scenario so that it does. You can use your handout to write down your responses. </a:t>
            </a:r>
            <a:endParaRPr>
              <a:latin typeface="Gill Sans"/>
              <a:ea typeface="Gill Sans"/>
              <a:cs typeface="Gill Sans"/>
              <a:sym typeface="Gill Sans"/>
            </a:endParaRPr>
          </a:p>
        </p:txBody>
      </p:sp>
      <p:sp>
        <p:nvSpPr>
          <p:cNvPr id="560" name="Google Shape;560;p7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SzPts val="1400"/>
              <a:buNone/>
            </a:pPr>
            <a:fld id="{00000000-1234-1234-1234-123412341234}" type="slidenum">
              <a:rPr lang="en-US">
                <a:latin typeface="Gill Sans"/>
                <a:ea typeface="Gill Sans"/>
                <a:cs typeface="Gill Sans"/>
                <a:sym typeface="Gill Sans"/>
              </a:rPr>
              <a:t>‹#›</a:t>
            </a:fld>
            <a:endParaRPr>
              <a:latin typeface="Gill Sans"/>
              <a:ea typeface="Gill Sans"/>
              <a:cs typeface="Gill Sans"/>
              <a:sym typeface="Gill San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5" name="Shape 565"/>
        <p:cNvGrpSpPr/>
        <p:nvPr/>
      </p:nvGrpSpPr>
      <p:grpSpPr>
        <a:xfrm>
          <a:off x="0" y="0"/>
          <a:ext cx="0" cy="0"/>
          <a:chOff x="0" y="0"/>
          <a:chExt cx="0" cy="0"/>
        </a:xfrm>
      </p:grpSpPr>
      <p:sp>
        <p:nvSpPr>
          <p:cNvPr id="566" name="Google Shape;566;p80: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67" name="Google Shape;567;p8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rtl="0" algn="l">
              <a:lnSpc>
                <a:spcPct val="100000"/>
              </a:lnSpc>
              <a:spcBef>
                <a:spcPts val="0"/>
              </a:spcBef>
              <a:spcAft>
                <a:spcPts val="0"/>
              </a:spcAft>
              <a:buSzPts val="1400"/>
              <a:buNone/>
            </a:pPr>
            <a:r>
              <a:rPr lang="en-US">
                <a:latin typeface="Gill Sans"/>
                <a:ea typeface="Gill Sans"/>
                <a:cs typeface="Gill Sans"/>
                <a:sym typeface="Gill Sans"/>
              </a:rPr>
              <a:t>2 min.</a:t>
            </a:r>
            <a:endParaRPr/>
          </a:p>
          <a:p>
            <a:pPr indent="-228600" lvl="0" marL="457200" rtl="0" algn="l">
              <a:lnSpc>
                <a:spcPct val="100000"/>
              </a:lnSpc>
              <a:spcBef>
                <a:spcPts val="0"/>
              </a:spcBef>
              <a:spcAft>
                <a:spcPts val="0"/>
              </a:spcAft>
              <a:buSzPts val="1400"/>
              <a:buNone/>
            </a:pPr>
            <a:r>
              <a:t/>
            </a:r>
            <a:endParaRPr>
              <a:latin typeface="Gill Sans"/>
              <a:ea typeface="Gill Sans"/>
              <a:cs typeface="Gill Sans"/>
              <a:sym typeface="Gill Sans"/>
            </a:endParaRPr>
          </a:p>
          <a:p>
            <a:pPr indent="-228600" lvl="0" marL="457200" rtl="0" algn="l">
              <a:lnSpc>
                <a:spcPct val="100000"/>
              </a:lnSpc>
              <a:spcBef>
                <a:spcPts val="0"/>
              </a:spcBef>
              <a:spcAft>
                <a:spcPts val="0"/>
              </a:spcAft>
              <a:buSzPts val="1400"/>
              <a:buNone/>
            </a:pPr>
            <a:r>
              <a:rPr lang="en-US" sz="1800" u="none" strike="noStrike">
                <a:solidFill>
                  <a:srgbClr val="000000"/>
                </a:solidFill>
                <a:latin typeface="Gill Sans"/>
                <a:ea typeface="Gill Sans"/>
                <a:cs typeface="Gill Sans"/>
                <a:sym typeface="Gill Sans"/>
              </a:rPr>
              <a:t>Let’s do this one together. Does that align with the Pyramid Model? No. Why? </a:t>
            </a:r>
            <a:endParaRPr>
              <a:latin typeface="Gill Sans"/>
              <a:ea typeface="Gill Sans"/>
              <a:cs typeface="Gill Sans"/>
              <a:sym typeface="Gill Sans"/>
            </a:endParaRPr>
          </a:p>
        </p:txBody>
      </p:sp>
      <p:sp>
        <p:nvSpPr>
          <p:cNvPr id="568" name="Google Shape;568;p8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Gill Sans"/>
              <a:buNone/>
            </a:pPr>
            <a:fld id="{00000000-1234-1234-1234-123412341234}" type="slidenum">
              <a:rPr lang="en-US" sz="1200" u="none" cap="none" strike="noStrike">
                <a:solidFill>
                  <a:srgbClr val="000000"/>
                </a:solidFill>
                <a:latin typeface="Gill Sans"/>
                <a:ea typeface="Gill Sans"/>
                <a:cs typeface="Gill Sans"/>
                <a:sym typeface="Gill Sans"/>
              </a:rPr>
              <a:t>‹#›</a:t>
            </a:fld>
            <a:endParaRPr sz="1200" u="none" cap="none" strike="noStrike">
              <a:solidFill>
                <a:srgbClr val="000000"/>
              </a:solidFill>
              <a:latin typeface="Gill Sans"/>
              <a:ea typeface="Gill Sans"/>
              <a:cs typeface="Gill Sans"/>
              <a:sym typeface="Gill Sans"/>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9" name="Shape 579"/>
        <p:cNvGrpSpPr/>
        <p:nvPr/>
      </p:nvGrpSpPr>
      <p:grpSpPr>
        <a:xfrm>
          <a:off x="0" y="0"/>
          <a:ext cx="0" cy="0"/>
          <a:chOff x="0" y="0"/>
          <a:chExt cx="0" cy="0"/>
        </a:xfrm>
      </p:grpSpPr>
      <p:sp>
        <p:nvSpPr>
          <p:cNvPr id="580" name="Google Shape;580;p81: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81" name="Google Shape;581;p8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rtl="0" algn="l">
              <a:lnSpc>
                <a:spcPct val="100000"/>
              </a:lnSpc>
              <a:spcBef>
                <a:spcPts val="0"/>
              </a:spcBef>
              <a:spcAft>
                <a:spcPts val="0"/>
              </a:spcAft>
              <a:buSzPts val="1400"/>
              <a:buNone/>
            </a:pPr>
            <a:r>
              <a:rPr lang="en-US">
                <a:latin typeface="Gill Sans"/>
                <a:ea typeface="Gill Sans"/>
                <a:cs typeface="Gill Sans"/>
                <a:sym typeface="Gill Sans"/>
              </a:rPr>
              <a:t>2 min.</a:t>
            </a:r>
            <a:endParaRPr/>
          </a:p>
          <a:p>
            <a:pPr indent="-228600" lvl="0" marL="457200" rtl="0" algn="l">
              <a:lnSpc>
                <a:spcPct val="100000"/>
              </a:lnSpc>
              <a:spcBef>
                <a:spcPts val="0"/>
              </a:spcBef>
              <a:spcAft>
                <a:spcPts val="0"/>
              </a:spcAft>
              <a:buSzPts val="1400"/>
              <a:buNone/>
            </a:pPr>
            <a:r>
              <a:t/>
            </a:r>
            <a:endParaRPr>
              <a:latin typeface="Gill Sans"/>
              <a:ea typeface="Gill Sans"/>
              <a:cs typeface="Gill Sans"/>
              <a:sym typeface="Gill Sans"/>
            </a:endParaRPr>
          </a:p>
          <a:p>
            <a:pPr indent="-228600" lvl="0" marL="457200" rtl="0" algn="l">
              <a:lnSpc>
                <a:spcPct val="100000"/>
              </a:lnSpc>
              <a:spcBef>
                <a:spcPts val="0"/>
              </a:spcBef>
              <a:spcAft>
                <a:spcPts val="0"/>
              </a:spcAft>
              <a:buSzPts val="1400"/>
              <a:buNone/>
            </a:pPr>
            <a:r>
              <a:rPr lang="en-US" sz="1800" u="none" strike="noStrike">
                <a:solidFill>
                  <a:srgbClr val="000000"/>
                </a:solidFill>
                <a:latin typeface="Gill Sans"/>
                <a:ea typeface="Gill Sans"/>
                <a:cs typeface="Gill Sans"/>
                <a:sym typeface="Gill Sans"/>
              </a:rPr>
              <a:t>He might need more practice, or he might not really understand how to do it in all situations. I need to help him practice it in different activities. </a:t>
            </a:r>
            <a:endParaRPr>
              <a:latin typeface="Gill Sans"/>
              <a:ea typeface="Gill Sans"/>
              <a:cs typeface="Gill Sans"/>
              <a:sym typeface="Gill Sans"/>
            </a:endParaRPr>
          </a:p>
        </p:txBody>
      </p:sp>
      <p:sp>
        <p:nvSpPr>
          <p:cNvPr id="582" name="Google Shape;582;p8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Gill Sans"/>
              <a:buNone/>
            </a:pPr>
            <a:fld id="{00000000-1234-1234-1234-123412341234}" type="slidenum">
              <a:rPr lang="en-US" sz="1200" u="none" cap="none" strike="noStrike">
                <a:solidFill>
                  <a:srgbClr val="000000"/>
                </a:solidFill>
                <a:latin typeface="Gill Sans"/>
                <a:ea typeface="Gill Sans"/>
                <a:cs typeface="Gill Sans"/>
                <a:sym typeface="Gill Sans"/>
              </a:rPr>
              <a:t>‹#›</a:t>
            </a:fld>
            <a:endParaRPr sz="1200" u="none" cap="none" strike="noStrike">
              <a:solidFill>
                <a:srgbClr val="000000"/>
              </a:solidFill>
              <a:latin typeface="Gill Sans"/>
              <a:ea typeface="Gill Sans"/>
              <a:cs typeface="Gill Sans"/>
              <a:sym typeface="Gill Sans"/>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9" name="Shape 589"/>
        <p:cNvGrpSpPr/>
        <p:nvPr/>
      </p:nvGrpSpPr>
      <p:grpSpPr>
        <a:xfrm>
          <a:off x="0" y="0"/>
          <a:ext cx="0" cy="0"/>
          <a:chOff x="0" y="0"/>
          <a:chExt cx="0" cy="0"/>
        </a:xfrm>
      </p:grpSpPr>
      <p:sp>
        <p:nvSpPr>
          <p:cNvPr id="590" name="Google Shape;590;p82: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91" name="Google Shape;591;p8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rtl="0" algn="l">
              <a:lnSpc>
                <a:spcPct val="100000"/>
              </a:lnSpc>
              <a:spcBef>
                <a:spcPts val="0"/>
              </a:spcBef>
              <a:spcAft>
                <a:spcPts val="0"/>
              </a:spcAft>
              <a:buSzPts val="1400"/>
              <a:buNone/>
            </a:pPr>
            <a:r>
              <a:rPr lang="en-US">
                <a:latin typeface="Gill Sans"/>
                <a:ea typeface="Gill Sans"/>
                <a:cs typeface="Gill Sans"/>
                <a:sym typeface="Gill Sans"/>
              </a:rPr>
              <a:t>2 min.</a:t>
            </a:r>
            <a:endParaRPr/>
          </a:p>
          <a:p>
            <a:pPr indent="-228600" lvl="0" marL="457200" rtl="0" algn="l">
              <a:lnSpc>
                <a:spcPct val="100000"/>
              </a:lnSpc>
              <a:spcBef>
                <a:spcPts val="0"/>
              </a:spcBef>
              <a:spcAft>
                <a:spcPts val="0"/>
              </a:spcAft>
              <a:buSzPts val="1400"/>
              <a:buNone/>
            </a:pPr>
            <a:r>
              <a:t/>
            </a:r>
            <a:endParaRPr>
              <a:latin typeface="Gill Sans"/>
              <a:ea typeface="Gill Sans"/>
              <a:cs typeface="Gill Sans"/>
              <a:sym typeface="Gill Sans"/>
            </a:endParaRPr>
          </a:p>
          <a:p>
            <a:pPr indent="-228600" lvl="0" marL="457200" rtl="0" algn="l">
              <a:lnSpc>
                <a:spcPct val="100000"/>
              </a:lnSpc>
              <a:spcBef>
                <a:spcPts val="0"/>
              </a:spcBef>
              <a:spcAft>
                <a:spcPts val="0"/>
              </a:spcAft>
              <a:buSzPts val="1400"/>
              <a:buNone/>
            </a:pPr>
            <a:r>
              <a:rPr lang="en-US" sz="1800" u="none" strike="noStrike">
                <a:solidFill>
                  <a:srgbClr val="000000"/>
                </a:solidFill>
                <a:latin typeface="Gill Sans"/>
                <a:ea typeface="Gill Sans"/>
                <a:cs typeface="Gill Sans"/>
                <a:sym typeface="Gill Sans"/>
              </a:rPr>
              <a:t>I am going to spend some 1:1 time with and really connect—Yes, it is aligned with the Pyramid Model. </a:t>
            </a:r>
            <a:endParaRPr>
              <a:latin typeface="Gill Sans"/>
              <a:ea typeface="Gill Sans"/>
              <a:cs typeface="Gill Sans"/>
              <a:sym typeface="Gill Sans"/>
            </a:endParaRPr>
          </a:p>
        </p:txBody>
      </p:sp>
      <p:sp>
        <p:nvSpPr>
          <p:cNvPr id="592" name="Google Shape;592;p8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Gill Sans"/>
              <a:buNone/>
            </a:pPr>
            <a:fld id="{00000000-1234-1234-1234-123412341234}" type="slidenum">
              <a:rPr lang="en-US" sz="1200" u="none" cap="none" strike="noStrike">
                <a:solidFill>
                  <a:srgbClr val="000000"/>
                </a:solidFill>
                <a:latin typeface="Gill Sans"/>
                <a:ea typeface="Gill Sans"/>
                <a:cs typeface="Gill Sans"/>
                <a:sym typeface="Gill Sans"/>
              </a:rPr>
              <a:t>‹#›</a:t>
            </a:fld>
            <a:endParaRPr sz="1200" u="none" cap="none" strike="noStrike">
              <a:solidFill>
                <a:srgbClr val="000000"/>
              </a:solidFill>
              <a:latin typeface="Gill Sans"/>
              <a:ea typeface="Gill Sans"/>
              <a:cs typeface="Gill Sans"/>
              <a:sym typeface="Gill Sans"/>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3" name="Shape 603"/>
        <p:cNvGrpSpPr/>
        <p:nvPr/>
      </p:nvGrpSpPr>
      <p:grpSpPr>
        <a:xfrm>
          <a:off x="0" y="0"/>
          <a:ext cx="0" cy="0"/>
          <a:chOff x="0" y="0"/>
          <a:chExt cx="0" cy="0"/>
        </a:xfrm>
      </p:grpSpPr>
      <p:sp>
        <p:nvSpPr>
          <p:cNvPr id="604" name="Google Shape;604;p83: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05" name="Google Shape;605;p8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rtl="0" algn="l">
              <a:lnSpc>
                <a:spcPct val="100000"/>
              </a:lnSpc>
              <a:spcBef>
                <a:spcPts val="0"/>
              </a:spcBef>
              <a:spcAft>
                <a:spcPts val="0"/>
              </a:spcAft>
              <a:buSzPts val="1400"/>
              <a:buNone/>
            </a:pPr>
            <a:r>
              <a:rPr lang="en-US">
                <a:latin typeface="Gill Sans"/>
                <a:ea typeface="Gill Sans"/>
                <a:cs typeface="Gill Sans"/>
                <a:sym typeface="Gill Sans"/>
              </a:rPr>
              <a:t>2 min.</a:t>
            </a:r>
            <a:endParaRPr/>
          </a:p>
          <a:p>
            <a:pPr indent="-228600" lvl="0" marL="457200" rtl="0" algn="l">
              <a:lnSpc>
                <a:spcPct val="100000"/>
              </a:lnSpc>
              <a:spcBef>
                <a:spcPts val="0"/>
              </a:spcBef>
              <a:spcAft>
                <a:spcPts val="0"/>
              </a:spcAft>
              <a:buSzPts val="1400"/>
              <a:buNone/>
            </a:pPr>
            <a:r>
              <a:t/>
            </a:r>
            <a:endParaRPr>
              <a:latin typeface="Gill Sans"/>
              <a:ea typeface="Gill Sans"/>
              <a:cs typeface="Gill Sans"/>
              <a:sym typeface="Gill Sans"/>
            </a:endParaRPr>
          </a:p>
          <a:p>
            <a:pPr indent="-228600" lvl="0" marL="457200" rtl="0" algn="l">
              <a:lnSpc>
                <a:spcPct val="100000"/>
              </a:lnSpc>
              <a:spcBef>
                <a:spcPts val="0"/>
              </a:spcBef>
              <a:spcAft>
                <a:spcPts val="0"/>
              </a:spcAft>
              <a:buSzPts val="1400"/>
              <a:buNone/>
            </a:pPr>
            <a:r>
              <a:rPr lang="en-US" sz="1800" u="none" strike="noStrike">
                <a:solidFill>
                  <a:srgbClr val="000000"/>
                </a:solidFill>
                <a:latin typeface="Gill Sans"/>
                <a:ea typeface="Gill Sans"/>
                <a:cs typeface="Gill Sans"/>
                <a:sym typeface="Gill Sans"/>
              </a:rPr>
              <a:t>We have tried all those strategies. No, that is not aligned. </a:t>
            </a:r>
            <a:endParaRPr>
              <a:latin typeface="Gill Sans"/>
              <a:ea typeface="Gill Sans"/>
              <a:cs typeface="Gill Sans"/>
              <a:sym typeface="Gill Sans"/>
            </a:endParaRPr>
          </a:p>
        </p:txBody>
      </p:sp>
      <p:sp>
        <p:nvSpPr>
          <p:cNvPr id="606" name="Google Shape;606;p8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Gill Sans"/>
              <a:buNone/>
            </a:pPr>
            <a:fld id="{00000000-1234-1234-1234-123412341234}" type="slidenum">
              <a:rPr lang="en-US" sz="1200" u="none" cap="none" strike="noStrike">
                <a:solidFill>
                  <a:srgbClr val="000000"/>
                </a:solidFill>
                <a:latin typeface="Gill Sans"/>
                <a:ea typeface="Gill Sans"/>
                <a:cs typeface="Gill Sans"/>
                <a:sym typeface="Gill Sans"/>
              </a:rPr>
              <a:t>‹#›</a:t>
            </a:fld>
            <a:endParaRPr sz="1200" u="none" cap="none" strike="noStrike">
              <a:solidFill>
                <a:srgbClr val="000000"/>
              </a:solidFill>
              <a:latin typeface="Gill Sans"/>
              <a:ea typeface="Gill Sans"/>
              <a:cs typeface="Gill Sans"/>
              <a:sym typeface="Gill Sans"/>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6" name="Shape 616"/>
        <p:cNvGrpSpPr/>
        <p:nvPr/>
      </p:nvGrpSpPr>
      <p:grpSpPr>
        <a:xfrm>
          <a:off x="0" y="0"/>
          <a:ext cx="0" cy="0"/>
          <a:chOff x="0" y="0"/>
          <a:chExt cx="0" cy="0"/>
        </a:xfrm>
      </p:grpSpPr>
      <p:sp>
        <p:nvSpPr>
          <p:cNvPr id="617" name="Google Shape;617;p84: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18" name="Google Shape;618;p8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rtl="0" algn="l">
              <a:lnSpc>
                <a:spcPct val="100000"/>
              </a:lnSpc>
              <a:spcBef>
                <a:spcPts val="0"/>
              </a:spcBef>
              <a:spcAft>
                <a:spcPts val="0"/>
              </a:spcAft>
              <a:buSzPts val="1400"/>
              <a:buNone/>
            </a:pPr>
            <a:r>
              <a:rPr lang="en-US">
                <a:latin typeface="Gill Sans"/>
                <a:ea typeface="Gill Sans"/>
                <a:cs typeface="Gill Sans"/>
                <a:sym typeface="Gill Sans"/>
              </a:rPr>
              <a:t>2 min.</a:t>
            </a:r>
            <a:endParaRPr/>
          </a:p>
          <a:p>
            <a:pPr indent="-228600" lvl="0" marL="457200" rtl="0" algn="l">
              <a:lnSpc>
                <a:spcPct val="100000"/>
              </a:lnSpc>
              <a:spcBef>
                <a:spcPts val="0"/>
              </a:spcBef>
              <a:spcAft>
                <a:spcPts val="0"/>
              </a:spcAft>
              <a:buSzPts val="1400"/>
              <a:buNone/>
            </a:pPr>
            <a:r>
              <a:t/>
            </a:r>
            <a:endParaRPr>
              <a:latin typeface="Gill Sans"/>
              <a:ea typeface="Gill Sans"/>
              <a:cs typeface="Gill Sans"/>
              <a:sym typeface="Gill Sans"/>
            </a:endParaRPr>
          </a:p>
          <a:p>
            <a:pPr indent="-228600" lvl="0" marL="457200" rtl="0" algn="l">
              <a:lnSpc>
                <a:spcPct val="100000"/>
              </a:lnSpc>
              <a:spcBef>
                <a:spcPts val="0"/>
              </a:spcBef>
              <a:spcAft>
                <a:spcPts val="0"/>
              </a:spcAft>
              <a:buSzPts val="1400"/>
              <a:buNone/>
            </a:pPr>
            <a:r>
              <a:rPr lang="en-US" sz="1800" u="none" strike="noStrike">
                <a:solidFill>
                  <a:srgbClr val="000000"/>
                </a:solidFill>
                <a:latin typeface="Gill Sans"/>
                <a:ea typeface="Gill Sans"/>
                <a:cs typeface="Gill Sans"/>
                <a:sym typeface="Gill Sans"/>
              </a:rPr>
              <a:t>We have tried a lot of those strategies but not all together. It may take longer, but it is a long-term solution instead of a “quick fix.” </a:t>
            </a:r>
            <a:endParaRPr>
              <a:latin typeface="Gill Sans"/>
              <a:ea typeface="Gill Sans"/>
              <a:cs typeface="Gill Sans"/>
              <a:sym typeface="Gill Sans"/>
            </a:endParaRPr>
          </a:p>
        </p:txBody>
      </p:sp>
      <p:sp>
        <p:nvSpPr>
          <p:cNvPr id="619" name="Google Shape;619;p8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Gill Sans"/>
              <a:buNone/>
            </a:pPr>
            <a:fld id="{00000000-1234-1234-1234-123412341234}" type="slidenum">
              <a:rPr lang="en-US" sz="1200" u="none" cap="none" strike="noStrike">
                <a:solidFill>
                  <a:srgbClr val="000000"/>
                </a:solidFill>
                <a:latin typeface="Gill Sans"/>
                <a:ea typeface="Gill Sans"/>
                <a:cs typeface="Gill Sans"/>
                <a:sym typeface="Gill Sans"/>
              </a:rPr>
              <a:t>‹#›</a:t>
            </a:fld>
            <a:endParaRPr sz="1200" u="none" cap="none" strike="noStrike">
              <a:solidFill>
                <a:srgbClr val="000000"/>
              </a:solidFill>
              <a:latin typeface="Gill Sans"/>
              <a:ea typeface="Gill Sans"/>
              <a:cs typeface="Gill Sans"/>
              <a:sym typeface="Gill Sans"/>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5" name="Shape 625"/>
        <p:cNvGrpSpPr/>
        <p:nvPr/>
      </p:nvGrpSpPr>
      <p:grpSpPr>
        <a:xfrm>
          <a:off x="0" y="0"/>
          <a:ext cx="0" cy="0"/>
          <a:chOff x="0" y="0"/>
          <a:chExt cx="0" cy="0"/>
        </a:xfrm>
      </p:grpSpPr>
      <p:sp>
        <p:nvSpPr>
          <p:cNvPr id="626" name="Google Shape;626;p85: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27" name="Google Shape;627;p8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rtl="0" algn="l">
              <a:lnSpc>
                <a:spcPct val="100000"/>
              </a:lnSpc>
              <a:spcBef>
                <a:spcPts val="0"/>
              </a:spcBef>
              <a:spcAft>
                <a:spcPts val="0"/>
              </a:spcAft>
              <a:buSzPts val="1400"/>
              <a:buNone/>
            </a:pPr>
            <a:r>
              <a:rPr lang="en-US">
                <a:latin typeface="Gill Sans"/>
                <a:ea typeface="Gill Sans"/>
                <a:cs typeface="Gill Sans"/>
                <a:sym typeface="Gill Sans"/>
              </a:rPr>
              <a:t>2 min.</a:t>
            </a:r>
            <a:endParaRPr/>
          </a:p>
          <a:p>
            <a:pPr indent="-228600" lvl="0" marL="457200" rtl="0" algn="l">
              <a:lnSpc>
                <a:spcPct val="100000"/>
              </a:lnSpc>
              <a:spcBef>
                <a:spcPts val="0"/>
              </a:spcBef>
              <a:spcAft>
                <a:spcPts val="0"/>
              </a:spcAft>
              <a:buSzPts val="1400"/>
              <a:buNone/>
            </a:pPr>
            <a:r>
              <a:t/>
            </a:r>
            <a:endParaRPr>
              <a:latin typeface="Gill Sans"/>
              <a:ea typeface="Gill Sans"/>
              <a:cs typeface="Gill Sans"/>
              <a:sym typeface="Gill Sans"/>
            </a:endParaRPr>
          </a:p>
          <a:p>
            <a:pPr indent="-228600" lvl="0" marL="457200" rtl="0" algn="l">
              <a:lnSpc>
                <a:spcPct val="100000"/>
              </a:lnSpc>
              <a:spcBef>
                <a:spcPts val="0"/>
              </a:spcBef>
              <a:spcAft>
                <a:spcPts val="0"/>
              </a:spcAft>
              <a:buSzPts val="1400"/>
              <a:buNone/>
            </a:pPr>
            <a:r>
              <a:rPr lang="en-US" sz="1800" u="none" strike="noStrike">
                <a:solidFill>
                  <a:srgbClr val="000000"/>
                </a:solidFill>
                <a:latin typeface="Gill Sans"/>
                <a:ea typeface="Gill Sans"/>
                <a:cs typeface="Gill Sans"/>
                <a:sym typeface="Gill Sans"/>
              </a:rPr>
              <a:t>Maybe I should teach her how to get her friends’ attention and offer play ideas. Yes. </a:t>
            </a:r>
            <a:endParaRPr>
              <a:latin typeface="Gill Sans"/>
              <a:ea typeface="Gill Sans"/>
              <a:cs typeface="Gill Sans"/>
              <a:sym typeface="Gill Sans"/>
            </a:endParaRPr>
          </a:p>
        </p:txBody>
      </p:sp>
      <p:sp>
        <p:nvSpPr>
          <p:cNvPr id="628" name="Google Shape;628;p8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Gill Sans"/>
              <a:buNone/>
            </a:pPr>
            <a:fld id="{00000000-1234-1234-1234-123412341234}" type="slidenum">
              <a:rPr lang="en-US" sz="1200" u="none" cap="none" strike="noStrike">
                <a:solidFill>
                  <a:srgbClr val="000000"/>
                </a:solidFill>
                <a:latin typeface="Gill Sans"/>
                <a:ea typeface="Gill Sans"/>
                <a:cs typeface="Gill Sans"/>
                <a:sym typeface="Gill Sans"/>
              </a:rPr>
              <a:t>‹#›</a:t>
            </a:fld>
            <a:endParaRPr sz="1200" u="none" cap="none" strike="noStrike">
              <a:solidFill>
                <a:srgbClr val="000000"/>
              </a:solidFill>
              <a:latin typeface="Gill Sans"/>
              <a:ea typeface="Gill Sans"/>
              <a:cs typeface="Gill Sans"/>
              <a:sym typeface="Gill Sans"/>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9" name="Shape 639"/>
        <p:cNvGrpSpPr/>
        <p:nvPr/>
      </p:nvGrpSpPr>
      <p:grpSpPr>
        <a:xfrm>
          <a:off x="0" y="0"/>
          <a:ext cx="0" cy="0"/>
          <a:chOff x="0" y="0"/>
          <a:chExt cx="0" cy="0"/>
        </a:xfrm>
      </p:grpSpPr>
      <p:sp>
        <p:nvSpPr>
          <p:cNvPr id="640" name="Google Shape;640;p86: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41" name="Google Shape;641;p8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rtl="0" algn="l">
              <a:lnSpc>
                <a:spcPct val="100000"/>
              </a:lnSpc>
              <a:spcBef>
                <a:spcPts val="0"/>
              </a:spcBef>
              <a:spcAft>
                <a:spcPts val="0"/>
              </a:spcAft>
              <a:buSzPts val="1400"/>
              <a:buNone/>
            </a:pPr>
            <a:r>
              <a:rPr lang="en-US">
                <a:latin typeface="Gill Sans"/>
                <a:ea typeface="Gill Sans"/>
                <a:cs typeface="Gill Sans"/>
                <a:sym typeface="Gill Sans"/>
              </a:rPr>
              <a:t>2 min.</a:t>
            </a:r>
            <a:endParaRPr/>
          </a:p>
          <a:p>
            <a:pPr indent="-228600" lvl="0" marL="457200" rtl="0" algn="l">
              <a:lnSpc>
                <a:spcPct val="100000"/>
              </a:lnSpc>
              <a:spcBef>
                <a:spcPts val="0"/>
              </a:spcBef>
              <a:spcAft>
                <a:spcPts val="0"/>
              </a:spcAft>
              <a:buSzPts val="1400"/>
              <a:buNone/>
            </a:pPr>
            <a:r>
              <a:t/>
            </a:r>
            <a:endParaRPr>
              <a:latin typeface="Gill Sans"/>
              <a:ea typeface="Gill Sans"/>
              <a:cs typeface="Gill Sans"/>
              <a:sym typeface="Gill Sans"/>
            </a:endParaRPr>
          </a:p>
          <a:p>
            <a:pPr indent="-228600" lvl="0" marL="457200" rtl="0" algn="l">
              <a:lnSpc>
                <a:spcPct val="100000"/>
              </a:lnSpc>
              <a:spcBef>
                <a:spcPts val="0"/>
              </a:spcBef>
              <a:spcAft>
                <a:spcPts val="0"/>
              </a:spcAft>
              <a:buSzPts val="1400"/>
              <a:buNone/>
            </a:pPr>
            <a:r>
              <a:rPr lang="en-US" sz="1800" u="none" strike="noStrike">
                <a:solidFill>
                  <a:srgbClr val="000000"/>
                </a:solidFill>
                <a:latin typeface="Gill Sans"/>
                <a:ea typeface="Gill Sans"/>
                <a:cs typeface="Gill Sans"/>
                <a:sym typeface="Gill Sans"/>
              </a:rPr>
              <a:t>I need to teach them other ways to solve problems—Yes. </a:t>
            </a:r>
            <a:endParaRPr>
              <a:latin typeface="Gill Sans"/>
              <a:ea typeface="Gill Sans"/>
              <a:cs typeface="Gill Sans"/>
              <a:sym typeface="Gill Sans"/>
            </a:endParaRPr>
          </a:p>
        </p:txBody>
      </p:sp>
      <p:sp>
        <p:nvSpPr>
          <p:cNvPr id="642" name="Google Shape;642;p8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Gill Sans"/>
              <a:buNone/>
            </a:pPr>
            <a:fld id="{00000000-1234-1234-1234-123412341234}" type="slidenum">
              <a:rPr lang="en-US" sz="1200" u="none" cap="none" strike="noStrike">
                <a:solidFill>
                  <a:srgbClr val="000000"/>
                </a:solidFill>
                <a:latin typeface="Gill Sans"/>
                <a:ea typeface="Gill Sans"/>
                <a:cs typeface="Gill Sans"/>
                <a:sym typeface="Gill Sans"/>
              </a:rPr>
              <a:t>‹#›</a:t>
            </a:fld>
            <a:endParaRPr sz="1200" u="none" cap="none" strike="noStrike">
              <a:solidFill>
                <a:srgbClr val="000000"/>
              </a:solidFill>
              <a:latin typeface="Gill Sans"/>
              <a:ea typeface="Gill Sans"/>
              <a:cs typeface="Gill Sans"/>
              <a:sym typeface="Gill Sans"/>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3" name="Shape 653"/>
        <p:cNvGrpSpPr/>
        <p:nvPr/>
      </p:nvGrpSpPr>
      <p:grpSpPr>
        <a:xfrm>
          <a:off x="0" y="0"/>
          <a:ext cx="0" cy="0"/>
          <a:chOff x="0" y="0"/>
          <a:chExt cx="0" cy="0"/>
        </a:xfrm>
      </p:grpSpPr>
      <p:sp>
        <p:nvSpPr>
          <p:cNvPr id="654" name="Google Shape;654;p87: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55" name="Google Shape;655;p8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rtl="0" algn="l">
              <a:lnSpc>
                <a:spcPct val="100000"/>
              </a:lnSpc>
              <a:spcBef>
                <a:spcPts val="0"/>
              </a:spcBef>
              <a:spcAft>
                <a:spcPts val="0"/>
              </a:spcAft>
              <a:buSzPts val="1400"/>
              <a:buNone/>
            </a:pPr>
            <a:r>
              <a:rPr lang="en-US">
                <a:latin typeface="Gill Sans"/>
                <a:ea typeface="Gill Sans"/>
                <a:cs typeface="Gill Sans"/>
                <a:sym typeface="Gill Sans"/>
              </a:rPr>
              <a:t>2 min.</a:t>
            </a:r>
            <a:endParaRPr/>
          </a:p>
          <a:p>
            <a:pPr indent="-228600" lvl="0" marL="457200" rtl="0" algn="l">
              <a:lnSpc>
                <a:spcPct val="100000"/>
              </a:lnSpc>
              <a:spcBef>
                <a:spcPts val="0"/>
              </a:spcBef>
              <a:spcAft>
                <a:spcPts val="0"/>
              </a:spcAft>
              <a:buSzPts val="1400"/>
              <a:buNone/>
            </a:pPr>
            <a:r>
              <a:t/>
            </a:r>
            <a:endParaRPr sz="1800" u="none" strike="noStrike">
              <a:solidFill>
                <a:srgbClr val="000000"/>
              </a:solidFill>
              <a:latin typeface="Gill Sans"/>
              <a:ea typeface="Gill Sans"/>
              <a:cs typeface="Gill Sans"/>
              <a:sym typeface="Gill Sans"/>
            </a:endParaRPr>
          </a:p>
          <a:p>
            <a:pPr indent="-228600" lvl="0" marL="457200" rtl="0" algn="l">
              <a:lnSpc>
                <a:spcPct val="100000"/>
              </a:lnSpc>
              <a:spcBef>
                <a:spcPts val="0"/>
              </a:spcBef>
              <a:spcAft>
                <a:spcPts val="0"/>
              </a:spcAft>
              <a:buSzPts val="1400"/>
              <a:buNone/>
            </a:pPr>
            <a:r>
              <a:rPr lang="en-US" sz="1800" u="none" strike="noStrike">
                <a:solidFill>
                  <a:srgbClr val="000000"/>
                </a:solidFill>
                <a:latin typeface="Gill Sans"/>
                <a:ea typeface="Gill Sans"/>
                <a:cs typeface="Gill Sans"/>
                <a:sym typeface="Gill Sans"/>
              </a:rPr>
              <a:t>No. </a:t>
            </a:r>
            <a:endParaRPr>
              <a:latin typeface="Gill Sans"/>
              <a:ea typeface="Gill Sans"/>
              <a:cs typeface="Gill Sans"/>
              <a:sym typeface="Gill Sans"/>
            </a:endParaRPr>
          </a:p>
        </p:txBody>
      </p:sp>
      <p:sp>
        <p:nvSpPr>
          <p:cNvPr id="656" name="Google Shape;656;p8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Gill Sans"/>
              <a:buNone/>
            </a:pPr>
            <a:fld id="{00000000-1234-1234-1234-123412341234}" type="slidenum">
              <a:rPr lang="en-US" sz="1200" u="none" cap="none" strike="noStrike">
                <a:solidFill>
                  <a:srgbClr val="000000"/>
                </a:solidFill>
                <a:latin typeface="Gill Sans"/>
                <a:ea typeface="Gill Sans"/>
                <a:cs typeface="Gill Sans"/>
                <a:sym typeface="Gill Sans"/>
              </a:rPr>
              <a:t>‹#›</a:t>
            </a:fld>
            <a:endParaRPr sz="1200" u="none" cap="none" strike="noStrike">
              <a:solidFill>
                <a:srgbClr val="000000"/>
              </a:solidFill>
              <a:latin typeface="Gill Sans"/>
              <a:ea typeface="Gill Sans"/>
              <a:cs typeface="Gill Sans"/>
              <a:sym typeface="Gill Sans"/>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7" name="Shape 667"/>
        <p:cNvGrpSpPr/>
        <p:nvPr/>
      </p:nvGrpSpPr>
      <p:grpSpPr>
        <a:xfrm>
          <a:off x="0" y="0"/>
          <a:ext cx="0" cy="0"/>
          <a:chOff x="0" y="0"/>
          <a:chExt cx="0" cy="0"/>
        </a:xfrm>
      </p:grpSpPr>
      <p:sp>
        <p:nvSpPr>
          <p:cNvPr id="668" name="Google Shape;668;p88: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69" name="Google Shape;669;p8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rtl="0" algn="l">
              <a:lnSpc>
                <a:spcPct val="100000"/>
              </a:lnSpc>
              <a:spcBef>
                <a:spcPts val="0"/>
              </a:spcBef>
              <a:spcAft>
                <a:spcPts val="0"/>
              </a:spcAft>
              <a:buSzPts val="1400"/>
              <a:buNone/>
            </a:pPr>
            <a:r>
              <a:rPr lang="en-US">
                <a:latin typeface="Gill Sans"/>
                <a:ea typeface="Gill Sans"/>
                <a:cs typeface="Gill Sans"/>
                <a:sym typeface="Gill Sans"/>
              </a:rPr>
              <a:t>2 min.</a:t>
            </a:r>
            <a:endParaRPr/>
          </a:p>
          <a:p>
            <a:pPr indent="-228600" lvl="0" marL="457200" rtl="0" algn="l">
              <a:lnSpc>
                <a:spcPct val="100000"/>
              </a:lnSpc>
              <a:spcBef>
                <a:spcPts val="0"/>
              </a:spcBef>
              <a:spcAft>
                <a:spcPts val="0"/>
              </a:spcAft>
              <a:buSzPts val="1400"/>
              <a:buNone/>
            </a:pPr>
            <a:r>
              <a:t/>
            </a:r>
            <a:endParaRPr>
              <a:latin typeface="Gill Sans"/>
              <a:ea typeface="Gill Sans"/>
              <a:cs typeface="Gill Sans"/>
              <a:sym typeface="Gill Sans"/>
            </a:endParaRPr>
          </a:p>
          <a:p>
            <a:pPr indent="-228600" lvl="0" marL="457200" rtl="0" algn="l">
              <a:lnSpc>
                <a:spcPct val="100000"/>
              </a:lnSpc>
              <a:spcBef>
                <a:spcPts val="0"/>
              </a:spcBef>
              <a:spcAft>
                <a:spcPts val="0"/>
              </a:spcAft>
              <a:buSzPts val="1400"/>
              <a:buNone/>
            </a:pPr>
            <a:r>
              <a:rPr lang="en-US" sz="1800" u="none" strike="noStrike">
                <a:solidFill>
                  <a:srgbClr val="000000"/>
                </a:solidFill>
                <a:latin typeface="Gill Sans"/>
                <a:ea typeface="Gill Sans"/>
                <a:cs typeface="Gill Sans"/>
                <a:sym typeface="Gill Sans"/>
              </a:rPr>
              <a:t>Maybe the child doesn’t have challenging behavior at home; or maybe we need to work with the parents to identify strategies that they think will fit into their daily routine. </a:t>
            </a:r>
            <a:endParaRPr>
              <a:latin typeface="Gill Sans"/>
              <a:ea typeface="Gill Sans"/>
              <a:cs typeface="Gill Sans"/>
              <a:sym typeface="Gill Sans"/>
            </a:endParaRPr>
          </a:p>
        </p:txBody>
      </p:sp>
      <p:sp>
        <p:nvSpPr>
          <p:cNvPr id="670" name="Google Shape;670;p8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Gill Sans"/>
              <a:buNone/>
            </a:pPr>
            <a:fld id="{00000000-1234-1234-1234-123412341234}" type="slidenum">
              <a:rPr lang="en-US" sz="1200" u="none" cap="none" strike="noStrike">
                <a:solidFill>
                  <a:srgbClr val="000000"/>
                </a:solidFill>
                <a:latin typeface="Gill Sans"/>
                <a:ea typeface="Gill Sans"/>
                <a:cs typeface="Gill Sans"/>
                <a:sym typeface="Gill Sans"/>
              </a:rPr>
              <a:t>‹#›</a:t>
            </a:fld>
            <a:endParaRPr sz="1200" u="none" cap="none" strike="noStrike">
              <a:solidFill>
                <a:srgbClr val="000000"/>
              </a:solidFill>
              <a:latin typeface="Gill Sans"/>
              <a:ea typeface="Gill Sans"/>
              <a:cs typeface="Gill Sans"/>
              <a:sym typeface="Gill San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p4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latin typeface="Gill Sans"/>
              <a:ea typeface="Gill Sans"/>
              <a:cs typeface="Gill Sans"/>
              <a:sym typeface="Gill Sans"/>
            </a:endParaRPr>
          </a:p>
        </p:txBody>
      </p:sp>
      <p:sp>
        <p:nvSpPr>
          <p:cNvPr id="216" name="Google Shape;216;p4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7" name="Shape 677"/>
        <p:cNvGrpSpPr/>
        <p:nvPr/>
      </p:nvGrpSpPr>
      <p:grpSpPr>
        <a:xfrm>
          <a:off x="0" y="0"/>
          <a:ext cx="0" cy="0"/>
          <a:chOff x="0" y="0"/>
          <a:chExt cx="0" cy="0"/>
        </a:xfrm>
      </p:grpSpPr>
      <p:sp>
        <p:nvSpPr>
          <p:cNvPr id="678" name="Google Shape;678;p89: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79" name="Google Shape;679;p8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rtl="0" algn="l">
              <a:lnSpc>
                <a:spcPct val="100000"/>
              </a:lnSpc>
              <a:spcBef>
                <a:spcPts val="0"/>
              </a:spcBef>
              <a:spcAft>
                <a:spcPts val="0"/>
              </a:spcAft>
              <a:buSzPts val="1400"/>
              <a:buNone/>
            </a:pPr>
            <a:r>
              <a:rPr lang="en-US">
                <a:latin typeface="Gill Sans"/>
                <a:ea typeface="Gill Sans"/>
                <a:cs typeface="Gill Sans"/>
                <a:sym typeface="Gill Sans"/>
              </a:rPr>
              <a:t>2 min.</a:t>
            </a:r>
            <a:endParaRPr/>
          </a:p>
          <a:p>
            <a:pPr indent="-228600" lvl="0" marL="457200" rtl="0" algn="l">
              <a:lnSpc>
                <a:spcPct val="100000"/>
              </a:lnSpc>
              <a:spcBef>
                <a:spcPts val="0"/>
              </a:spcBef>
              <a:spcAft>
                <a:spcPts val="0"/>
              </a:spcAft>
              <a:buSzPts val="1400"/>
              <a:buNone/>
            </a:pPr>
            <a:r>
              <a:t/>
            </a:r>
            <a:endParaRPr>
              <a:latin typeface="Gill Sans"/>
              <a:ea typeface="Gill Sans"/>
              <a:cs typeface="Gill Sans"/>
              <a:sym typeface="Gill Sans"/>
            </a:endParaRPr>
          </a:p>
          <a:p>
            <a:pPr indent="-228600" lvl="0" marL="457200" rtl="0" algn="l">
              <a:lnSpc>
                <a:spcPct val="100000"/>
              </a:lnSpc>
              <a:spcBef>
                <a:spcPts val="0"/>
              </a:spcBef>
              <a:spcAft>
                <a:spcPts val="0"/>
              </a:spcAft>
              <a:buSzPts val="1400"/>
              <a:buNone/>
            </a:pPr>
            <a:r>
              <a:rPr lang="en-US" sz="1800" u="none" strike="noStrike">
                <a:solidFill>
                  <a:srgbClr val="000000"/>
                </a:solidFill>
                <a:latin typeface="Gill Sans"/>
                <a:ea typeface="Gill Sans"/>
                <a:cs typeface="Gill Sans"/>
                <a:sym typeface="Gill Sans"/>
              </a:rPr>
              <a:t>Maybe I should teach her how to get her friends’ attention and offer play ideas. Yes. </a:t>
            </a:r>
            <a:endParaRPr>
              <a:latin typeface="Gill Sans"/>
              <a:ea typeface="Gill Sans"/>
              <a:cs typeface="Gill Sans"/>
              <a:sym typeface="Gill Sans"/>
            </a:endParaRPr>
          </a:p>
        </p:txBody>
      </p:sp>
      <p:sp>
        <p:nvSpPr>
          <p:cNvPr id="680" name="Google Shape;680;p8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Gill Sans"/>
              <a:buNone/>
            </a:pPr>
            <a:fld id="{00000000-1234-1234-1234-123412341234}" type="slidenum">
              <a:rPr lang="en-US" sz="1200" u="none" cap="none" strike="noStrike">
                <a:solidFill>
                  <a:srgbClr val="000000"/>
                </a:solidFill>
                <a:latin typeface="Gill Sans"/>
                <a:ea typeface="Gill Sans"/>
                <a:cs typeface="Gill Sans"/>
                <a:sym typeface="Gill Sans"/>
              </a:rPr>
              <a:t>‹#›</a:t>
            </a:fld>
            <a:endParaRPr sz="1200" u="none" cap="none" strike="noStrike">
              <a:solidFill>
                <a:srgbClr val="000000"/>
              </a:solidFill>
              <a:latin typeface="Gill Sans"/>
              <a:ea typeface="Gill Sans"/>
              <a:cs typeface="Gill Sans"/>
              <a:sym typeface="Gill Sans"/>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1" name="Shape 691"/>
        <p:cNvGrpSpPr/>
        <p:nvPr/>
      </p:nvGrpSpPr>
      <p:grpSpPr>
        <a:xfrm>
          <a:off x="0" y="0"/>
          <a:ext cx="0" cy="0"/>
          <a:chOff x="0" y="0"/>
          <a:chExt cx="0" cy="0"/>
        </a:xfrm>
      </p:grpSpPr>
      <p:sp>
        <p:nvSpPr>
          <p:cNvPr id="692" name="Google Shape;692;p90: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93" name="Google Shape;693;p9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rtl="0" algn="l">
              <a:lnSpc>
                <a:spcPct val="100000"/>
              </a:lnSpc>
              <a:spcBef>
                <a:spcPts val="0"/>
              </a:spcBef>
              <a:spcAft>
                <a:spcPts val="0"/>
              </a:spcAft>
              <a:buSzPts val="1400"/>
              <a:buNone/>
            </a:pPr>
            <a:r>
              <a:rPr lang="en-US">
                <a:latin typeface="Gill Sans"/>
                <a:ea typeface="Gill Sans"/>
                <a:cs typeface="Gill Sans"/>
                <a:sym typeface="Gill Sans"/>
              </a:rPr>
              <a:t>2 min.</a:t>
            </a:r>
            <a:endParaRPr/>
          </a:p>
          <a:p>
            <a:pPr indent="-228600" lvl="0" marL="457200" rtl="0" algn="l">
              <a:lnSpc>
                <a:spcPct val="100000"/>
              </a:lnSpc>
              <a:spcBef>
                <a:spcPts val="0"/>
              </a:spcBef>
              <a:spcAft>
                <a:spcPts val="0"/>
              </a:spcAft>
              <a:buSzPts val="1400"/>
              <a:buNone/>
            </a:pPr>
            <a:r>
              <a:t/>
            </a:r>
            <a:endParaRPr>
              <a:latin typeface="Gill Sans"/>
              <a:ea typeface="Gill Sans"/>
              <a:cs typeface="Gill Sans"/>
              <a:sym typeface="Gill Sans"/>
            </a:endParaRPr>
          </a:p>
          <a:p>
            <a:pPr indent="-228600" lvl="0" marL="457200" rtl="0" algn="l">
              <a:lnSpc>
                <a:spcPct val="100000"/>
              </a:lnSpc>
              <a:spcBef>
                <a:spcPts val="0"/>
              </a:spcBef>
              <a:spcAft>
                <a:spcPts val="0"/>
              </a:spcAft>
              <a:buSzPts val="1400"/>
              <a:buNone/>
            </a:pPr>
            <a:r>
              <a:rPr lang="en-US" sz="1800" u="none" strike="noStrike">
                <a:solidFill>
                  <a:srgbClr val="000000"/>
                </a:solidFill>
                <a:latin typeface="Gill Sans"/>
                <a:ea typeface="Gill Sans"/>
                <a:cs typeface="Gill Sans"/>
                <a:sym typeface="Gill Sans"/>
              </a:rPr>
              <a:t>Maybe we could collaborate with families to identify some calm down strategies that might work for their child at home. Yes. </a:t>
            </a:r>
            <a:endParaRPr>
              <a:latin typeface="Gill Sans"/>
              <a:ea typeface="Gill Sans"/>
              <a:cs typeface="Gill Sans"/>
              <a:sym typeface="Gill Sans"/>
            </a:endParaRPr>
          </a:p>
        </p:txBody>
      </p:sp>
      <p:sp>
        <p:nvSpPr>
          <p:cNvPr id="694" name="Google Shape;694;p9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Gill Sans"/>
              <a:buNone/>
            </a:pPr>
            <a:fld id="{00000000-1234-1234-1234-123412341234}" type="slidenum">
              <a:rPr lang="en-US" sz="1200" u="none" cap="none" strike="noStrike">
                <a:solidFill>
                  <a:srgbClr val="000000"/>
                </a:solidFill>
                <a:latin typeface="Gill Sans"/>
                <a:ea typeface="Gill Sans"/>
                <a:cs typeface="Gill Sans"/>
                <a:sym typeface="Gill Sans"/>
              </a:rPr>
              <a:t>‹#›</a:t>
            </a:fld>
            <a:endParaRPr sz="1200" u="none" cap="none" strike="noStrike">
              <a:solidFill>
                <a:srgbClr val="000000"/>
              </a:solidFill>
              <a:latin typeface="Gill Sans"/>
              <a:ea typeface="Gill Sans"/>
              <a:cs typeface="Gill Sans"/>
              <a:sym typeface="Gill Sans"/>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5" name="Shape 705"/>
        <p:cNvGrpSpPr/>
        <p:nvPr/>
      </p:nvGrpSpPr>
      <p:grpSpPr>
        <a:xfrm>
          <a:off x="0" y="0"/>
          <a:ext cx="0" cy="0"/>
          <a:chOff x="0" y="0"/>
          <a:chExt cx="0" cy="0"/>
        </a:xfrm>
      </p:grpSpPr>
      <p:sp>
        <p:nvSpPr>
          <p:cNvPr id="706" name="Google Shape;706;p5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07" name="Google Shape;707;p5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t/>
            </a:r>
            <a:endParaRPr>
              <a:latin typeface="Gill Sans"/>
              <a:ea typeface="Gill Sans"/>
              <a:cs typeface="Gill Sans"/>
              <a:sym typeface="Gill Sans"/>
            </a:endParaRPr>
          </a:p>
        </p:txBody>
      </p:sp>
      <p:sp>
        <p:nvSpPr>
          <p:cNvPr id="708" name="Google Shape;708;p5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sz="1200">
                <a:solidFill>
                  <a:schemeClr val="dk1"/>
                </a:solidFill>
                <a:latin typeface="Gill Sans"/>
                <a:ea typeface="Gill Sans"/>
                <a:cs typeface="Gill Sans"/>
                <a:sym typeface="Gill Sans"/>
              </a:rPr>
              <a:t>‹#›</a:t>
            </a:fld>
            <a:endParaRPr sz="1200">
              <a:solidFill>
                <a:schemeClr val="dk1"/>
              </a:solidFill>
              <a:latin typeface="Gill Sans"/>
              <a:ea typeface="Gill Sans"/>
              <a:cs typeface="Gill Sans"/>
              <a:sym typeface="Gill Sans"/>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2" name="Shape 722"/>
        <p:cNvGrpSpPr/>
        <p:nvPr/>
      </p:nvGrpSpPr>
      <p:grpSpPr>
        <a:xfrm>
          <a:off x="0" y="0"/>
          <a:ext cx="0" cy="0"/>
          <a:chOff x="0" y="0"/>
          <a:chExt cx="0" cy="0"/>
        </a:xfrm>
      </p:grpSpPr>
      <p:sp>
        <p:nvSpPr>
          <p:cNvPr id="723" name="Google Shape;723;p91: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24" name="Google Shape;724;p9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lang="en-US">
                <a:latin typeface="Gill Sans"/>
                <a:ea typeface="Gill Sans"/>
                <a:cs typeface="Gill Sans"/>
                <a:sym typeface="Gill Sans"/>
              </a:rPr>
              <a:t>1 min.</a:t>
            </a:r>
            <a:endParaRPr/>
          </a:p>
          <a:p>
            <a:pPr indent="-228600" lvl="0" marL="457200" marR="0" rtl="0" algn="l">
              <a:lnSpc>
                <a:spcPct val="100000"/>
              </a:lnSpc>
              <a:spcBef>
                <a:spcPts val="0"/>
              </a:spcBef>
              <a:spcAft>
                <a:spcPts val="0"/>
              </a:spcAft>
              <a:buClr>
                <a:srgbClr val="000000"/>
              </a:buClr>
              <a:buSzPts val="1400"/>
              <a:buFont typeface="Arial"/>
              <a:buNone/>
            </a:pPr>
            <a:r>
              <a:t/>
            </a:r>
            <a:endParaRPr>
              <a:latin typeface="Gill Sans"/>
              <a:ea typeface="Gill Sans"/>
              <a:cs typeface="Gill Sans"/>
              <a:sym typeface="Gill Sans"/>
            </a:endParaRPr>
          </a:p>
          <a:p>
            <a:pPr indent="-228600" lvl="0" marL="457200" marR="0" rtl="0" algn="l">
              <a:lnSpc>
                <a:spcPct val="100000"/>
              </a:lnSpc>
              <a:spcBef>
                <a:spcPts val="0"/>
              </a:spcBef>
              <a:spcAft>
                <a:spcPts val="0"/>
              </a:spcAft>
              <a:buClr>
                <a:srgbClr val="000000"/>
              </a:buClr>
              <a:buSzPts val="1400"/>
              <a:buFont typeface="Arial"/>
              <a:buNone/>
            </a:pPr>
            <a:r>
              <a:rPr lang="en-US" sz="1800" u="none" strike="noStrike">
                <a:solidFill>
                  <a:srgbClr val="000000"/>
                </a:solidFill>
                <a:latin typeface="Gill Sans"/>
                <a:ea typeface="Gill Sans"/>
                <a:cs typeface="Gill Sans"/>
                <a:sym typeface="Gill Sans"/>
              </a:rPr>
              <a:t>We want early educators to feel connected, confident, and competent. </a:t>
            </a:r>
            <a:endParaRPr>
              <a:latin typeface="Gill Sans"/>
              <a:ea typeface="Gill Sans"/>
              <a:cs typeface="Gill Sans"/>
              <a:sym typeface="Gill Sans"/>
            </a:endParaRPr>
          </a:p>
        </p:txBody>
      </p:sp>
      <p:sp>
        <p:nvSpPr>
          <p:cNvPr id="725" name="Google Shape;725;p9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SzPts val="1400"/>
              <a:buNone/>
            </a:pPr>
            <a:fld id="{00000000-1234-1234-1234-123412341234}" type="slidenum">
              <a:rPr lang="en-US">
                <a:latin typeface="Gill Sans"/>
                <a:ea typeface="Gill Sans"/>
                <a:cs typeface="Gill Sans"/>
                <a:sym typeface="Gill Sans"/>
              </a:rPr>
              <a:t>‹#›</a:t>
            </a:fld>
            <a:endParaRPr>
              <a:latin typeface="Gill Sans"/>
              <a:ea typeface="Gill Sans"/>
              <a:cs typeface="Gill Sans"/>
              <a:sym typeface="Gill Sans"/>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0" name="Shape 730"/>
        <p:cNvGrpSpPr/>
        <p:nvPr/>
      </p:nvGrpSpPr>
      <p:grpSpPr>
        <a:xfrm>
          <a:off x="0" y="0"/>
          <a:ext cx="0" cy="0"/>
          <a:chOff x="0" y="0"/>
          <a:chExt cx="0" cy="0"/>
        </a:xfrm>
      </p:grpSpPr>
      <p:sp>
        <p:nvSpPr>
          <p:cNvPr id="731" name="Google Shape;731;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32" name="Google Shape;732;p1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latin typeface="Gill Sans"/>
                <a:ea typeface="Gill Sans"/>
                <a:cs typeface="Gill Sans"/>
                <a:sym typeface="Gill Sans"/>
              </a:rPr>
              <a:t>4 min</a:t>
            </a:r>
            <a:endParaRPr>
              <a:latin typeface="Gill Sans"/>
              <a:ea typeface="Gill Sans"/>
              <a:cs typeface="Gill Sans"/>
              <a:sym typeface="Gill Sans"/>
            </a:endParaRPr>
          </a:p>
        </p:txBody>
      </p:sp>
      <p:sp>
        <p:nvSpPr>
          <p:cNvPr id="733" name="Google Shape;733;p1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Gill Sans"/>
              <a:buNone/>
            </a:pPr>
            <a:fld id="{00000000-1234-1234-1234-123412341234}" type="slidenum">
              <a:rPr lang="en-US" sz="1200" u="none" cap="none" strike="noStrike">
                <a:solidFill>
                  <a:srgbClr val="000000"/>
                </a:solidFill>
                <a:latin typeface="Gill Sans"/>
                <a:ea typeface="Gill Sans"/>
                <a:cs typeface="Gill Sans"/>
                <a:sym typeface="Gill Sans"/>
              </a:rPr>
              <a:t>‹#›</a:t>
            </a:fld>
            <a:endParaRPr sz="1200" u="none" cap="none" strike="noStrike">
              <a:solidFill>
                <a:srgbClr val="000000"/>
              </a:solidFill>
              <a:latin typeface="Gill Sans"/>
              <a:ea typeface="Gill Sans"/>
              <a:cs typeface="Gill Sans"/>
              <a:sym typeface="Gill San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1" name="Google Shape;231;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lang="en-US">
                <a:latin typeface="Gill Sans"/>
                <a:ea typeface="Gill Sans"/>
                <a:cs typeface="Gill Sans"/>
                <a:sym typeface="Gill Sans"/>
              </a:rPr>
              <a:t>1 min.</a:t>
            </a:r>
            <a:endParaRPr>
              <a:latin typeface="Gill Sans"/>
              <a:ea typeface="Gill Sans"/>
              <a:cs typeface="Gill Sans"/>
              <a:sym typeface="Gill Sans"/>
            </a:endParaRPr>
          </a:p>
          <a:p>
            <a:pPr indent="-228600" lvl="0" marL="457200" marR="0" rtl="0" algn="l">
              <a:lnSpc>
                <a:spcPct val="100000"/>
              </a:lnSpc>
              <a:spcBef>
                <a:spcPts val="0"/>
              </a:spcBef>
              <a:spcAft>
                <a:spcPts val="0"/>
              </a:spcAft>
              <a:buClr>
                <a:srgbClr val="000000"/>
              </a:buClr>
              <a:buSzPts val="1400"/>
              <a:buFont typeface="Arial"/>
              <a:buNone/>
            </a:pPr>
            <a:r>
              <a:t/>
            </a:r>
            <a:endParaRPr>
              <a:latin typeface="Gill Sans"/>
              <a:ea typeface="Gill Sans"/>
              <a:cs typeface="Gill Sans"/>
              <a:sym typeface="Gill Sans"/>
            </a:endParaRPr>
          </a:p>
          <a:p>
            <a:pPr indent="-228600" lvl="0" marL="457200" marR="0" rtl="0" algn="l">
              <a:lnSpc>
                <a:spcPct val="100000"/>
              </a:lnSpc>
              <a:spcBef>
                <a:spcPts val="0"/>
              </a:spcBef>
              <a:spcAft>
                <a:spcPts val="0"/>
              </a:spcAft>
              <a:buClr>
                <a:srgbClr val="000000"/>
              </a:buClr>
              <a:buSzPts val="1400"/>
              <a:buFont typeface="Arial"/>
              <a:buNone/>
            </a:pPr>
            <a:r>
              <a:rPr b="0" i="0" lang="en-US" sz="1800" u="none" strike="noStrike">
                <a:solidFill>
                  <a:srgbClr val="000000"/>
                </a:solidFill>
                <a:latin typeface="EB Garamond"/>
                <a:ea typeface="EB Garamond"/>
                <a:cs typeface="EB Garamond"/>
                <a:sym typeface="EB Garamond"/>
              </a:rPr>
              <a:t>We are a diverse group of learners here today, and similar to how we support and respect each and every child and their cultures, we have the same expectations for our training context. On this slide, you will see the expectations that we pose for our workshop designed to ensure that each and every person feels safe, healthy, respected, and welcomed. Clarify what is meant by an expectation (e.g., similar to the classroom, we will identify our expectations for the group). Explain each expectation. The expectation of “step up/step back” can be explained by stating that “step up and share your perspectives and questions and step back to make sure everyone in the room has an opportunity to speak.” Ask if the group agrees with these expectations or if additional ones should be added. </a:t>
            </a:r>
            <a:endParaRPr>
              <a:latin typeface="Gill Sans"/>
              <a:ea typeface="Gill Sans"/>
              <a:cs typeface="Gill Sans"/>
              <a:sym typeface="Gill Sans"/>
            </a:endParaRPr>
          </a:p>
        </p:txBody>
      </p:sp>
      <p:sp>
        <p:nvSpPr>
          <p:cNvPr id="232" name="Google Shape;232;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SzPts val="1400"/>
              <a:buNone/>
            </a:pPr>
            <a:fld id="{00000000-1234-1234-1234-123412341234}" type="slidenum">
              <a:rPr lang="en-US">
                <a:latin typeface="Gill Sans"/>
                <a:ea typeface="Gill Sans"/>
                <a:cs typeface="Gill Sans"/>
                <a:sym typeface="Gill Sans"/>
              </a:rPr>
              <a:t>‹#›</a:t>
            </a:fld>
            <a:endParaRPr>
              <a:latin typeface="Gill Sans"/>
              <a:ea typeface="Gill Sans"/>
              <a:cs typeface="Gill Sans"/>
              <a:sym typeface="Gill San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5" name="Google Shape;255;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lang="en-US">
                <a:latin typeface="Gill Sans"/>
                <a:ea typeface="Gill Sans"/>
                <a:cs typeface="Gill Sans"/>
                <a:sym typeface="Gill Sans"/>
              </a:rPr>
              <a:t>5 min.</a:t>
            </a:r>
            <a:endParaRPr>
              <a:latin typeface="Gill Sans"/>
              <a:ea typeface="Gill Sans"/>
              <a:cs typeface="Gill Sans"/>
              <a:sym typeface="Gill Sans"/>
            </a:endParaRPr>
          </a:p>
          <a:p>
            <a:pPr indent="-228600" lvl="0" marL="457200" marR="0" rtl="0" algn="l">
              <a:lnSpc>
                <a:spcPct val="100000"/>
              </a:lnSpc>
              <a:spcBef>
                <a:spcPts val="0"/>
              </a:spcBef>
              <a:spcAft>
                <a:spcPts val="0"/>
              </a:spcAft>
              <a:buClr>
                <a:srgbClr val="000000"/>
              </a:buClr>
              <a:buSzPts val="1400"/>
              <a:buFont typeface="Arial"/>
              <a:buNone/>
            </a:pPr>
            <a:r>
              <a:t/>
            </a:r>
            <a:endParaRPr>
              <a:latin typeface="Gill Sans"/>
              <a:ea typeface="Gill Sans"/>
              <a:cs typeface="Gill Sans"/>
              <a:sym typeface="Gill Sans"/>
            </a:endParaRPr>
          </a:p>
          <a:p>
            <a:pPr indent="-228600" lvl="0" marL="457200" marR="0" rtl="0" algn="l">
              <a:lnSpc>
                <a:spcPct val="100000"/>
              </a:lnSpc>
              <a:spcBef>
                <a:spcPts val="0"/>
              </a:spcBef>
              <a:spcAft>
                <a:spcPts val="0"/>
              </a:spcAft>
              <a:buClr>
                <a:srgbClr val="000000"/>
              </a:buClr>
              <a:buSzPts val="1400"/>
              <a:buFont typeface="Arial"/>
              <a:buNone/>
            </a:pPr>
            <a:r>
              <a:rPr b="0" i="0" lang="en-US" sz="1800" u="none" strike="noStrike">
                <a:solidFill>
                  <a:srgbClr val="000000"/>
                </a:solidFill>
                <a:latin typeface="EB Garamond"/>
                <a:ea typeface="EB Garamond"/>
                <a:cs typeface="EB Garamond"/>
                <a:sym typeface="EB Garamond"/>
              </a:rPr>
              <a:t>Pose the first question and allow a minute for reflection. Ask a few participants to share back for each age. Pose the second question and ask for a few responses. </a:t>
            </a:r>
            <a:endParaRPr>
              <a:latin typeface="Gill Sans"/>
              <a:ea typeface="Gill Sans"/>
              <a:cs typeface="Gill Sans"/>
              <a:sym typeface="Gill Sans"/>
            </a:endParaRPr>
          </a:p>
        </p:txBody>
      </p:sp>
      <p:sp>
        <p:nvSpPr>
          <p:cNvPr id="256" name="Google Shape;256;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SzPts val="1400"/>
              <a:buNone/>
            </a:pPr>
            <a:fld id="{00000000-1234-1234-1234-123412341234}" type="slidenum">
              <a:rPr lang="en-US">
                <a:latin typeface="Gill Sans"/>
                <a:ea typeface="Gill Sans"/>
                <a:cs typeface="Gill Sans"/>
                <a:sym typeface="Gill Sans"/>
              </a:rPr>
              <a:t>‹#›</a:t>
            </a:fld>
            <a:endParaRPr>
              <a:latin typeface="Gill Sans"/>
              <a:ea typeface="Gill Sans"/>
              <a:cs typeface="Gill Sans"/>
              <a:sym typeface="Gill San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5" name="Google Shape;265;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lang="en-US">
                <a:latin typeface="Gill Sans"/>
                <a:ea typeface="Gill Sans"/>
                <a:cs typeface="Gill Sans"/>
                <a:sym typeface="Gill Sans"/>
              </a:rPr>
              <a:t>1 min.</a:t>
            </a:r>
            <a:endParaRPr>
              <a:latin typeface="Gill Sans"/>
              <a:ea typeface="Gill Sans"/>
              <a:cs typeface="Gill Sans"/>
              <a:sym typeface="Gill Sans"/>
            </a:endParaRPr>
          </a:p>
          <a:p>
            <a:pPr indent="-228600" lvl="0" marL="457200" marR="0" rtl="0" algn="l">
              <a:lnSpc>
                <a:spcPct val="100000"/>
              </a:lnSpc>
              <a:spcBef>
                <a:spcPts val="0"/>
              </a:spcBef>
              <a:spcAft>
                <a:spcPts val="0"/>
              </a:spcAft>
              <a:buClr>
                <a:srgbClr val="000000"/>
              </a:buClr>
              <a:buSzPts val="1400"/>
              <a:buFont typeface="Arial"/>
              <a:buNone/>
            </a:pPr>
            <a:r>
              <a:t/>
            </a:r>
            <a:endParaRPr>
              <a:latin typeface="Gill Sans"/>
              <a:ea typeface="Gill Sans"/>
              <a:cs typeface="Gill Sans"/>
              <a:sym typeface="Gill Sans"/>
            </a:endParaRPr>
          </a:p>
          <a:p>
            <a:pPr indent="-228600" lvl="0" marL="457200" marR="0" rtl="0" algn="l">
              <a:lnSpc>
                <a:spcPct val="100000"/>
              </a:lnSpc>
              <a:spcBef>
                <a:spcPts val="0"/>
              </a:spcBef>
              <a:spcAft>
                <a:spcPts val="0"/>
              </a:spcAft>
              <a:buClr>
                <a:srgbClr val="000000"/>
              </a:buClr>
              <a:buSzPts val="1400"/>
              <a:buFont typeface="Arial"/>
              <a:buNone/>
            </a:pPr>
            <a:r>
              <a:rPr b="0" i="0" lang="en-US" sz="1800" u="none" strike="noStrike">
                <a:solidFill>
                  <a:srgbClr val="000000"/>
                </a:solidFill>
                <a:latin typeface="EB Garamond"/>
                <a:ea typeface="EB Garamond"/>
                <a:cs typeface="EB Garamond"/>
                <a:sym typeface="EB Garamond"/>
              </a:rPr>
              <a:t>State the goal of the Pyramid Model. </a:t>
            </a:r>
            <a:endParaRPr>
              <a:latin typeface="Gill Sans"/>
              <a:ea typeface="Gill Sans"/>
              <a:cs typeface="Gill Sans"/>
              <a:sym typeface="Gill Sans"/>
            </a:endParaRPr>
          </a:p>
        </p:txBody>
      </p:sp>
      <p:sp>
        <p:nvSpPr>
          <p:cNvPr id="266" name="Google Shape;266;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SzPts val="1400"/>
              <a:buNone/>
            </a:pPr>
            <a:fld id="{00000000-1234-1234-1234-123412341234}" type="slidenum">
              <a:rPr lang="en-US">
                <a:latin typeface="Gill Sans"/>
                <a:ea typeface="Gill Sans"/>
                <a:cs typeface="Gill Sans"/>
                <a:sym typeface="Gill Sans"/>
              </a:rPr>
              <a:t>‹#›</a:t>
            </a:fld>
            <a:endParaRPr>
              <a:latin typeface="Gill Sans"/>
              <a:ea typeface="Gill Sans"/>
              <a:cs typeface="Gill Sans"/>
              <a:sym typeface="Gill San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p6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3" name="Google Shape;273;p6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lang="en-US" sz="1800" u="none" strike="noStrike">
                <a:solidFill>
                  <a:srgbClr val="000000"/>
                </a:solidFill>
                <a:latin typeface="Gill Sans"/>
                <a:ea typeface="Gill Sans"/>
                <a:cs typeface="Gill Sans"/>
                <a:sym typeface="Gill Sans"/>
              </a:rPr>
              <a:t>Note to trainers: We have provided notes for each of these slides. It is also an option to have the participants read the slide and have a brief discussion about the key messages. </a:t>
            </a:r>
            <a:endParaRPr>
              <a:latin typeface="Gill Sans"/>
              <a:ea typeface="Gill Sans"/>
              <a:cs typeface="Gill Sans"/>
              <a:sym typeface="Gill Sans"/>
            </a:endParaRPr>
          </a:p>
        </p:txBody>
      </p:sp>
      <p:sp>
        <p:nvSpPr>
          <p:cNvPr id="274" name="Google Shape;274;p6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SzPts val="1400"/>
              <a:buNone/>
            </a:pPr>
            <a:fld id="{00000000-1234-1234-1234-123412341234}" type="slidenum">
              <a:rPr lang="en-US">
                <a:latin typeface="Gill Sans"/>
                <a:ea typeface="Gill Sans"/>
                <a:cs typeface="Gill Sans"/>
                <a:sym typeface="Gill Sans"/>
              </a:rPr>
              <a:t>‹#›</a:t>
            </a:fld>
            <a:endParaRPr>
              <a:latin typeface="Gill Sans"/>
              <a:ea typeface="Gill Sans"/>
              <a:cs typeface="Gill Sans"/>
              <a:sym typeface="Gill San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p6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0" name="Google Shape;280;p6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lang="en-US">
                <a:latin typeface="Gill Sans"/>
                <a:ea typeface="Gill Sans"/>
                <a:cs typeface="Gill Sans"/>
                <a:sym typeface="Gill Sans"/>
              </a:rPr>
              <a:t>1 min.</a:t>
            </a:r>
            <a:endParaRPr/>
          </a:p>
          <a:p>
            <a:pPr indent="-228600" lvl="0" marL="457200" marR="0" rtl="0" algn="l">
              <a:lnSpc>
                <a:spcPct val="100000"/>
              </a:lnSpc>
              <a:spcBef>
                <a:spcPts val="0"/>
              </a:spcBef>
              <a:spcAft>
                <a:spcPts val="0"/>
              </a:spcAft>
              <a:buClr>
                <a:srgbClr val="000000"/>
              </a:buClr>
              <a:buSzPts val="1400"/>
              <a:buFont typeface="Arial"/>
              <a:buNone/>
            </a:pPr>
            <a:r>
              <a:t/>
            </a:r>
            <a:endParaRPr>
              <a:latin typeface="Gill Sans"/>
              <a:ea typeface="Gill Sans"/>
              <a:cs typeface="Gill Sans"/>
              <a:sym typeface="Gill Sans"/>
            </a:endParaRPr>
          </a:p>
          <a:p>
            <a:pPr indent="-228600" lvl="0" marL="457200" marR="0" rtl="0" algn="l">
              <a:lnSpc>
                <a:spcPct val="100000"/>
              </a:lnSpc>
              <a:spcBef>
                <a:spcPts val="0"/>
              </a:spcBef>
              <a:spcAft>
                <a:spcPts val="0"/>
              </a:spcAft>
              <a:buClr>
                <a:srgbClr val="000000"/>
              </a:buClr>
              <a:buSzPts val="1400"/>
              <a:buFont typeface="Arial"/>
              <a:buNone/>
            </a:pPr>
            <a:r>
              <a:rPr lang="en-US" sz="1800" u="none" strike="noStrike">
                <a:solidFill>
                  <a:srgbClr val="000000"/>
                </a:solidFill>
                <a:latin typeface="Gill Sans"/>
                <a:ea typeface="Gill Sans"/>
                <a:cs typeface="Gill Sans"/>
                <a:sym typeface="Gill Sans"/>
              </a:rPr>
              <a:t>Now we are going to talk about what we have to do to ensure each child gets the support they need to thrive and how this influenced the design of the Pyramid Model. </a:t>
            </a:r>
            <a:endParaRPr>
              <a:latin typeface="Gill Sans"/>
              <a:ea typeface="Gill Sans"/>
              <a:cs typeface="Gill Sans"/>
              <a:sym typeface="Gill Sans"/>
            </a:endParaRPr>
          </a:p>
        </p:txBody>
      </p:sp>
      <p:sp>
        <p:nvSpPr>
          <p:cNvPr id="281" name="Google Shape;281;p6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SzPts val="1400"/>
              <a:buNone/>
            </a:pPr>
            <a:fld id="{00000000-1234-1234-1234-123412341234}" type="slidenum">
              <a:rPr lang="en-US">
                <a:latin typeface="Gill Sans"/>
                <a:ea typeface="Gill Sans"/>
                <a:cs typeface="Gill Sans"/>
                <a:sym typeface="Gill Sans"/>
              </a:rPr>
              <a:t>‹#›</a:t>
            </a:fld>
            <a:endParaRPr>
              <a:latin typeface="Gill Sans"/>
              <a:ea typeface="Gill Sans"/>
              <a:cs typeface="Gill Sans"/>
              <a:sym typeface="Gill San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gradFill>
          <a:gsLst>
            <a:gs pos="0">
              <a:srgbClr val="76BC21"/>
            </a:gs>
            <a:gs pos="74000">
              <a:schemeClr val="lt1"/>
            </a:gs>
            <a:gs pos="83000">
              <a:schemeClr val="lt1"/>
            </a:gs>
            <a:gs pos="92129">
              <a:schemeClr val="lt1"/>
            </a:gs>
            <a:gs pos="100000">
              <a:schemeClr val="lt1"/>
            </a:gs>
          </a:gsLst>
          <a:lin ang="5400000" scaled="0"/>
        </a:gradFill>
      </p:bgPr>
    </p:bg>
    <p:spTree>
      <p:nvGrpSpPr>
        <p:cNvPr id="14" name="Shape 14"/>
        <p:cNvGrpSpPr/>
        <p:nvPr/>
      </p:nvGrpSpPr>
      <p:grpSpPr>
        <a:xfrm>
          <a:off x="0" y="0"/>
          <a:ext cx="0" cy="0"/>
          <a:chOff x="0" y="0"/>
          <a:chExt cx="0" cy="0"/>
        </a:xfrm>
      </p:grpSpPr>
      <p:sp>
        <p:nvSpPr>
          <p:cNvPr id="15" name="Google Shape;15;p21"/>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Gill Sans"/>
              <a:buNone/>
              <a:defRPr b="0" i="0" sz="600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 name="Google Shape;16;p21"/>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b="0" i="0" sz="2400">
                <a:latin typeface="Gill Sans"/>
                <a:ea typeface="Gill Sans"/>
                <a:cs typeface="Gill Sans"/>
                <a:sym typeface="Gill Sans"/>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7" name="Google Shape;17;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 name="Google Shape;18;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pic>
        <p:nvPicPr>
          <p:cNvPr id="19" name="Google Shape;19;p21"/>
          <p:cNvPicPr preferRelativeResize="0"/>
          <p:nvPr/>
        </p:nvPicPr>
        <p:blipFill rotWithShape="1">
          <a:blip r:embed="rId2">
            <a:alphaModFix/>
          </a:blip>
          <a:srcRect b="0" l="0" r="0" t="0"/>
          <a:stretch/>
        </p:blipFill>
        <p:spPr>
          <a:xfrm>
            <a:off x="214750" y="4798513"/>
            <a:ext cx="2602804" cy="193854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p:cSld name="2_Title and Content">
    <p:spTree>
      <p:nvGrpSpPr>
        <p:cNvPr id="70" name="Shape 70"/>
        <p:cNvGrpSpPr/>
        <p:nvPr/>
      </p:nvGrpSpPr>
      <p:grpSpPr>
        <a:xfrm>
          <a:off x="0" y="0"/>
          <a:ext cx="0" cy="0"/>
          <a:chOff x="0" y="0"/>
          <a:chExt cx="0" cy="0"/>
        </a:xfrm>
      </p:grpSpPr>
      <p:sp>
        <p:nvSpPr>
          <p:cNvPr id="71" name="Google Shape;71;p26"/>
          <p:cNvSpPr/>
          <p:nvPr/>
        </p:nvSpPr>
        <p:spPr>
          <a:xfrm>
            <a:off x="971550" y="196849"/>
            <a:ext cx="11220450" cy="748373"/>
          </a:xfrm>
          <a:prstGeom prst="round2DiagRect">
            <a:avLst>
              <a:gd fmla="val 16667" name="adj1"/>
              <a:gd fmla="val 0" name="adj2"/>
            </a:avLst>
          </a:prstGeom>
          <a:solidFill>
            <a:srgbClr val="008AA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sp>
        <p:nvSpPr>
          <p:cNvPr id="72" name="Google Shape;72;p26"/>
          <p:cNvSpPr txBox="1"/>
          <p:nvPr>
            <p:ph type="title"/>
          </p:nvPr>
        </p:nvSpPr>
        <p:spPr>
          <a:xfrm>
            <a:off x="971550" y="196849"/>
            <a:ext cx="10382250" cy="74837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26"/>
          <p:cNvSpPr txBox="1"/>
          <p:nvPr>
            <p:ph idx="1" type="body"/>
          </p:nvPr>
        </p:nvSpPr>
        <p:spPr>
          <a:xfrm>
            <a:off x="971550" y="1297653"/>
            <a:ext cx="10515600" cy="4667652"/>
          </a:xfrm>
          <a:prstGeom prst="rect">
            <a:avLst/>
          </a:prstGeom>
          <a:noFill/>
          <a:ln>
            <a:noFill/>
          </a:ln>
        </p:spPr>
        <p:txBody>
          <a:bodyPr anchorCtr="0" anchor="t" bIns="45700" lIns="91425" spcFirstLastPara="1" rIns="91425" wrap="square" tIns="45700">
            <a:normAutofit/>
          </a:bodyPr>
          <a:lstStyle>
            <a:lvl1pPr indent="-457200" lvl="0" marL="457200" algn="l">
              <a:lnSpc>
                <a:spcPct val="90000"/>
              </a:lnSpc>
              <a:spcBef>
                <a:spcPts val="1000"/>
              </a:spcBef>
              <a:spcAft>
                <a:spcPts val="0"/>
              </a:spcAft>
              <a:buClr>
                <a:srgbClr val="EB8952"/>
              </a:buClr>
              <a:buSzPts val="3600"/>
              <a:buChar char="•"/>
              <a:defRPr b="0" i="0">
                <a:latin typeface="Gill Sans"/>
                <a:ea typeface="Gill Sans"/>
                <a:cs typeface="Gill Sans"/>
                <a:sym typeface="Gill Sans"/>
              </a:defRPr>
            </a:lvl1pPr>
            <a:lvl2pPr indent="-431800" lvl="1" marL="914400" algn="l">
              <a:lnSpc>
                <a:spcPct val="90000"/>
              </a:lnSpc>
              <a:spcBef>
                <a:spcPts val="500"/>
              </a:spcBef>
              <a:spcAft>
                <a:spcPts val="0"/>
              </a:spcAft>
              <a:buClr>
                <a:srgbClr val="EB8952"/>
              </a:buClr>
              <a:buSzPts val="3200"/>
              <a:buChar char="•"/>
              <a:defRPr b="0" i="0">
                <a:latin typeface="Gill Sans"/>
                <a:ea typeface="Gill Sans"/>
                <a:cs typeface="Gill Sans"/>
                <a:sym typeface="Gill Sans"/>
              </a:defRPr>
            </a:lvl2pPr>
            <a:lvl3pPr indent="-406400" lvl="2" marL="1371600" algn="l">
              <a:lnSpc>
                <a:spcPct val="90000"/>
              </a:lnSpc>
              <a:spcBef>
                <a:spcPts val="500"/>
              </a:spcBef>
              <a:spcAft>
                <a:spcPts val="0"/>
              </a:spcAft>
              <a:buClr>
                <a:srgbClr val="EB8952"/>
              </a:buClr>
              <a:buSzPts val="2800"/>
              <a:buChar char="•"/>
              <a:defRPr b="0" i="0">
                <a:latin typeface="Gill Sans"/>
                <a:ea typeface="Gill Sans"/>
                <a:cs typeface="Gill Sans"/>
                <a:sym typeface="Gill Sans"/>
              </a:defRPr>
            </a:lvl3pPr>
            <a:lvl4pPr indent="-381000" lvl="3" marL="1828800" algn="l">
              <a:lnSpc>
                <a:spcPct val="90000"/>
              </a:lnSpc>
              <a:spcBef>
                <a:spcPts val="500"/>
              </a:spcBef>
              <a:spcAft>
                <a:spcPts val="0"/>
              </a:spcAft>
              <a:buClr>
                <a:srgbClr val="EB8952"/>
              </a:buClr>
              <a:buSzPts val="2400"/>
              <a:buChar char="•"/>
              <a:defRPr b="0" i="0">
                <a:latin typeface="Gill Sans"/>
                <a:ea typeface="Gill Sans"/>
                <a:cs typeface="Gill Sans"/>
                <a:sym typeface="Gill Sans"/>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4" name="Google Shape;74;p2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5" name="Google Shape;75;p2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pic>
        <p:nvPicPr>
          <p:cNvPr id="76" name="Google Shape;76;p26"/>
          <p:cNvPicPr preferRelativeResize="0"/>
          <p:nvPr/>
        </p:nvPicPr>
        <p:blipFill rotWithShape="1">
          <a:blip r:embed="rId2">
            <a:alphaModFix/>
          </a:blip>
          <a:srcRect b="0" l="0" r="0" t="0"/>
          <a:stretch/>
        </p:blipFill>
        <p:spPr>
          <a:xfrm>
            <a:off x="132470" y="6221281"/>
            <a:ext cx="3930647" cy="537817"/>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wo Content">
  <p:cSld name="2_Two Content">
    <p:spTree>
      <p:nvGrpSpPr>
        <p:cNvPr id="77" name="Shape 77"/>
        <p:cNvGrpSpPr/>
        <p:nvPr/>
      </p:nvGrpSpPr>
      <p:grpSpPr>
        <a:xfrm>
          <a:off x="0" y="0"/>
          <a:ext cx="0" cy="0"/>
          <a:chOff x="0" y="0"/>
          <a:chExt cx="0" cy="0"/>
        </a:xfrm>
      </p:grpSpPr>
      <p:sp>
        <p:nvSpPr>
          <p:cNvPr id="78" name="Google Shape;78;p29"/>
          <p:cNvSpPr txBox="1"/>
          <p:nvPr>
            <p:ph type="title"/>
          </p:nvPr>
        </p:nvSpPr>
        <p:spPr>
          <a:xfrm>
            <a:off x="971550" y="196849"/>
            <a:ext cx="10382250" cy="1323479"/>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29"/>
          <p:cNvSpPr txBox="1"/>
          <p:nvPr>
            <p:ph idx="1" type="body"/>
          </p:nvPr>
        </p:nvSpPr>
        <p:spPr>
          <a:xfrm>
            <a:off x="838200" y="1699715"/>
            <a:ext cx="5181600" cy="4477248"/>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rgbClr val="76BC21"/>
              </a:buClr>
              <a:buSzPts val="3200"/>
              <a:buChar char="•"/>
              <a:defRPr b="0" i="0" sz="3200">
                <a:latin typeface="Gill Sans"/>
                <a:ea typeface="Gill Sans"/>
                <a:cs typeface="Gill Sans"/>
                <a:sym typeface="Gill Sans"/>
              </a:defRPr>
            </a:lvl1pPr>
            <a:lvl2pPr indent="-406400" lvl="1" marL="914400" algn="l">
              <a:lnSpc>
                <a:spcPct val="90000"/>
              </a:lnSpc>
              <a:spcBef>
                <a:spcPts val="500"/>
              </a:spcBef>
              <a:spcAft>
                <a:spcPts val="0"/>
              </a:spcAft>
              <a:buClr>
                <a:srgbClr val="76BC21"/>
              </a:buClr>
              <a:buSzPts val="2800"/>
              <a:buChar char="•"/>
              <a:defRPr b="0" i="0" sz="2800">
                <a:latin typeface="Gill Sans"/>
                <a:ea typeface="Gill Sans"/>
                <a:cs typeface="Gill Sans"/>
                <a:sym typeface="Gill Sans"/>
              </a:defRPr>
            </a:lvl2pPr>
            <a:lvl3pPr indent="-381000" lvl="2" marL="1371600" algn="l">
              <a:lnSpc>
                <a:spcPct val="90000"/>
              </a:lnSpc>
              <a:spcBef>
                <a:spcPts val="500"/>
              </a:spcBef>
              <a:spcAft>
                <a:spcPts val="0"/>
              </a:spcAft>
              <a:buClr>
                <a:srgbClr val="76BC21"/>
              </a:buClr>
              <a:buSzPts val="2400"/>
              <a:buChar char="•"/>
              <a:defRPr b="0" i="0" sz="2400">
                <a:latin typeface="Gill Sans"/>
                <a:ea typeface="Gill Sans"/>
                <a:cs typeface="Gill Sans"/>
                <a:sym typeface="Gill Sans"/>
              </a:defRPr>
            </a:lvl3pPr>
            <a:lvl4pPr indent="-355600" lvl="3" marL="1828800" algn="l">
              <a:lnSpc>
                <a:spcPct val="90000"/>
              </a:lnSpc>
              <a:spcBef>
                <a:spcPts val="500"/>
              </a:spcBef>
              <a:spcAft>
                <a:spcPts val="0"/>
              </a:spcAft>
              <a:buClr>
                <a:srgbClr val="76BC21"/>
              </a:buClr>
              <a:buSzPts val="2000"/>
              <a:buChar char="•"/>
              <a:defRPr b="0" i="0" sz="2000">
                <a:latin typeface="Gill Sans"/>
                <a:ea typeface="Gill Sans"/>
                <a:cs typeface="Gill Sans"/>
                <a:sym typeface="Gill Sans"/>
              </a:defRPr>
            </a:lvl4pPr>
            <a:lvl5pPr indent="-355600" lvl="4" marL="2286000" algn="l">
              <a:lnSpc>
                <a:spcPct val="90000"/>
              </a:lnSpc>
              <a:spcBef>
                <a:spcPts val="500"/>
              </a:spcBef>
              <a:spcAft>
                <a:spcPts val="0"/>
              </a:spcAft>
              <a:buClr>
                <a:srgbClr val="76BC21"/>
              </a:buClr>
              <a:buSzPts val="20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0" name="Google Shape;80;p29"/>
          <p:cNvSpPr txBox="1"/>
          <p:nvPr>
            <p:ph idx="2" type="body"/>
          </p:nvPr>
        </p:nvSpPr>
        <p:spPr>
          <a:xfrm>
            <a:off x="6172200" y="1699715"/>
            <a:ext cx="5181600" cy="4477248"/>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rgbClr val="76BC21"/>
              </a:buClr>
              <a:buSzPts val="3200"/>
              <a:buChar char="•"/>
              <a:defRPr b="0" i="0" sz="3200">
                <a:latin typeface="Gill Sans"/>
                <a:ea typeface="Gill Sans"/>
                <a:cs typeface="Gill Sans"/>
                <a:sym typeface="Gill Sans"/>
              </a:defRPr>
            </a:lvl1pPr>
            <a:lvl2pPr indent="-406400" lvl="1" marL="914400" algn="l">
              <a:lnSpc>
                <a:spcPct val="90000"/>
              </a:lnSpc>
              <a:spcBef>
                <a:spcPts val="500"/>
              </a:spcBef>
              <a:spcAft>
                <a:spcPts val="0"/>
              </a:spcAft>
              <a:buClr>
                <a:srgbClr val="76BC21"/>
              </a:buClr>
              <a:buSzPts val="2800"/>
              <a:buChar char="•"/>
              <a:defRPr b="0" i="0" sz="2800">
                <a:latin typeface="Gill Sans"/>
                <a:ea typeface="Gill Sans"/>
                <a:cs typeface="Gill Sans"/>
                <a:sym typeface="Gill Sans"/>
              </a:defRPr>
            </a:lvl2pPr>
            <a:lvl3pPr indent="-381000" lvl="2" marL="1371600" algn="l">
              <a:lnSpc>
                <a:spcPct val="90000"/>
              </a:lnSpc>
              <a:spcBef>
                <a:spcPts val="500"/>
              </a:spcBef>
              <a:spcAft>
                <a:spcPts val="0"/>
              </a:spcAft>
              <a:buClr>
                <a:srgbClr val="76BC21"/>
              </a:buClr>
              <a:buSzPts val="2400"/>
              <a:buChar char="•"/>
              <a:defRPr b="0" i="0" sz="2400">
                <a:latin typeface="Gill Sans"/>
                <a:ea typeface="Gill Sans"/>
                <a:cs typeface="Gill Sans"/>
                <a:sym typeface="Gill Sans"/>
              </a:defRPr>
            </a:lvl3pPr>
            <a:lvl4pPr indent="-355600" lvl="3" marL="1828800" algn="l">
              <a:lnSpc>
                <a:spcPct val="90000"/>
              </a:lnSpc>
              <a:spcBef>
                <a:spcPts val="500"/>
              </a:spcBef>
              <a:spcAft>
                <a:spcPts val="0"/>
              </a:spcAft>
              <a:buClr>
                <a:srgbClr val="76BC21"/>
              </a:buClr>
              <a:buSzPts val="2000"/>
              <a:buChar char="•"/>
              <a:defRPr b="0" i="0" sz="2000">
                <a:latin typeface="Gill Sans"/>
                <a:ea typeface="Gill Sans"/>
                <a:cs typeface="Gill Sans"/>
                <a:sym typeface="Gill Sans"/>
              </a:defRPr>
            </a:lvl4pPr>
            <a:lvl5pPr indent="-228600" lvl="4" marL="2286000" algn="l">
              <a:lnSpc>
                <a:spcPct val="90000"/>
              </a:lnSpc>
              <a:spcBef>
                <a:spcPts val="500"/>
              </a:spcBef>
              <a:spcAft>
                <a:spcPts val="0"/>
              </a:spcAft>
              <a:buClr>
                <a:srgbClr val="76BC21"/>
              </a:buClr>
              <a:buSzPts val="2000"/>
              <a:buNone/>
              <a:defRPr b="0" i="0">
                <a:latin typeface="Gill Sans"/>
                <a:ea typeface="Gill Sans"/>
                <a:cs typeface="Gill Sans"/>
                <a:sym typeface="Gill Sans"/>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2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2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sp>
        <p:nvSpPr>
          <p:cNvPr id="83" name="Google Shape;83;p29"/>
          <p:cNvSpPr/>
          <p:nvPr/>
        </p:nvSpPr>
        <p:spPr>
          <a:xfrm rot="1365024">
            <a:off x="10001248" y="3623531"/>
            <a:ext cx="3308350" cy="2876550"/>
          </a:xfrm>
          <a:prstGeom prst="triangle">
            <a:avLst>
              <a:gd fmla="val 50000" name="adj"/>
            </a:avLst>
          </a:prstGeom>
          <a:solidFill>
            <a:srgbClr val="DB601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pic>
        <p:nvPicPr>
          <p:cNvPr descr="Serious-Baby-Girl-512X384-487.jpg" id="84" name="Google Shape;84;p29"/>
          <p:cNvPicPr preferRelativeResize="0"/>
          <p:nvPr/>
        </p:nvPicPr>
        <p:blipFill rotWithShape="1">
          <a:blip r:embed="rId2">
            <a:alphaModFix/>
          </a:blip>
          <a:srcRect b="0" l="0" r="0" t="0"/>
          <a:stretch/>
        </p:blipFill>
        <p:spPr>
          <a:xfrm>
            <a:off x="9345514" y="4584493"/>
            <a:ext cx="3245465" cy="2273507"/>
          </a:xfrm>
          <a:prstGeom prst="rect">
            <a:avLst/>
          </a:prstGeom>
          <a:noFill/>
          <a:ln>
            <a:noFill/>
          </a:ln>
        </p:spPr>
      </p:pic>
      <p:pic>
        <p:nvPicPr>
          <p:cNvPr id="85" name="Google Shape;85;p29"/>
          <p:cNvPicPr preferRelativeResize="0"/>
          <p:nvPr/>
        </p:nvPicPr>
        <p:blipFill rotWithShape="1">
          <a:blip r:embed="rId3">
            <a:alphaModFix/>
          </a:blip>
          <a:srcRect b="0" l="0" r="0" t="0"/>
          <a:stretch/>
        </p:blipFill>
        <p:spPr>
          <a:xfrm>
            <a:off x="132470" y="6221281"/>
            <a:ext cx="3930647" cy="537817"/>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p:cSld name="1_Two Content">
    <p:spTree>
      <p:nvGrpSpPr>
        <p:cNvPr id="86" name="Shape 86"/>
        <p:cNvGrpSpPr/>
        <p:nvPr/>
      </p:nvGrpSpPr>
      <p:grpSpPr>
        <a:xfrm>
          <a:off x="0" y="0"/>
          <a:ext cx="0" cy="0"/>
          <a:chOff x="0" y="0"/>
          <a:chExt cx="0" cy="0"/>
        </a:xfrm>
      </p:grpSpPr>
      <p:sp>
        <p:nvSpPr>
          <p:cNvPr id="87" name="Google Shape;87;p30"/>
          <p:cNvSpPr txBox="1"/>
          <p:nvPr>
            <p:ph type="title"/>
          </p:nvPr>
        </p:nvSpPr>
        <p:spPr>
          <a:xfrm>
            <a:off x="971550" y="196849"/>
            <a:ext cx="10382250" cy="1323479"/>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8" name="Google Shape;88;p30"/>
          <p:cNvSpPr txBox="1"/>
          <p:nvPr>
            <p:ph idx="1" type="body"/>
          </p:nvPr>
        </p:nvSpPr>
        <p:spPr>
          <a:xfrm>
            <a:off x="838200" y="1699715"/>
            <a:ext cx="5181600" cy="4477248"/>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rgbClr val="EB8952"/>
              </a:buClr>
              <a:buSzPts val="3200"/>
              <a:buChar char="•"/>
              <a:defRPr b="0" i="0" sz="3200">
                <a:latin typeface="Gill Sans"/>
                <a:ea typeface="Gill Sans"/>
                <a:cs typeface="Gill Sans"/>
                <a:sym typeface="Gill Sans"/>
              </a:defRPr>
            </a:lvl1pPr>
            <a:lvl2pPr indent="-406400" lvl="1" marL="914400" algn="l">
              <a:lnSpc>
                <a:spcPct val="90000"/>
              </a:lnSpc>
              <a:spcBef>
                <a:spcPts val="500"/>
              </a:spcBef>
              <a:spcAft>
                <a:spcPts val="0"/>
              </a:spcAft>
              <a:buClr>
                <a:srgbClr val="EB8952"/>
              </a:buClr>
              <a:buSzPts val="2800"/>
              <a:buChar char="•"/>
              <a:defRPr b="0" i="0" sz="2800">
                <a:latin typeface="Gill Sans"/>
                <a:ea typeface="Gill Sans"/>
                <a:cs typeface="Gill Sans"/>
                <a:sym typeface="Gill Sans"/>
              </a:defRPr>
            </a:lvl2pPr>
            <a:lvl3pPr indent="-381000" lvl="2" marL="1371600" algn="l">
              <a:lnSpc>
                <a:spcPct val="90000"/>
              </a:lnSpc>
              <a:spcBef>
                <a:spcPts val="500"/>
              </a:spcBef>
              <a:spcAft>
                <a:spcPts val="0"/>
              </a:spcAft>
              <a:buClr>
                <a:srgbClr val="EB8952"/>
              </a:buClr>
              <a:buSzPts val="2400"/>
              <a:buChar char="•"/>
              <a:defRPr b="0" i="0" sz="2400">
                <a:latin typeface="Gill Sans"/>
                <a:ea typeface="Gill Sans"/>
                <a:cs typeface="Gill Sans"/>
                <a:sym typeface="Gill Sans"/>
              </a:defRPr>
            </a:lvl3pPr>
            <a:lvl4pPr indent="-355600" lvl="3" marL="1828800" algn="l">
              <a:lnSpc>
                <a:spcPct val="90000"/>
              </a:lnSpc>
              <a:spcBef>
                <a:spcPts val="500"/>
              </a:spcBef>
              <a:spcAft>
                <a:spcPts val="0"/>
              </a:spcAft>
              <a:buClr>
                <a:srgbClr val="EB8952"/>
              </a:buClr>
              <a:buSzPts val="2000"/>
              <a:buChar char="•"/>
              <a:defRPr b="0" i="0" sz="2000">
                <a:latin typeface="Gill Sans"/>
                <a:ea typeface="Gill Sans"/>
                <a:cs typeface="Gill Sans"/>
                <a:sym typeface="Gill Sans"/>
              </a:defRPr>
            </a:lvl4pPr>
            <a:lvl5pPr indent="-355600" lvl="4" marL="2286000" algn="l">
              <a:lnSpc>
                <a:spcPct val="90000"/>
              </a:lnSpc>
              <a:spcBef>
                <a:spcPts val="500"/>
              </a:spcBef>
              <a:spcAft>
                <a:spcPts val="0"/>
              </a:spcAft>
              <a:buClr>
                <a:srgbClr val="EB8952"/>
              </a:buClr>
              <a:buSzPts val="20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9" name="Google Shape;89;p30"/>
          <p:cNvSpPr txBox="1"/>
          <p:nvPr>
            <p:ph idx="2" type="body"/>
          </p:nvPr>
        </p:nvSpPr>
        <p:spPr>
          <a:xfrm>
            <a:off x="6172200" y="1699715"/>
            <a:ext cx="5181600" cy="4477248"/>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rgbClr val="EB8952"/>
              </a:buClr>
              <a:buSzPts val="3200"/>
              <a:buChar char="•"/>
              <a:defRPr b="0" i="0" sz="3200">
                <a:latin typeface="Gill Sans"/>
                <a:ea typeface="Gill Sans"/>
                <a:cs typeface="Gill Sans"/>
                <a:sym typeface="Gill Sans"/>
              </a:defRPr>
            </a:lvl1pPr>
            <a:lvl2pPr indent="-406400" lvl="1" marL="914400" algn="l">
              <a:lnSpc>
                <a:spcPct val="90000"/>
              </a:lnSpc>
              <a:spcBef>
                <a:spcPts val="500"/>
              </a:spcBef>
              <a:spcAft>
                <a:spcPts val="0"/>
              </a:spcAft>
              <a:buClr>
                <a:srgbClr val="EB8952"/>
              </a:buClr>
              <a:buSzPts val="2800"/>
              <a:buChar char="•"/>
              <a:defRPr b="0" i="0" sz="2800">
                <a:latin typeface="Gill Sans"/>
                <a:ea typeface="Gill Sans"/>
                <a:cs typeface="Gill Sans"/>
                <a:sym typeface="Gill Sans"/>
              </a:defRPr>
            </a:lvl2pPr>
            <a:lvl3pPr indent="-381000" lvl="2" marL="1371600" algn="l">
              <a:lnSpc>
                <a:spcPct val="90000"/>
              </a:lnSpc>
              <a:spcBef>
                <a:spcPts val="500"/>
              </a:spcBef>
              <a:spcAft>
                <a:spcPts val="0"/>
              </a:spcAft>
              <a:buClr>
                <a:srgbClr val="EB8952"/>
              </a:buClr>
              <a:buSzPts val="2400"/>
              <a:buChar char="•"/>
              <a:defRPr b="0" i="0" sz="2400">
                <a:latin typeface="Gill Sans"/>
                <a:ea typeface="Gill Sans"/>
                <a:cs typeface="Gill Sans"/>
                <a:sym typeface="Gill Sans"/>
              </a:defRPr>
            </a:lvl3pPr>
            <a:lvl4pPr indent="-355600" lvl="3" marL="1828800" algn="l">
              <a:lnSpc>
                <a:spcPct val="90000"/>
              </a:lnSpc>
              <a:spcBef>
                <a:spcPts val="500"/>
              </a:spcBef>
              <a:spcAft>
                <a:spcPts val="0"/>
              </a:spcAft>
              <a:buClr>
                <a:srgbClr val="EB8952"/>
              </a:buClr>
              <a:buSzPts val="2000"/>
              <a:buChar char="•"/>
              <a:defRPr b="0" i="0" sz="2000">
                <a:latin typeface="Gill Sans"/>
                <a:ea typeface="Gill Sans"/>
                <a:cs typeface="Gill Sans"/>
                <a:sym typeface="Gill Sans"/>
              </a:defRPr>
            </a:lvl4pPr>
            <a:lvl5pPr indent="-228600" lvl="4" marL="2286000" algn="l">
              <a:lnSpc>
                <a:spcPct val="90000"/>
              </a:lnSpc>
              <a:spcBef>
                <a:spcPts val="500"/>
              </a:spcBef>
              <a:spcAft>
                <a:spcPts val="0"/>
              </a:spcAft>
              <a:buClr>
                <a:srgbClr val="EB8952"/>
              </a:buClr>
              <a:buSzPts val="2000"/>
              <a:buNone/>
              <a:defRPr b="0" i="0">
                <a:latin typeface="Gill Sans"/>
                <a:ea typeface="Gill Sans"/>
                <a:cs typeface="Gill Sans"/>
                <a:sym typeface="Gill Sans"/>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0" name="Google Shape;90;p3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1" name="Google Shape;91;p3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sp>
        <p:nvSpPr>
          <p:cNvPr id="92" name="Google Shape;92;p30"/>
          <p:cNvSpPr/>
          <p:nvPr/>
        </p:nvSpPr>
        <p:spPr>
          <a:xfrm rot="1365024">
            <a:off x="10001248" y="3623531"/>
            <a:ext cx="3308350" cy="2876550"/>
          </a:xfrm>
          <a:prstGeom prst="triangle">
            <a:avLst>
              <a:gd fmla="val 50000" name="adj"/>
            </a:avLst>
          </a:prstGeom>
          <a:solidFill>
            <a:srgbClr val="008AA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pic>
        <p:nvPicPr>
          <p:cNvPr descr="Serious-Baby-Girl-512X384-487.jpg" id="93" name="Google Shape;93;p30"/>
          <p:cNvPicPr preferRelativeResize="0"/>
          <p:nvPr/>
        </p:nvPicPr>
        <p:blipFill rotWithShape="1">
          <a:blip r:embed="rId2">
            <a:alphaModFix/>
          </a:blip>
          <a:srcRect b="0" l="0" r="0" t="0"/>
          <a:stretch/>
        </p:blipFill>
        <p:spPr>
          <a:xfrm>
            <a:off x="9345514" y="4584493"/>
            <a:ext cx="3245465" cy="2273507"/>
          </a:xfrm>
          <a:prstGeom prst="rect">
            <a:avLst/>
          </a:prstGeom>
          <a:noFill/>
          <a:ln>
            <a:noFill/>
          </a:ln>
        </p:spPr>
      </p:pic>
      <p:pic>
        <p:nvPicPr>
          <p:cNvPr id="94" name="Google Shape;94;p30"/>
          <p:cNvPicPr preferRelativeResize="0"/>
          <p:nvPr/>
        </p:nvPicPr>
        <p:blipFill rotWithShape="1">
          <a:blip r:embed="rId3">
            <a:alphaModFix/>
          </a:blip>
          <a:srcRect b="0" l="0" r="0" t="0"/>
          <a:stretch/>
        </p:blipFill>
        <p:spPr>
          <a:xfrm>
            <a:off x="132470" y="6221281"/>
            <a:ext cx="3930647" cy="537817"/>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wo Content">
  <p:cSld name="3_Two Content">
    <p:spTree>
      <p:nvGrpSpPr>
        <p:cNvPr id="95" name="Shape 95"/>
        <p:cNvGrpSpPr/>
        <p:nvPr/>
      </p:nvGrpSpPr>
      <p:grpSpPr>
        <a:xfrm>
          <a:off x="0" y="0"/>
          <a:ext cx="0" cy="0"/>
          <a:chOff x="0" y="0"/>
          <a:chExt cx="0" cy="0"/>
        </a:xfrm>
      </p:grpSpPr>
      <p:sp>
        <p:nvSpPr>
          <p:cNvPr id="96" name="Google Shape;96;p31"/>
          <p:cNvSpPr txBox="1"/>
          <p:nvPr>
            <p:ph type="title"/>
          </p:nvPr>
        </p:nvSpPr>
        <p:spPr>
          <a:xfrm>
            <a:off x="971550" y="196849"/>
            <a:ext cx="10382250" cy="1323479"/>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7" name="Google Shape;97;p31"/>
          <p:cNvSpPr txBox="1"/>
          <p:nvPr>
            <p:ph idx="1" type="body"/>
          </p:nvPr>
        </p:nvSpPr>
        <p:spPr>
          <a:xfrm>
            <a:off x="838200" y="1699715"/>
            <a:ext cx="5181600" cy="4477248"/>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rgbClr val="008AAB"/>
              </a:buClr>
              <a:buSzPts val="3200"/>
              <a:buChar char="•"/>
              <a:defRPr b="0" i="0" sz="3200">
                <a:latin typeface="Gill Sans"/>
                <a:ea typeface="Gill Sans"/>
                <a:cs typeface="Gill Sans"/>
                <a:sym typeface="Gill Sans"/>
              </a:defRPr>
            </a:lvl1pPr>
            <a:lvl2pPr indent="-406400" lvl="1" marL="914400" algn="l">
              <a:lnSpc>
                <a:spcPct val="90000"/>
              </a:lnSpc>
              <a:spcBef>
                <a:spcPts val="500"/>
              </a:spcBef>
              <a:spcAft>
                <a:spcPts val="0"/>
              </a:spcAft>
              <a:buClr>
                <a:srgbClr val="008AAB"/>
              </a:buClr>
              <a:buSzPts val="2800"/>
              <a:buChar char="•"/>
              <a:defRPr b="0" i="0" sz="2800">
                <a:latin typeface="Gill Sans"/>
                <a:ea typeface="Gill Sans"/>
                <a:cs typeface="Gill Sans"/>
                <a:sym typeface="Gill Sans"/>
              </a:defRPr>
            </a:lvl2pPr>
            <a:lvl3pPr indent="-381000" lvl="2" marL="1371600" algn="l">
              <a:lnSpc>
                <a:spcPct val="90000"/>
              </a:lnSpc>
              <a:spcBef>
                <a:spcPts val="500"/>
              </a:spcBef>
              <a:spcAft>
                <a:spcPts val="0"/>
              </a:spcAft>
              <a:buClr>
                <a:srgbClr val="008AAB"/>
              </a:buClr>
              <a:buSzPts val="2400"/>
              <a:buChar char="•"/>
              <a:defRPr b="0" i="0" sz="2400">
                <a:latin typeface="Gill Sans"/>
                <a:ea typeface="Gill Sans"/>
                <a:cs typeface="Gill Sans"/>
                <a:sym typeface="Gill Sans"/>
              </a:defRPr>
            </a:lvl3pPr>
            <a:lvl4pPr indent="-355600" lvl="3" marL="1828800" algn="l">
              <a:lnSpc>
                <a:spcPct val="90000"/>
              </a:lnSpc>
              <a:spcBef>
                <a:spcPts val="500"/>
              </a:spcBef>
              <a:spcAft>
                <a:spcPts val="0"/>
              </a:spcAft>
              <a:buClr>
                <a:srgbClr val="008AAB"/>
              </a:buClr>
              <a:buSzPts val="2000"/>
              <a:buChar char="•"/>
              <a:defRPr b="0" i="0" sz="2000">
                <a:latin typeface="Gill Sans"/>
                <a:ea typeface="Gill Sans"/>
                <a:cs typeface="Gill Sans"/>
                <a:sym typeface="Gill Sans"/>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8" name="Google Shape;98;p31"/>
          <p:cNvSpPr txBox="1"/>
          <p:nvPr>
            <p:ph idx="2" type="body"/>
          </p:nvPr>
        </p:nvSpPr>
        <p:spPr>
          <a:xfrm>
            <a:off x="6172200" y="1699715"/>
            <a:ext cx="5181600" cy="4477248"/>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rgbClr val="008AAB"/>
              </a:buClr>
              <a:buSzPts val="3200"/>
              <a:buChar char="•"/>
              <a:defRPr b="0" i="0" sz="3200">
                <a:latin typeface="Gill Sans"/>
                <a:ea typeface="Gill Sans"/>
                <a:cs typeface="Gill Sans"/>
                <a:sym typeface="Gill Sans"/>
              </a:defRPr>
            </a:lvl1pPr>
            <a:lvl2pPr indent="-406400" lvl="1" marL="914400" algn="l">
              <a:lnSpc>
                <a:spcPct val="90000"/>
              </a:lnSpc>
              <a:spcBef>
                <a:spcPts val="500"/>
              </a:spcBef>
              <a:spcAft>
                <a:spcPts val="0"/>
              </a:spcAft>
              <a:buClr>
                <a:srgbClr val="008AAB"/>
              </a:buClr>
              <a:buSzPts val="2800"/>
              <a:buChar char="•"/>
              <a:defRPr b="0" i="0" sz="2800">
                <a:latin typeface="Gill Sans"/>
                <a:ea typeface="Gill Sans"/>
                <a:cs typeface="Gill Sans"/>
                <a:sym typeface="Gill Sans"/>
              </a:defRPr>
            </a:lvl2pPr>
            <a:lvl3pPr indent="-381000" lvl="2" marL="1371600" algn="l">
              <a:lnSpc>
                <a:spcPct val="90000"/>
              </a:lnSpc>
              <a:spcBef>
                <a:spcPts val="500"/>
              </a:spcBef>
              <a:spcAft>
                <a:spcPts val="0"/>
              </a:spcAft>
              <a:buClr>
                <a:srgbClr val="008AAB"/>
              </a:buClr>
              <a:buSzPts val="2400"/>
              <a:buChar char="•"/>
              <a:defRPr b="0" i="0" sz="2400">
                <a:latin typeface="Gill Sans"/>
                <a:ea typeface="Gill Sans"/>
                <a:cs typeface="Gill Sans"/>
                <a:sym typeface="Gill Sans"/>
              </a:defRPr>
            </a:lvl3pPr>
            <a:lvl4pPr indent="-355600" lvl="3" marL="1828800" algn="l">
              <a:lnSpc>
                <a:spcPct val="90000"/>
              </a:lnSpc>
              <a:spcBef>
                <a:spcPts val="500"/>
              </a:spcBef>
              <a:spcAft>
                <a:spcPts val="0"/>
              </a:spcAft>
              <a:buClr>
                <a:srgbClr val="008AAB"/>
              </a:buClr>
              <a:buSzPts val="2000"/>
              <a:buChar char="•"/>
              <a:defRPr b="0" i="0" sz="2000">
                <a:latin typeface="Gill Sans"/>
                <a:ea typeface="Gill Sans"/>
                <a:cs typeface="Gill Sans"/>
                <a:sym typeface="Gill Sans"/>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9" name="Google Shape;99;p3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0" name="Google Shape;100;p3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sp>
        <p:nvSpPr>
          <p:cNvPr id="101" name="Google Shape;101;p31"/>
          <p:cNvSpPr/>
          <p:nvPr/>
        </p:nvSpPr>
        <p:spPr>
          <a:xfrm rot="1365024">
            <a:off x="10001248" y="3623531"/>
            <a:ext cx="3308350" cy="2876550"/>
          </a:xfrm>
          <a:prstGeom prst="triangle">
            <a:avLst>
              <a:gd fmla="val 50000" name="adj"/>
            </a:avLst>
          </a:prstGeom>
          <a:solidFill>
            <a:srgbClr val="FFD1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pic>
        <p:nvPicPr>
          <p:cNvPr descr="Serious-Baby-Girl-512X384-487.jpg" id="102" name="Google Shape;102;p31"/>
          <p:cNvPicPr preferRelativeResize="0"/>
          <p:nvPr/>
        </p:nvPicPr>
        <p:blipFill rotWithShape="1">
          <a:blip r:embed="rId2">
            <a:alphaModFix/>
          </a:blip>
          <a:srcRect b="0" l="0" r="0" t="0"/>
          <a:stretch/>
        </p:blipFill>
        <p:spPr>
          <a:xfrm>
            <a:off x="9345514" y="4584493"/>
            <a:ext cx="3245465" cy="2273507"/>
          </a:xfrm>
          <a:prstGeom prst="rect">
            <a:avLst/>
          </a:prstGeom>
          <a:noFill/>
          <a:ln>
            <a:noFill/>
          </a:ln>
        </p:spPr>
      </p:pic>
      <p:pic>
        <p:nvPicPr>
          <p:cNvPr id="103" name="Google Shape;103;p31"/>
          <p:cNvPicPr preferRelativeResize="0"/>
          <p:nvPr/>
        </p:nvPicPr>
        <p:blipFill rotWithShape="1">
          <a:blip r:embed="rId3">
            <a:alphaModFix/>
          </a:blip>
          <a:srcRect b="0" l="0" r="0" t="0"/>
          <a:stretch/>
        </p:blipFill>
        <p:spPr>
          <a:xfrm>
            <a:off x="132470" y="6221281"/>
            <a:ext cx="3930647" cy="537817"/>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omparison" type="twoTxTwoObj">
  <p:cSld name="TWO_OBJECTS_WITH_TEXT">
    <p:spTree>
      <p:nvGrpSpPr>
        <p:cNvPr id="104" name="Shape 104"/>
        <p:cNvGrpSpPr/>
        <p:nvPr/>
      </p:nvGrpSpPr>
      <p:grpSpPr>
        <a:xfrm>
          <a:off x="0" y="0"/>
          <a:ext cx="0" cy="0"/>
          <a:chOff x="0" y="0"/>
          <a:chExt cx="0" cy="0"/>
        </a:xfrm>
      </p:grpSpPr>
      <p:sp>
        <p:nvSpPr>
          <p:cNvPr id="105" name="Google Shape;105;p32"/>
          <p:cNvSpPr/>
          <p:nvPr/>
        </p:nvSpPr>
        <p:spPr>
          <a:xfrm>
            <a:off x="839788" y="196849"/>
            <a:ext cx="11352212" cy="779196"/>
          </a:xfrm>
          <a:prstGeom prst="round2DiagRect">
            <a:avLst>
              <a:gd fmla="val 16667" name="adj1"/>
              <a:gd fmla="val 0" name="adj2"/>
            </a:avLst>
          </a:prstGeom>
          <a:solidFill>
            <a:srgbClr val="EB895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sp>
        <p:nvSpPr>
          <p:cNvPr id="106" name="Google Shape;106;p32"/>
          <p:cNvSpPr txBox="1"/>
          <p:nvPr>
            <p:ph type="title"/>
          </p:nvPr>
        </p:nvSpPr>
        <p:spPr>
          <a:xfrm>
            <a:off x="839788" y="188913"/>
            <a:ext cx="10515600" cy="82391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7" name="Google Shape;107;p32"/>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0" i="0" sz="2400">
                <a:latin typeface="Gill Sans"/>
                <a:ea typeface="Gill Sans"/>
                <a:cs typeface="Gill Sans"/>
                <a:sym typeface="Gill Sans"/>
              </a:defRPr>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08" name="Google Shape;108;p32"/>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rgbClr val="76BC21"/>
              </a:buClr>
              <a:buSzPts val="2800"/>
              <a:buChar char="•"/>
              <a:defRPr b="0" i="0" sz="2800">
                <a:latin typeface="Gill Sans"/>
                <a:ea typeface="Gill Sans"/>
                <a:cs typeface="Gill Sans"/>
                <a:sym typeface="Gill Sans"/>
              </a:defRPr>
            </a:lvl1pPr>
            <a:lvl2pPr indent="-381000" lvl="1" marL="914400" algn="l">
              <a:lnSpc>
                <a:spcPct val="90000"/>
              </a:lnSpc>
              <a:spcBef>
                <a:spcPts val="500"/>
              </a:spcBef>
              <a:spcAft>
                <a:spcPts val="0"/>
              </a:spcAft>
              <a:buClr>
                <a:srgbClr val="76BC21"/>
              </a:buClr>
              <a:buSzPts val="2400"/>
              <a:buChar char="•"/>
              <a:defRPr b="0" i="0" sz="2400">
                <a:latin typeface="Gill Sans"/>
                <a:ea typeface="Gill Sans"/>
                <a:cs typeface="Gill Sans"/>
                <a:sym typeface="Gill Sans"/>
              </a:defRPr>
            </a:lvl2pPr>
            <a:lvl3pPr indent="-381000" lvl="2" marL="1371600" algn="l">
              <a:lnSpc>
                <a:spcPct val="90000"/>
              </a:lnSpc>
              <a:spcBef>
                <a:spcPts val="500"/>
              </a:spcBef>
              <a:spcAft>
                <a:spcPts val="0"/>
              </a:spcAft>
              <a:buClr>
                <a:srgbClr val="76BC21"/>
              </a:buClr>
              <a:buSzPts val="2400"/>
              <a:buChar char="•"/>
              <a:defRPr b="0" i="0" sz="2400">
                <a:latin typeface="Gill Sans"/>
                <a:ea typeface="Gill Sans"/>
                <a:cs typeface="Gill Sans"/>
                <a:sym typeface="Gill Sans"/>
              </a:defRPr>
            </a:lvl3pPr>
            <a:lvl4pPr indent="-355600" lvl="3" marL="1828800" algn="l">
              <a:lnSpc>
                <a:spcPct val="90000"/>
              </a:lnSpc>
              <a:spcBef>
                <a:spcPts val="500"/>
              </a:spcBef>
              <a:spcAft>
                <a:spcPts val="0"/>
              </a:spcAft>
              <a:buClr>
                <a:srgbClr val="76BC21"/>
              </a:buClr>
              <a:buSzPts val="2000"/>
              <a:buChar char="•"/>
              <a:defRPr b="0" i="0" sz="2000">
                <a:latin typeface="Gill Sans"/>
                <a:ea typeface="Gill Sans"/>
                <a:cs typeface="Gill Sans"/>
                <a:sym typeface="Gill Sans"/>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9" name="Google Shape;109;p32"/>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0" i="0" sz="2400">
                <a:latin typeface="Gill Sans"/>
                <a:ea typeface="Gill Sans"/>
                <a:cs typeface="Gill Sans"/>
                <a:sym typeface="Gill Sans"/>
              </a:defRPr>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10" name="Google Shape;110;p32"/>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rgbClr val="76BC21"/>
              </a:buClr>
              <a:buSzPts val="2800"/>
              <a:buChar char="•"/>
              <a:defRPr b="0" i="0" sz="2800">
                <a:latin typeface="Gill Sans"/>
                <a:ea typeface="Gill Sans"/>
                <a:cs typeface="Gill Sans"/>
                <a:sym typeface="Gill Sans"/>
              </a:defRPr>
            </a:lvl1pPr>
            <a:lvl2pPr indent="-381000" lvl="1" marL="914400" algn="l">
              <a:lnSpc>
                <a:spcPct val="90000"/>
              </a:lnSpc>
              <a:spcBef>
                <a:spcPts val="500"/>
              </a:spcBef>
              <a:spcAft>
                <a:spcPts val="0"/>
              </a:spcAft>
              <a:buClr>
                <a:srgbClr val="76BC21"/>
              </a:buClr>
              <a:buSzPts val="2400"/>
              <a:buChar char="•"/>
              <a:defRPr b="0" i="0" sz="2400">
                <a:latin typeface="Gill Sans"/>
                <a:ea typeface="Gill Sans"/>
                <a:cs typeface="Gill Sans"/>
                <a:sym typeface="Gill Sans"/>
              </a:defRPr>
            </a:lvl2pPr>
            <a:lvl3pPr indent="-381000" lvl="2" marL="1371600" algn="l">
              <a:lnSpc>
                <a:spcPct val="90000"/>
              </a:lnSpc>
              <a:spcBef>
                <a:spcPts val="500"/>
              </a:spcBef>
              <a:spcAft>
                <a:spcPts val="0"/>
              </a:spcAft>
              <a:buClr>
                <a:srgbClr val="76BC21"/>
              </a:buClr>
              <a:buSzPts val="2400"/>
              <a:buChar char="•"/>
              <a:defRPr b="0" i="0" sz="2400">
                <a:latin typeface="Gill Sans"/>
                <a:ea typeface="Gill Sans"/>
                <a:cs typeface="Gill Sans"/>
                <a:sym typeface="Gill Sans"/>
              </a:defRPr>
            </a:lvl3pPr>
            <a:lvl4pPr indent="-355600" lvl="3" marL="1828800" algn="l">
              <a:lnSpc>
                <a:spcPct val="90000"/>
              </a:lnSpc>
              <a:spcBef>
                <a:spcPts val="500"/>
              </a:spcBef>
              <a:spcAft>
                <a:spcPts val="0"/>
              </a:spcAft>
              <a:buClr>
                <a:srgbClr val="76BC21"/>
              </a:buClr>
              <a:buSzPts val="2000"/>
              <a:buChar char="•"/>
              <a:defRPr b="0" i="0" sz="2000">
                <a:latin typeface="Gill Sans"/>
                <a:ea typeface="Gill Sans"/>
                <a:cs typeface="Gill Sans"/>
                <a:sym typeface="Gill Sans"/>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1" name="Google Shape;111;p3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2" name="Google Shape;112;p3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pic>
        <p:nvPicPr>
          <p:cNvPr id="113" name="Google Shape;113;p32"/>
          <p:cNvPicPr preferRelativeResize="0"/>
          <p:nvPr/>
        </p:nvPicPr>
        <p:blipFill rotWithShape="1">
          <a:blip r:embed="rId2">
            <a:alphaModFix/>
          </a:blip>
          <a:srcRect b="0" l="0" r="0" t="0"/>
          <a:stretch/>
        </p:blipFill>
        <p:spPr>
          <a:xfrm>
            <a:off x="132470" y="6221281"/>
            <a:ext cx="3930647" cy="537817"/>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Comparison">
  <p:cSld name="5_Comparison">
    <p:spTree>
      <p:nvGrpSpPr>
        <p:cNvPr id="114" name="Shape 114"/>
        <p:cNvGrpSpPr/>
        <p:nvPr/>
      </p:nvGrpSpPr>
      <p:grpSpPr>
        <a:xfrm>
          <a:off x="0" y="0"/>
          <a:ext cx="0" cy="0"/>
          <a:chOff x="0" y="0"/>
          <a:chExt cx="0" cy="0"/>
        </a:xfrm>
      </p:grpSpPr>
      <p:sp>
        <p:nvSpPr>
          <p:cNvPr id="115" name="Google Shape;115;p34"/>
          <p:cNvSpPr/>
          <p:nvPr/>
        </p:nvSpPr>
        <p:spPr>
          <a:xfrm>
            <a:off x="839788" y="196849"/>
            <a:ext cx="11352212" cy="779196"/>
          </a:xfrm>
          <a:prstGeom prst="round2DiagRect">
            <a:avLst>
              <a:gd fmla="val 16667" name="adj1"/>
              <a:gd fmla="val 0" name="adj2"/>
            </a:avLst>
          </a:prstGeom>
          <a:solidFill>
            <a:srgbClr val="008AA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sp>
        <p:nvSpPr>
          <p:cNvPr id="116" name="Google Shape;116;p34"/>
          <p:cNvSpPr txBox="1"/>
          <p:nvPr>
            <p:ph type="title"/>
          </p:nvPr>
        </p:nvSpPr>
        <p:spPr>
          <a:xfrm>
            <a:off x="839788" y="188913"/>
            <a:ext cx="10515600" cy="82391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7" name="Google Shape;117;p34"/>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0" i="0" sz="2400">
                <a:latin typeface="Gill Sans"/>
                <a:ea typeface="Gill Sans"/>
                <a:cs typeface="Gill Sans"/>
                <a:sym typeface="Gill Sans"/>
              </a:defRPr>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18" name="Google Shape;118;p34"/>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rgbClr val="EB8952"/>
              </a:buClr>
              <a:buSzPts val="2800"/>
              <a:buChar char="•"/>
              <a:defRPr b="0" i="0" sz="2800">
                <a:latin typeface="Gill Sans"/>
                <a:ea typeface="Gill Sans"/>
                <a:cs typeface="Gill Sans"/>
                <a:sym typeface="Gill Sans"/>
              </a:defRPr>
            </a:lvl1pPr>
            <a:lvl2pPr indent="-381000" lvl="1" marL="914400" algn="l">
              <a:lnSpc>
                <a:spcPct val="90000"/>
              </a:lnSpc>
              <a:spcBef>
                <a:spcPts val="500"/>
              </a:spcBef>
              <a:spcAft>
                <a:spcPts val="0"/>
              </a:spcAft>
              <a:buClr>
                <a:srgbClr val="EB8952"/>
              </a:buClr>
              <a:buSzPts val="2400"/>
              <a:buChar char="•"/>
              <a:defRPr b="0" i="0" sz="2400">
                <a:latin typeface="Gill Sans"/>
                <a:ea typeface="Gill Sans"/>
                <a:cs typeface="Gill Sans"/>
                <a:sym typeface="Gill Sans"/>
              </a:defRPr>
            </a:lvl2pPr>
            <a:lvl3pPr indent="-381000" lvl="2" marL="1371600" algn="l">
              <a:lnSpc>
                <a:spcPct val="90000"/>
              </a:lnSpc>
              <a:spcBef>
                <a:spcPts val="500"/>
              </a:spcBef>
              <a:spcAft>
                <a:spcPts val="0"/>
              </a:spcAft>
              <a:buClr>
                <a:srgbClr val="EB8952"/>
              </a:buClr>
              <a:buSzPts val="2400"/>
              <a:buChar char="•"/>
              <a:defRPr b="0" i="0" sz="2400">
                <a:latin typeface="Gill Sans"/>
                <a:ea typeface="Gill Sans"/>
                <a:cs typeface="Gill Sans"/>
                <a:sym typeface="Gill Sans"/>
              </a:defRPr>
            </a:lvl3pPr>
            <a:lvl4pPr indent="-355600" lvl="3" marL="1828800" algn="l">
              <a:lnSpc>
                <a:spcPct val="90000"/>
              </a:lnSpc>
              <a:spcBef>
                <a:spcPts val="500"/>
              </a:spcBef>
              <a:spcAft>
                <a:spcPts val="0"/>
              </a:spcAft>
              <a:buClr>
                <a:srgbClr val="EB8952"/>
              </a:buClr>
              <a:buSzPts val="2000"/>
              <a:buChar char="•"/>
              <a:defRPr b="0" i="0" sz="2000">
                <a:latin typeface="Gill Sans"/>
                <a:ea typeface="Gill Sans"/>
                <a:cs typeface="Gill Sans"/>
                <a:sym typeface="Gill Sans"/>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9" name="Google Shape;119;p34"/>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0" i="0" sz="2400">
                <a:latin typeface="Gill Sans"/>
                <a:ea typeface="Gill Sans"/>
                <a:cs typeface="Gill Sans"/>
                <a:sym typeface="Gill Sans"/>
              </a:defRPr>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20" name="Google Shape;120;p34"/>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rgbClr val="EB8952"/>
              </a:buClr>
              <a:buSzPts val="2800"/>
              <a:buChar char="•"/>
              <a:defRPr b="0" i="0" sz="2800">
                <a:latin typeface="Gill Sans"/>
                <a:ea typeface="Gill Sans"/>
                <a:cs typeface="Gill Sans"/>
                <a:sym typeface="Gill Sans"/>
              </a:defRPr>
            </a:lvl1pPr>
            <a:lvl2pPr indent="-381000" lvl="1" marL="914400" algn="l">
              <a:lnSpc>
                <a:spcPct val="90000"/>
              </a:lnSpc>
              <a:spcBef>
                <a:spcPts val="500"/>
              </a:spcBef>
              <a:spcAft>
                <a:spcPts val="0"/>
              </a:spcAft>
              <a:buClr>
                <a:srgbClr val="EB8952"/>
              </a:buClr>
              <a:buSzPts val="2400"/>
              <a:buChar char="•"/>
              <a:defRPr b="0" i="0" sz="2400">
                <a:latin typeface="Gill Sans"/>
                <a:ea typeface="Gill Sans"/>
                <a:cs typeface="Gill Sans"/>
                <a:sym typeface="Gill Sans"/>
              </a:defRPr>
            </a:lvl2pPr>
            <a:lvl3pPr indent="-381000" lvl="2" marL="1371600" algn="l">
              <a:lnSpc>
                <a:spcPct val="90000"/>
              </a:lnSpc>
              <a:spcBef>
                <a:spcPts val="500"/>
              </a:spcBef>
              <a:spcAft>
                <a:spcPts val="0"/>
              </a:spcAft>
              <a:buClr>
                <a:srgbClr val="EB8952"/>
              </a:buClr>
              <a:buSzPts val="2400"/>
              <a:buChar char="•"/>
              <a:defRPr b="0" i="0" sz="2400">
                <a:latin typeface="Gill Sans"/>
                <a:ea typeface="Gill Sans"/>
                <a:cs typeface="Gill Sans"/>
                <a:sym typeface="Gill Sans"/>
              </a:defRPr>
            </a:lvl3pPr>
            <a:lvl4pPr indent="-355600" lvl="3" marL="1828800" algn="l">
              <a:lnSpc>
                <a:spcPct val="90000"/>
              </a:lnSpc>
              <a:spcBef>
                <a:spcPts val="500"/>
              </a:spcBef>
              <a:spcAft>
                <a:spcPts val="0"/>
              </a:spcAft>
              <a:buClr>
                <a:srgbClr val="EB8952"/>
              </a:buClr>
              <a:buSzPts val="2000"/>
              <a:buChar char="•"/>
              <a:defRPr b="0" i="0" sz="2000">
                <a:latin typeface="Gill Sans"/>
                <a:ea typeface="Gill Sans"/>
                <a:cs typeface="Gill Sans"/>
                <a:sym typeface="Gill Sans"/>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1" name="Google Shape;121;p3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2" name="Google Shape;122;p3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pic>
        <p:nvPicPr>
          <p:cNvPr id="123" name="Google Shape;123;p34"/>
          <p:cNvPicPr preferRelativeResize="0"/>
          <p:nvPr/>
        </p:nvPicPr>
        <p:blipFill rotWithShape="1">
          <a:blip r:embed="rId2">
            <a:alphaModFix/>
          </a:blip>
          <a:srcRect b="0" l="0" r="0" t="0"/>
          <a:stretch/>
        </p:blipFill>
        <p:spPr>
          <a:xfrm>
            <a:off x="132470" y="6221281"/>
            <a:ext cx="3930647" cy="537817"/>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Comparison">
  <p:cSld name="6_Comparison">
    <p:spTree>
      <p:nvGrpSpPr>
        <p:cNvPr id="124" name="Shape 124"/>
        <p:cNvGrpSpPr/>
        <p:nvPr/>
      </p:nvGrpSpPr>
      <p:grpSpPr>
        <a:xfrm>
          <a:off x="0" y="0"/>
          <a:ext cx="0" cy="0"/>
          <a:chOff x="0" y="0"/>
          <a:chExt cx="0" cy="0"/>
        </a:xfrm>
      </p:grpSpPr>
      <p:sp>
        <p:nvSpPr>
          <p:cNvPr id="125" name="Google Shape;125;p35"/>
          <p:cNvSpPr/>
          <p:nvPr/>
        </p:nvSpPr>
        <p:spPr>
          <a:xfrm>
            <a:off x="839788" y="196849"/>
            <a:ext cx="11352212" cy="779196"/>
          </a:xfrm>
          <a:prstGeom prst="round2DiagRect">
            <a:avLst>
              <a:gd fmla="val 16667" name="adj1"/>
              <a:gd fmla="val 0" name="adj2"/>
            </a:avLst>
          </a:prstGeom>
          <a:solidFill>
            <a:srgbClr val="FFD1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sp>
        <p:nvSpPr>
          <p:cNvPr id="126" name="Google Shape;126;p35"/>
          <p:cNvSpPr txBox="1"/>
          <p:nvPr>
            <p:ph type="title"/>
          </p:nvPr>
        </p:nvSpPr>
        <p:spPr>
          <a:xfrm>
            <a:off x="839788" y="188913"/>
            <a:ext cx="10515600" cy="82391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7" name="Google Shape;127;p35"/>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0" i="0" sz="2400">
                <a:latin typeface="Gill Sans"/>
                <a:ea typeface="Gill Sans"/>
                <a:cs typeface="Gill Sans"/>
                <a:sym typeface="Gill Sans"/>
              </a:defRPr>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28" name="Google Shape;128;p35"/>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rgbClr val="76BC21"/>
              </a:buClr>
              <a:buSzPts val="2800"/>
              <a:buChar char="•"/>
              <a:defRPr b="0" i="0" sz="2800">
                <a:latin typeface="Gill Sans"/>
                <a:ea typeface="Gill Sans"/>
                <a:cs typeface="Gill Sans"/>
                <a:sym typeface="Gill Sans"/>
              </a:defRPr>
            </a:lvl1pPr>
            <a:lvl2pPr indent="-381000" lvl="1" marL="914400" algn="l">
              <a:lnSpc>
                <a:spcPct val="90000"/>
              </a:lnSpc>
              <a:spcBef>
                <a:spcPts val="500"/>
              </a:spcBef>
              <a:spcAft>
                <a:spcPts val="0"/>
              </a:spcAft>
              <a:buClr>
                <a:srgbClr val="76BC21"/>
              </a:buClr>
              <a:buSzPts val="2400"/>
              <a:buChar char="•"/>
              <a:defRPr b="0" i="0" sz="2400">
                <a:latin typeface="Gill Sans"/>
                <a:ea typeface="Gill Sans"/>
                <a:cs typeface="Gill Sans"/>
                <a:sym typeface="Gill Sans"/>
              </a:defRPr>
            </a:lvl2pPr>
            <a:lvl3pPr indent="-381000" lvl="2" marL="1371600" algn="l">
              <a:lnSpc>
                <a:spcPct val="90000"/>
              </a:lnSpc>
              <a:spcBef>
                <a:spcPts val="500"/>
              </a:spcBef>
              <a:spcAft>
                <a:spcPts val="0"/>
              </a:spcAft>
              <a:buClr>
                <a:srgbClr val="76BC21"/>
              </a:buClr>
              <a:buSzPts val="2400"/>
              <a:buChar char="•"/>
              <a:defRPr b="0" i="0" sz="2400">
                <a:latin typeface="Gill Sans"/>
                <a:ea typeface="Gill Sans"/>
                <a:cs typeface="Gill Sans"/>
                <a:sym typeface="Gill Sans"/>
              </a:defRPr>
            </a:lvl3pPr>
            <a:lvl4pPr indent="-355600" lvl="3" marL="1828800" algn="l">
              <a:lnSpc>
                <a:spcPct val="90000"/>
              </a:lnSpc>
              <a:spcBef>
                <a:spcPts val="500"/>
              </a:spcBef>
              <a:spcAft>
                <a:spcPts val="0"/>
              </a:spcAft>
              <a:buClr>
                <a:srgbClr val="76BC21"/>
              </a:buClr>
              <a:buSzPts val="2000"/>
              <a:buChar char="•"/>
              <a:defRPr b="0" i="0" sz="2000">
                <a:latin typeface="Gill Sans"/>
                <a:ea typeface="Gill Sans"/>
                <a:cs typeface="Gill Sans"/>
                <a:sym typeface="Gill Sans"/>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9" name="Google Shape;129;p35"/>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0" i="0" sz="2400">
                <a:latin typeface="Gill Sans"/>
                <a:ea typeface="Gill Sans"/>
                <a:cs typeface="Gill Sans"/>
                <a:sym typeface="Gill Sans"/>
              </a:defRPr>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30" name="Google Shape;130;p35"/>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rgbClr val="76BC21"/>
              </a:buClr>
              <a:buSzPts val="2800"/>
              <a:buChar char="•"/>
              <a:defRPr b="0" i="0" sz="2800">
                <a:latin typeface="Gill Sans"/>
                <a:ea typeface="Gill Sans"/>
                <a:cs typeface="Gill Sans"/>
                <a:sym typeface="Gill Sans"/>
              </a:defRPr>
            </a:lvl1pPr>
            <a:lvl2pPr indent="-381000" lvl="1" marL="914400" algn="l">
              <a:lnSpc>
                <a:spcPct val="90000"/>
              </a:lnSpc>
              <a:spcBef>
                <a:spcPts val="500"/>
              </a:spcBef>
              <a:spcAft>
                <a:spcPts val="0"/>
              </a:spcAft>
              <a:buClr>
                <a:srgbClr val="76BC21"/>
              </a:buClr>
              <a:buSzPts val="2400"/>
              <a:buChar char="•"/>
              <a:defRPr b="0" i="0" sz="2400">
                <a:latin typeface="Gill Sans"/>
                <a:ea typeface="Gill Sans"/>
                <a:cs typeface="Gill Sans"/>
                <a:sym typeface="Gill Sans"/>
              </a:defRPr>
            </a:lvl2pPr>
            <a:lvl3pPr indent="-381000" lvl="2" marL="1371600" algn="l">
              <a:lnSpc>
                <a:spcPct val="90000"/>
              </a:lnSpc>
              <a:spcBef>
                <a:spcPts val="500"/>
              </a:spcBef>
              <a:spcAft>
                <a:spcPts val="0"/>
              </a:spcAft>
              <a:buClr>
                <a:srgbClr val="76BC21"/>
              </a:buClr>
              <a:buSzPts val="2400"/>
              <a:buChar char="•"/>
              <a:defRPr b="0" i="0" sz="2400">
                <a:latin typeface="Gill Sans"/>
                <a:ea typeface="Gill Sans"/>
                <a:cs typeface="Gill Sans"/>
                <a:sym typeface="Gill Sans"/>
              </a:defRPr>
            </a:lvl3pPr>
            <a:lvl4pPr indent="-355600" lvl="3" marL="1828800" algn="l">
              <a:lnSpc>
                <a:spcPct val="90000"/>
              </a:lnSpc>
              <a:spcBef>
                <a:spcPts val="500"/>
              </a:spcBef>
              <a:spcAft>
                <a:spcPts val="0"/>
              </a:spcAft>
              <a:buClr>
                <a:srgbClr val="76BC21"/>
              </a:buClr>
              <a:buSzPts val="2000"/>
              <a:buChar char="•"/>
              <a:defRPr b="0" i="0" sz="2000">
                <a:latin typeface="Gill Sans"/>
                <a:ea typeface="Gill Sans"/>
                <a:cs typeface="Gill Sans"/>
                <a:sym typeface="Gill Sans"/>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1" name="Google Shape;131;p3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2" name="Google Shape;132;p3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pic>
        <p:nvPicPr>
          <p:cNvPr id="133" name="Google Shape;133;p35"/>
          <p:cNvPicPr preferRelativeResize="0"/>
          <p:nvPr/>
        </p:nvPicPr>
        <p:blipFill rotWithShape="1">
          <a:blip r:embed="rId2">
            <a:alphaModFix/>
          </a:blip>
          <a:srcRect b="0" l="0" r="0" t="0"/>
          <a:stretch/>
        </p:blipFill>
        <p:spPr>
          <a:xfrm>
            <a:off x="132470" y="6221281"/>
            <a:ext cx="3930647" cy="537817"/>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34" name="Shape 134"/>
        <p:cNvGrpSpPr/>
        <p:nvPr/>
      </p:nvGrpSpPr>
      <p:grpSpPr>
        <a:xfrm>
          <a:off x="0" y="0"/>
          <a:ext cx="0" cy="0"/>
          <a:chOff x="0" y="0"/>
          <a:chExt cx="0" cy="0"/>
        </a:xfrm>
      </p:grpSpPr>
      <p:sp>
        <p:nvSpPr>
          <p:cNvPr id="135" name="Google Shape;135;p36"/>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Gill Sans"/>
              <a:buNone/>
              <a:defRPr b="0" i="0" sz="320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6" name="Google Shape;136;p36"/>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b="0" i="0" sz="3200">
                <a:latin typeface="Gill Sans"/>
                <a:ea typeface="Gill Sans"/>
                <a:cs typeface="Gill Sans"/>
                <a:sym typeface="Gill Sans"/>
              </a:defRPr>
            </a:lvl1pPr>
            <a:lvl2pPr indent="-406400" lvl="1" marL="914400" algn="l">
              <a:lnSpc>
                <a:spcPct val="90000"/>
              </a:lnSpc>
              <a:spcBef>
                <a:spcPts val="500"/>
              </a:spcBef>
              <a:spcAft>
                <a:spcPts val="0"/>
              </a:spcAft>
              <a:buClr>
                <a:schemeClr val="dk1"/>
              </a:buClr>
              <a:buSzPts val="2800"/>
              <a:buChar char="•"/>
              <a:defRPr b="0" i="0" sz="2800">
                <a:latin typeface="Gill Sans"/>
                <a:ea typeface="Gill Sans"/>
                <a:cs typeface="Gill Sans"/>
                <a:sym typeface="Gill Sans"/>
              </a:defRPr>
            </a:lvl2pPr>
            <a:lvl3pPr indent="-381000" lvl="2" marL="1371600" algn="l">
              <a:lnSpc>
                <a:spcPct val="90000"/>
              </a:lnSpc>
              <a:spcBef>
                <a:spcPts val="500"/>
              </a:spcBef>
              <a:spcAft>
                <a:spcPts val="0"/>
              </a:spcAft>
              <a:buClr>
                <a:schemeClr val="dk1"/>
              </a:buClr>
              <a:buSzPts val="2400"/>
              <a:buChar char="•"/>
              <a:defRPr b="0" i="0" sz="2400">
                <a:latin typeface="Gill Sans"/>
                <a:ea typeface="Gill Sans"/>
                <a:cs typeface="Gill Sans"/>
                <a:sym typeface="Gill Sans"/>
              </a:defRPr>
            </a:lvl3pPr>
            <a:lvl4pPr indent="-355600" lvl="3" marL="1828800" algn="l">
              <a:lnSpc>
                <a:spcPct val="90000"/>
              </a:lnSpc>
              <a:spcBef>
                <a:spcPts val="500"/>
              </a:spcBef>
              <a:spcAft>
                <a:spcPts val="0"/>
              </a:spcAft>
              <a:buClr>
                <a:schemeClr val="dk1"/>
              </a:buClr>
              <a:buSzPts val="2000"/>
              <a:buChar char="•"/>
              <a:defRPr b="0" i="0" sz="2000">
                <a:latin typeface="Gill Sans"/>
                <a:ea typeface="Gill Sans"/>
                <a:cs typeface="Gill Sans"/>
                <a:sym typeface="Gill Sans"/>
              </a:defRPr>
            </a:lvl4pPr>
            <a:lvl5pPr indent="-355600" lvl="4" marL="2286000" algn="l">
              <a:lnSpc>
                <a:spcPct val="90000"/>
              </a:lnSpc>
              <a:spcBef>
                <a:spcPts val="500"/>
              </a:spcBef>
              <a:spcAft>
                <a:spcPts val="0"/>
              </a:spcAft>
              <a:buClr>
                <a:schemeClr val="dk1"/>
              </a:buClr>
              <a:buSzPts val="2000"/>
              <a:buChar char="•"/>
              <a:defRPr b="0" i="0" sz="2000">
                <a:latin typeface="Gill Sans"/>
                <a:ea typeface="Gill Sans"/>
                <a:cs typeface="Gill Sans"/>
                <a:sym typeface="Gill Sans"/>
              </a:defRPr>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137" name="Google Shape;137;p36"/>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b="0" i="0" sz="1600">
                <a:latin typeface="Gill Sans"/>
                <a:ea typeface="Gill Sans"/>
                <a:cs typeface="Gill Sans"/>
                <a:sym typeface="Gill Sans"/>
              </a:defRPr>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38" name="Google Shape;138;p3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9" name="Google Shape;139;p3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pic>
        <p:nvPicPr>
          <p:cNvPr id="140" name="Google Shape;140;p36"/>
          <p:cNvPicPr preferRelativeResize="0"/>
          <p:nvPr/>
        </p:nvPicPr>
        <p:blipFill rotWithShape="1">
          <a:blip r:embed="rId2">
            <a:alphaModFix/>
          </a:blip>
          <a:srcRect b="0" l="0" r="0" t="0"/>
          <a:stretch/>
        </p:blipFill>
        <p:spPr>
          <a:xfrm>
            <a:off x="132470" y="6221281"/>
            <a:ext cx="3930647" cy="537817"/>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p:cSld name="Picture with Caption">
    <p:spTree>
      <p:nvGrpSpPr>
        <p:cNvPr id="141" name="Shape 141"/>
        <p:cNvGrpSpPr/>
        <p:nvPr/>
      </p:nvGrpSpPr>
      <p:grpSpPr>
        <a:xfrm>
          <a:off x="0" y="0"/>
          <a:ext cx="0" cy="0"/>
          <a:chOff x="0" y="0"/>
          <a:chExt cx="0" cy="0"/>
        </a:xfrm>
      </p:grpSpPr>
      <p:sp>
        <p:nvSpPr>
          <p:cNvPr id="142" name="Google Shape;142;p3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3" name="Google Shape;143;p3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pic>
        <p:nvPicPr>
          <p:cNvPr id="144" name="Google Shape;144;p37"/>
          <p:cNvPicPr preferRelativeResize="0"/>
          <p:nvPr/>
        </p:nvPicPr>
        <p:blipFill rotWithShape="1">
          <a:blip r:embed="rId2">
            <a:alphaModFix/>
          </a:blip>
          <a:srcRect b="0" l="0" r="0" t="0"/>
          <a:stretch/>
        </p:blipFill>
        <p:spPr>
          <a:xfrm>
            <a:off x="5764441" y="-8397"/>
            <a:ext cx="6427559" cy="6364748"/>
          </a:xfrm>
          <a:prstGeom prst="rect">
            <a:avLst/>
          </a:prstGeom>
          <a:noFill/>
          <a:ln>
            <a:noFill/>
          </a:ln>
        </p:spPr>
      </p:pic>
      <p:sp>
        <p:nvSpPr>
          <p:cNvPr id="145" name="Google Shape;145;p37"/>
          <p:cNvSpPr txBox="1"/>
          <p:nvPr>
            <p:ph idx="1" type="body"/>
          </p:nvPr>
        </p:nvSpPr>
        <p:spPr>
          <a:xfrm>
            <a:off x="625642" y="368968"/>
            <a:ext cx="4812632" cy="5807995"/>
          </a:xfrm>
          <a:prstGeom prst="rect">
            <a:avLst/>
          </a:prstGeom>
          <a:noFill/>
          <a:ln>
            <a:noFill/>
          </a:ln>
        </p:spPr>
        <p:txBody>
          <a:bodyPr anchorCtr="0" anchor="t" bIns="45700" lIns="91425" spcFirstLastPara="1" rIns="91425" wrap="square" tIns="45700">
            <a:normAutofit/>
          </a:bodyPr>
          <a:lstStyle>
            <a:lvl1pPr indent="-457200" lvl="0" marL="457200" algn="l">
              <a:lnSpc>
                <a:spcPct val="90000"/>
              </a:lnSpc>
              <a:spcBef>
                <a:spcPts val="1000"/>
              </a:spcBef>
              <a:spcAft>
                <a:spcPts val="0"/>
              </a:spcAft>
              <a:buClr>
                <a:schemeClr val="dk1"/>
              </a:buClr>
              <a:buSzPts val="3600"/>
              <a:buChar char="•"/>
              <a:defRPr b="0" i="0">
                <a:latin typeface="Gill Sans"/>
                <a:ea typeface="Gill Sans"/>
                <a:cs typeface="Gill Sans"/>
                <a:sym typeface="Gill Sans"/>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146" name="Google Shape;146;p37"/>
          <p:cNvPicPr preferRelativeResize="0"/>
          <p:nvPr/>
        </p:nvPicPr>
        <p:blipFill rotWithShape="1">
          <a:blip r:embed="rId3">
            <a:alphaModFix/>
          </a:blip>
          <a:srcRect b="0" l="0" r="0" t="0"/>
          <a:stretch/>
        </p:blipFill>
        <p:spPr>
          <a:xfrm>
            <a:off x="132470" y="6221281"/>
            <a:ext cx="3930647" cy="537817"/>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Slide">
  <p:cSld name="6_Title Slide">
    <p:spTree>
      <p:nvGrpSpPr>
        <p:cNvPr id="147" name="Shape 147"/>
        <p:cNvGrpSpPr/>
        <p:nvPr/>
      </p:nvGrpSpPr>
      <p:grpSpPr>
        <a:xfrm>
          <a:off x="0" y="0"/>
          <a:ext cx="0" cy="0"/>
          <a:chOff x="0" y="0"/>
          <a:chExt cx="0" cy="0"/>
        </a:xfrm>
      </p:grpSpPr>
      <p:sp>
        <p:nvSpPr>
          <p:cNvPr id="148" name="Google Shape;148;p38"/>
          <p:cNvSpPr txBox="1"/>
          <p:nvPr>
            <p:ph type="ctrTitle"/>
          </p:nvPr>
        </p:nvSpPr>
        <p:spPr>
          <a:xfrm>
            <a:off x="2209800" y="868362"/>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Gill Sans"/>
              <a:buNone/>
              <a:defRPr b="0" i="0" sz="600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9" name="Google Shape;149;p38"/>
          <p:cNvSpPr txBox="1"/>
          <p:nvPr>
            <p:ph idx="1" type="subTitle"/>
          </p:nvPr>
        </p:nvSpPr>
        <p:spPr>
          <a:xfrm>
            <a:off x="2209800" y="35004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b="0" i="0" sz="2400">
                <a:latin typeface="Gill Sans"/>
                <a:ea typeface="Gill Sans"/>
                <a:cs typeface="Gill Sans"/>
                <a:sym typeface="Gill Sans"/>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50" name="Google Shape;150;p38"/>
          <p:cNvSpPr txBox="1"/>
          <p:nvPr>
            <p:ph idx="11" type="ftr"/>
          </p:nvPr>
        </p:nvSpPr>
        <p:spPr>
          <a:xfrm>
            <a:off x="8077200" y="6450179"/>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1" name="Google Shape;151;p38"/>
          <p:cNvSpPr/>
          <p:nvPr/>
        </p:nvSpPr>
        <p:spPr>
          <a:xfrm>
            <a:off x="0" y="0"/>
            <a:ext cx="1339850" cy="6858000"/>
          </a:xfrm>
          <a:prstGeom prst="rect">
            <a:avLst/>
          </a:prstGeom>
          <a:solidFill>
            <a:srgbClr val="FFD100"/>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pic>
        <p:nvPicPr>
          <p:cNvPr id="152" name="Google Shape;152;p38"/>
          <p:cNvPicPr preferRelativeResize="0"/>
          <p:nvPr/>
        </p:nvPicPr>
        <p:blipFill rotWithShape="1">
          <a:blip r:embed="rId2">
            <a:alphaModFix/>
          </a:blip>
          <a:srcRect b="0" l="0" r="0" t="0"/>
          <a:stretch/>
        </p:blipFill>
        <p:spPr>
          <a:xfrm>
            <a:off x="1624668" y="6178884"/>
            <a:ext cx="3926164" cy="542591"/>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0" name="Shape 20"/>
        <p:cNvGrpSpPr/>
        <p:nvPr/>
      </p:nvGrpSpPr>
      <p:grpSpPr>
        <a:xfrm>
          <a:off x="0" y="0"/>
          <a:ext cx="0" cy="0"/>
          <a:chOff x="0" y="0"/>
          <a:chExt cx="0" cy="0"/>
        </a:xfrm>
      </p:grpSpPr>
      <p:sp>
        <p:nvSpPr>
          <p:cNvPr id="21" name="Google Shape;21;p22"/>
          <p:cNvSpPr txBox="1"/>
          <p:nvPr>
            <p:ph type="title"/>
          </p:nvPr>
        </p:nvSpPr>
        <p:spPr>
          <a:xfrm>
            <a:off x="971550" y="196849"/>
            <a:ext cx="10382250" cy="107198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 name="Google Shape;22;p2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pic>
        <p:nvPicPr>
          <p:cNvPr id="24" name="Google Shape;24;p22"/>
          <p:cNvPicPr preferRelativeResize="0"/>
          <p:nvPr/>
        </p:nvPicPr>
        <p:blipFill rotWithShape="1">
          <a:blip r:embed="rId2">
            <a:alphaModFix/>
          </a:blip>
          <a:srcRect b="0" l="0" r="0" t="0"/>
          <a:stretch/>
        </p:blipFill>
        <p:spPr>
          <a:xfrm>
            <a:off x="132470" y="6221281"/>
            <a:ext cx="3930647" cy="537817"/>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Title Slide">
  <p:cSld name="7_Title Slide">
    <p:spTree>
      <p:nvGrpSpPr>
        <p:cNvPr id="153" name="Shape 153"/>
        <p:cNvGrpSpPr/>
        <p:nvPr/>
      </p:nvGrpSpPr>
      <p:grpSpPr>
        <a:xfrm>
          <a:off x="0" y="0"/>
          <a:ext cx="0" cy="0"/>
          <a:chOff x="0" y="0"/>
          <a:chExt cx="0" cy="0"/>
        </a:xfrm>
      </p:grpSpPr>
      <p:sp>
        <p:nvSpPr>
          <p:cNvPr id="154" name="Google Shape;154;p39"/>
          <p:cNvSpPr txBox="1"/>
          <p:nvPr>
            <p:ph type="ctrTitle"/>
          </p:nvPr>
        </p:nvSpPr>
        <p:spPr>
          <a:xfrm>
            <a:off x="2209800" y="868362"/>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Gill Sans"/>
              <a:buNone/>
              <a:defRPr b="0" i="0" sz="600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5" name="Google Shape;155;p39"/>
          <p:cNvSpPr txBox="1"/>
          <p:nvPr>
            <p:ph idx="1" type="subTitle"/>
          </p:nvPr>
        </p:nvSpPr>
        <p:spPr>
          <a:xfrm>
            <a:off x="2209800" y="35004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b="0" i="0" sz="2400">
                <a:latin typeface="Gill Sans"/>
                <a:ea typeface="Gill Sans"/>
                <a:cs typeface="Gill Sans"/>
                <a:sym typeface="Gill Sans"/>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56" name="Google Shape;156;p39"/>
          <p:cNvSpPr txBox="1"/>
          <p:nvPr>
            <p:ph idx="11" type="ftr"/>
          </p:nvPr>
        </p:nvSpPr>
        <p:spPr>
          <a:xfrm>
            <a:off x="8077200" y="6450179"/>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7" name="Google Shape;157;p39"/>
          <p:cNvSpPr/>
          <p:nvPr/>
        </p:nvSpPr>
        <p:spPr>
          <a:xfrm>
            <a:off x="0" y="0"/>
            <a:ext cx="1339850" cy="6858000"/>
          </a:xfrm>
          <a:prstGeom prst="rect">
            <a:avLst/>
          </a:prstGeom>
          <a:solidFill>
            <a:srgbClr val="76BC21"/>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pic>
        <p:nvPicPr>
          <p:cNvPr id="158" name="Google Shape;158;p39"/>
          <p:cNvPicPr preferRelativeResize="0"/>
          <p:nvPr/>
        </p:nvPicPr>
        <p:blipFill rotWithShape="1">
          <a:blip r:embed="rId2">
            <a:alphaModFix/>
          </a:blip>
          <a:srcRect b="0" l="0" r="0" t="0"/>
          <a:stretch/>
        </p:blipFill>
        <p:spPr>
          <a:xfrm>
            <a:off x="1624668" y="6178884"/>
            <a:ext cx="3926164" cy="542591"/>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8_Title Slide">
  <p:cSld name="8_Title Slide">
    <p:spTree>
      <p:nvGrpSpPr>
        <p:cNvPr id="159" name="Shape 159"/>
        <p:cNvGrpSpPr/>
        <p:nvPr/>
      </p:nvGrpSpPr>
      <p:grpSpPr>
        <a:xfrm>
          <a:off x="0" y="0"/>
          <a:ext cx="0" cy="0"/>
          <a:chOff x="0" y="0"/>
          <a:chExt cx="0" cy="0"/>
        </a:xfrm>
      </p:grpSpPr>
      <p:sp>
        <p:nvSpPr>
          <p:cNvPr id="160" name="Google Shape;160;p40"/>
          <p:cNvSpPr txBox="1"/>
          <p:nvPr>
            <p:ph type="ctrTitle"/>
          </p:nvPr>
        </p:nvSpPr>
        <p:spPr>
          <a:xfrm>
            <a:off x="2209800" y="868362"/>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Gill Sans"/>
              <a:buNone/>
              <a:defRPr b="0" i="0" sz="600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1" name="Google Shape;161;p40"/>
          <p:cNvSpPr txBox="1"/>
          <p:nvPr>
            <p:ph idx="1" type="subTitle"/>
          </p:nvPr>
        </p:nvSpPr>
        <p:spPr>
          <a:xfrm>
            <a:off x="2209800" y="35004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b="0" i="0" sz="2400">
                <a:latin typeface="Gill Sans"/>
                <a:ea typeface="Gill Sans"/>
                <a:cs typeface="Gill Sans"/>
                <a:sym typeface="Gill Sans"/>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62" name="Google Shape;162;p40"/>
          <p:cNvSpPr txBox="1"/>
          <p:nvPr>
            <p:ph idx="11" type="ftr"/>
          </p:nvPr>
        </p:nvSpPr>
        <p:spPr>
          <a:xfrm>
            <a:off x="8077200" y="6450179"/>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3" name="Google Shape;163;p40"/>
          <p:cNvSpPr/>
          <p:nvPr/>
        </p:nvSpPr>
        <p:spPr>
          <a:xfrm>
            <a:off x="0" y="0"/>
            <a:ext cx="1339850" cy="6858000"/>
          </a:xfrm>
          <a:prstGeom prst="rect">
            <a:avLst/>
          </a:prstGeom>
          <a:solidFill>
            <a:srgbClr val="EB8952"/>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pic>
        <p:nvPicPr>
          <p:cNvPr id="164" name="Google Shape;164;p40"/>
          <p:cNvPicPr preferRelativeResize="0"/>
          <p:nvPr/>
        </p:nvPicPr>
        <p:blipFill rotWithShape="1">
          <a:blip r:embed="rId2">
            <a:alphaModFix/>
          </a:blip>
          <a:srcRect b="0" l="0" r="0" t="0"/>
          <a:stretch/>
        </p:blipFill>
        <p:spPr>
          <a:xfrm>
            <a:off x="1624668" y="6178884"/>
            <a:ext cx="3926164" cy="542591"/>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_Title Slide">
  <p:cSld name="9_Title Slide">
    <p:spTree>
      <p:nvGrpSpPr>
        <p:cNvPr id="165" name="Shape 165"/>
        <p:cNvGrpSpPr/>
        <p:nvPr/>
      </p:nvGrpSpPr>
      <p:grpSpPr>
        <a:xfrm>
          <a:off x="0" y="0"/>
          <a:ext cx="0" cy="0"/>
          <a:chOff x="0" y="0"/>
          <a:chExt cx="0" cy="0"/>
        </a:xfrm>
      </p:grpSpPr>
      <p:sp>
        <p:nvSpPr>
          <p:cNvPr id="166" name="Google Shape;166;p41"/>
          <p:cNvSpPr txBox="1"/>
          <p:nvPr>
            <p:ph type="ctrTitle"/>
          </p:nvPr>
        </p:nvSpPr>
        <p:spPr>
          <a:xfrm>
            <a:off x="2209800" y="868362"/>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Gill Sans"/>
              <a:buNone/>
              <a:defRPr b="0" i="0" sz="600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7" name="Google Shape;167;p41"/>
          <p:cNvSpPr txBox="1"/>
          <p:nvPr>
            <p:ph idx="1" type="subTitle"/>
          </p:nvPr>
        </p:nvSpPr>
        <p:spPr>
          <a:xfrm>
            <a:off x="2209800" y="35004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b="0" i="0" sz="2400">
                <a:latin typeface="Gill Sans"/>
                <a:ea typeface="Gill Sans"/>
                <a:cs typeface="Gill Sans"/>
                <a:sym typeface="Gill Sans"/>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68" name="Google Shape;168;p41"/>
          <p:cNvSpPr txBox="1"/>
          <p:nvPr>
            <p:ph idx="11" type="ftr"/>
          </p:nvPr>
        </p:nvSpPr>
        <p:spPr>
          <a:xfrm>
            <a:off x="8077200" y="6450179"/>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9" name="Google Shape;169;p41"/>
          <p:cNvSpPr/>
          <p:nvPr/>
        </p:nvSpPr>
        <p:spPr>
          <a:xfrm>
            <a:off x="0" y="0"/>
            <a:ext cx="1339850" cy="6858000"/>
          </a:xfrm>
          <a:prstGeom prst="rect">
            <a:avLst/>
          </a:prstGeom>
          <a:solidFill>
            <a:srgbClr val="008AAB"/>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pic>
        <p:nvPicPr>
          <p:cNvPr id="170" name="Google Shape;170;p41"/>
          <p:cNvPicPr preferRelativeResize="0"/>
          <p:nvPr/>
        </p:nvPicPr>
        <p:blipFill rotWithShape="1">
          <a:blip r:embed="rId2">
            <a:alphaModFix/>
          </a:blip>
          <a:srcRect b="0" l="0" r="0" t="0"/>
          <a:stretch/>
        </p:blipFill>
        <p:spPr>
          <a:xfrm>
            <a:off x="1624668" y="6178884"/>
            <a:ext cx="3926164" cy="542591"/>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171" name="Shape 171"/>
        <p:cNvGrpSpPr/>
        <p:nvPr/>
      </p:nvGrpSpPr>
      <p:grpSpPr>
        <a:xfrm>
          <a:off x="0" y="0"/>
          <a:ext cx="0" cy="0"/>
          <a:chOff x="0" y="0"/>
          <a:chExt cx="0" cy="0"/>
        </a:xfrm>
      </p:grpSpPr>
      <p:sp>
        <p:nvSpPr>
          <p:cNvPr id="172" name="Google Shape;172;p42"/>
          <p:cNvSpPr txBox="1"/>
          <p:nvPr>
            <p:ph type="title"/>
          </p:nvPr>
        </p:nvSpPr>
        <p:spPr>
          <a:xfrm>
            <a:off x="294199" y="365125"/>
            <a:ext cx="11526742"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3" name="Google Shape;173;p42"/>
          <p:cNvSpPr txBox="1"/>
          <p:nvPr>
            <p:ph idx="1" type="body"/>
          </p:nvPr>
        </p:nvSpPr>
        <p:spPr>
          <a:xfrm>
            <a:off x="294200" y="1703465"/>
            <a:ext cx="564873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0" i="0" sz="2400">
                <a:latin typeface="Gill Sans"/>
                <a:ea typeface="Gill Sans"/>
                <a:cs typeface="Gill Sans"/>
                <a:sym typeface="Gill Sans"/>
              </a:defRPr>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74" name="Google Shape;174;p42"/>
          <p:cNvSpPr txBox="1"/>
          <p:nvPr>
            <p:ph idx="2" type="body"/>
          </p:nvPr>
        </p:nvSpPr>
        <p:spPr>
          <a:xfrm>
            <a:off x="6172202" y="1703465"/>
            <a:ext cx="5648739"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0" i="0" sz="2400">
                <a:latin typeface="Gill Sans"/>
                <a:ea typeface="Gill Sans"/>
                <a:cs typeface="Gill Sans"/>
                <a:sym typeface="Gill Sans"/>
              </a:defRPr>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75" name="Google Shape;175;p42"/>
          <p:cNvSpPr txBox="1"/>
          <p:nvPr>
            <p:ph idx="11" type="ftr"/>
          </p:nvPr>
        </p:nvSpPr>
        <p:spPr>
          <a:xfrm>
            <a:off x="513829" y="6363318"/>
            <a:ext cx="5966098"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6" name="Google Shape;176;p42"/>
          <p:cNvSpPr txBox="1"/>
          <p:nvPr>
            <p:ph idx="12" type="sldNum"/>
          </p:nvPr>
        </p:nvSpPr>
        <p:spPr>
          <a:xfrm>
            <a:off x="0" y="6363318"/>
            <a:ext cx="516468"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cxnSp>
        <p:nvCxnSpPr>
          <p:cNvPr id="177" name="Google Shape;177;p42"/>
          <p:cNvCxnSpPr/>
          <p:nvPr/>
        </p:nvCxnSpPr>
        <p:spPr>
          <a:xfrm>
            <a:off x="513829" y="6412530"/>
            <a:ext cx="0" cy="266700"/>
          </a:xfrm>
          <a:prstGeom prst="straightConnector1">
            <a:avLst/>
          </a:prstGeom>
          <a:noFill/>
          <a:ln cap="flat" cmpd="sng" w="19050">
            <a:solidFill>
              <a:schemeClr val="dk1"/>
            </a:solidFill>
            <a:prstDash val="solid"/>
            <a:miter lim="800000"/>
            <a:headEnd len="sm" w="sm" type="none"/>
            <a:tailEnd len="sm" w="sm" type="none"/>
          </a:ln>
        </p:spPr>
      </p:cxnSp>
      <p:sp>
        <p:nvSpPr>
          <p:cNvPr id="178" name="Google Shape;178;p42"/>
          <p:cNvSpPr txBox="1"/>
          <p:nvPr>
            <p:ph idx="3" type="body"/>
          </p:nvPr>
        </p:nvSpPr>
        <p:spPr>
          <a:xfrm>
            <a:off x="294199" y="2527377"/>
            <a:ext cx="5648739" cy="364958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b="0" i="0">
                <a:latin typeface="Gill Sans"/>
                <a:ea typeface="Gill Sans"/>
                <a:cs typeface="Gill Sans"/>
                <a:sym typeface="Gill Sans"/>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9" name="Google Shape;179;p42"/>
          <p:cNvSpPr txBox="1"/>
          <p:nvPr>
            <p:ph idx="4" type="body"/>
          </p:nvPr>
        </p:nvSpPr>
        <p:spPr>
          <a:xfrm>
            <a:off x="6172202" y="2527377"/>
            <a:ext cx="5648739" cy="364958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b="0" i="0">
                <a:latin typeface="Gill Sans"/>
                <a:ea typeface="Gill Sans"/>
                <a:cs typeface="Gill Sans"/>
                <a:sym typeface="Gill Sans"/>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180" name="Google Shape;180;p42"/>
          <p:cNvPicPr preferRelativeResize="0"/>
          <p:nvPr/>
        </p:nvPicPr>
        <p:blipFill rotWithShape="1">
          <a:blip r:embed="rId2">
            <a:alphaModFix/>
          </a:blip>
          <a:srcRect b="0" l="0" r="0" t="0"/>
          <a:stretch/>
        </p:blipFill>
        <p:spPr>
          <a:xfrm>
            <a:off x="10081646" y="6252494"/>
            <a:ext cx="1975136" cy="493784"/>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23"/>
          <p:cNvSpPr/>
          <p:nvPr/>
        </p:nvSpPr>
        <p:spPr>
          <a:xfrm>
            <a:off x="971550" y="196849"/>
            <a:ext cx="11220450" cy="738099"/>
          </a:xfrm>
          <a:prstGeom prst="round2DiagRect">
            <a:avLst>
              <a:gd fmla="val 16667" name="adj1"/>
              <a:gd fmla="val 0" name="adj2"/>
            </a:avLst>
          </a:prstGeom>
          <a:solidFill>
            <a:srgbClr val="76BC2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sp>
        <p:nvSpPr>
          <p:cNvPr id="27" name="Google Shape;27;p23"/>
          <p:cNvSpPr txBox="1"/>
          <p:nvPr>
            <p:ph type="title"/>
          </p:nvPr>
        </p:nvSpPr>
        <p:spPr>
          <a:xfrm>
            <a:off x="971550" y="196849"/>
            <a:ext cx="10382250" cy="738099"/>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 name="Google Shape;28;p23"/>
          <p:cNvSpPr txBox="1"/>
          <p:nvPr>
            <p:ph idx="1" type="body"/>
          </p:nvPr>
        </p:nvSpPr>
        <p:spPr>
          <a:xfrm>
            <a:off x="971550" y="1345214"/>
            <a:ext cx="10515600" cy="4667652"/>
          </a:xfrm>
          <a:prstGeom prst="rect">
            <a:avLst/>
          </a:prstGeom>
          <a:noFill/>
          <a:ln>
            <a:noFill/>
          </a:ln>
        </p:spPr>
        <p:txBody>
          <a:bodyPr anchorCtr="0" anchor="t" bIns="45700" lIns="91425" spcFirstLastPara="1" rIns="91425" wrap="square" tIns="45700">
            <a:normAutofit/>
          </a:bodyPr>
          <a:lstStyle>
            <a:lvl1pPr indent="-457200" lvl="0" marL="457200" algn="l">
              <a:lnSpc>
                <a:spcPct val="90000"/>
              </a:lnSpc>
              <a:spcBef>
                <a:spcPts val="1000"/>
              </a:spcBef>
              <a:spcAft>
                <a:spcPts val="0"/>
              </a:spcAft>
              <a:buClr>
                <a:srgbClr val="FFD100"/>
              </a:buClr>
              <a:buSzPts val="3600"/>
              <a:buChar char="•"/>
              <a:defRPr b="0" i="0">
                <a:solidFill>
                  <a:srgbClr val="263746"/>
                </a:solidFill>
                <a:latin typeface="Gill Sans"/>
                <a:ea typeface="Gill Sans"/>
                <a:cs typeface="Gill Sans"/>
                <a:sym typeface="Gill Sans"/>
              </a:defRPr>
            </a:lvl1pPr>
            <a:lvl2pPr indent="-431800" lvl="1" marL="914400" algn="l">
              <a:lnSpc>
                <a:spcPct val="90000"/>
              </a:lnSpc>
              <a:spcBef>
                <a:spcPts val="500"/>
              </a:spcBef>
              <a:spcAft>
                <a:spcPts val="0"/>
              </a:spcAft>
              <a:buClr>
                <a:srgbClr val="FFD100"/>
              </a:buClr>
              <a:buSzPts val="3200"/>
              <a:buChar char="•"/>
              <a:defRPr b="0" i="0">
                <a:solidFill>
                  <a:srgbClr val="263746"/>
                </a:solidFill>
                <a:latin typeface="Gill Sans"/>
                <a:ea typeface="Gill Sans"/>
                <a:cs typeface="Gill Sans"/>
                <a:sym typeface="Gill Sans"/>
              </a:defRPr>
            </a:lvl2pPr>
            <a:lvl3pPr indent="-406400" lvl="2" marL="1371600" algn="l">
              <a:lnSpc>
                <a:spcPct val="90000"/>
              </a:lnSpc>
              <a:spcBef>
                <a:spcPts val="500"/>
              </a:spcBef>
              <a:spcAft>
                <a:spcPts val="0"/>
              </a:spcAft>
              <a:buClr>
                <a:srgbClr val="FFD100"/>
              </a:buClr>
              <a:buSzPts val="2800"/>
              <a:buChar char="•"/>
              <a:defRPr b="0" i="0">
                <a:solidFill>
                  <a:srgbClr val="263746"/>
                </a:solidFill>
                <a:latin typeface="Gill Sans"/>
                <a:ea typeface="Gill Sans"/>
                <a:cs typeface="Gill Sans"/>
                <a:sym typeface="Gill Sans"/>
              </a:defRPr>
            </a:lvl3pPr>
            <a:lvl4pPr indent="-381000" lvl="3" marL="1828800" algn="l">
              <a:lnSpc>
                <a:spcPct val="90000"/>
              </a:lnSpc>
              <a:spcBef>
                <a:spcPts val="500"/>
              </a:spcBef>
              <a:spcAft>
                <a:spcPts val="0"/>
              </a:spcAft>
              <a:buClr>
                <a:srgbClr val="FFD100"/>
              </a:buClr>
              <a:buSzPts val="2400"/>
              <a:buChar char="•"/>
              <a:defRPr b="0" i="0">
                <a:solidFill>
                  <a:srgbClr val="263746"/>
                </a:solidFill>
                <a:latin typeface="Gill Sans"/>
                <a:ea typeface="Gill Sans"/>
                <a:cs typeface="Gill Sans"/>
                <a:sym typeface="Gill Sans"/>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9" name="Google Shape;29;p2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2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pic>
        <p:nvPicPr>
          <p:cNvPr id="31" name="Google Shape;31;p23"/>
          <p:cNvPicPr preferRelativeResize="0"/>
          <p:nvPr/>
        </p:nvPicPr>
        <p:blipFill rotWithShape="1">
          <a:blip r:embed="rId2">
            <a:alphaModFix/>
          </a:blip>
          <a:srcRect b="0" l="0" r="0" t="0"/>
          <a:stretch/>
        </p:blipFill>
        <p:spPr>
          <a:xfrm>
            <a:off x="132470" y="6221281"/>
            <a:ext cx="3930647" cy="537817"/>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gradFill>
          <a:gsLst>
            <a:gs pos="0">
              <a:srgbClr val="008AAB"/>
            </a:gs>
            <a:gs pos="74000">
              <a:schemeClr val="lt1"/>
            </a:gs>
            <a:gs pos="83000">
              <a:schemeClr val="lt1"/>
            </a:gs>
            <a:gs pos="92129">
              <a:schemeClr val="lt1"/>
            </a:gs>
            <a:gs pos="100000">
              <a:schemeClr val="lt1"/>
            </a:gs>
          </a:gsLst>
          <a:lin ang="5400000" scaled="0"/>
        </a:gradFill>
      </p:bgPr>
    </p:bg>
    <p:spTree>
      <p:nvGrpSpPr>
        <p:cNvPr id="32" name="Shape 32"/>
        <p:cNvGrpSpPr/>
        <p:nvPr/>
      </p:nvGrpSpPr>
      <p:grpSpPr>
        <a:xfrm>
          <a:off x="0" y="0"/>
          <a:ext cx="0" cy="0"/>
          <a:chOff x="0" y="0"/>
          <a:chExt cx="0" cy="0"/>
        </a:xfrm>
      </p:grpSpPr>
      <p:sp>
        <p:nvSpPr>
          <p:cNvPr id="33" name="Google Shape;33;p28"/>
          <p:cNvSpPr txBox="1"/>
          <p:nvPr>
            <p:ph type="title"/>
          </p:nvPr>
        </p:nvSpPr>
        <p:spPr>
          <a:xfrm>
            <a:off x="831850" y="1709739"/>
            <a:ext cx="10515600" cy="1377646"/>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Gill Sans"/>
              <a:buNone/>
              <a:defRPr b="0" i="0" sz="600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 name="Google Shape;34;p28"/>
          <p:cNvSpPr txBox="1"/>
          <p:nvPr>
            <p:ph idx="1" type="body"/>
          </p:nvPr>
        </p:nvSpPr>
        <p:spPr>
          <a:xfrm>
            <a:off x="831850" y="3308279"/>
            <a:ext cx="10515600" cy="278137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b="0" i="0" sz="2400">
                <a:solidFill>
                  <a:srgbClr val="888888"/>
                </a:solidFill>
                <a:latin typeface="Gill Sans"/>
                <a:ea typeface="Gill Sans"/>
                <a:cs typeface="Gill Sans"/>
                <a:sym typeface="Gill Sans"/>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5" name="Google Shape;35;p2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2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pic>
        <p:nvPicPr>
          <p:cNvPr id="37" name="Google Shape;37;p28"/>
          <p:cNvPicPr preferRelativeResize="0"/>
          <p:nvPr/>
        </p:nvPicPr>
        <p:blipFill rotWithShape="1">
          <a:blip r:embed="rId2">
            <a:alphaModFix/>
          </a:blip>
          <a:srcRect b="0" l="0" r="0" t="0"/>
          <a:stretch/>
        </p:blipFill>
        <p:spPr>
          <a:xfrm>
            <a:off x="132470" y="6221281"/>
            <a:ext cx="3930647" cy="537817"/>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38" name="Shape 38"/>
        <p:cNvGrpSpPr/>
        <p:nvPr/>
      </p:nvGrpSpPr>
      <p:grpSpPr>
        <a:xfrm>
          <a:off x="0" y="0"/>
          <a:ext cx="0" cy="0"/>
          <a:chOff x="0" y="0"/>
          <a:chExt cx="0" cy="0"/>
        </a:xfrm>
      </p:grpSpPr>
      <p:sp>
        <p:nvSpPr>
          <p:cNvPr id="39" name="Google Shape;39;p61"/>
          <p:cNvSpPr txBox="1"/>
          <p:nvPr>
            <p:ph idx="10" type="dt"/>
          </p:nvPr>
        </p:nvSpPr>
        <p:spPr>
          <a:xfrm>
            <a:off x="838200" y="6356358"/>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Gill Sans"/>
                <a:ea typeface="Gill Sans"/>
                <a:cs typeface="Gill Sans"/>
                <a:sym typeface="Gill Sans"/>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40" name="Google Shape;40;p61"/>
          <p:cNvSpPr txBox="1"/>
          <p:nvPr>
            <p:ph idx="11" type="ftr"/>
          </p:nvPr>
        </p:nvSpPr>
        <p:spPr>
          <a:xfrm>
            <a:off x="4038600" y="6356358"/>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1" name="Google Shape;41;p61"/>
          <p:cNvSpPr txBox="1"/>
          <p:nvPr>
            <p:ph idx="12" type="sldNum"/>
          </p:nvPr>
        </p:nvSpPr>
        <p:spPr>
          <a:xfrm>
            <a:off x="8610600" y="6356358"/>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and Content">
  <p:cSld name="3_Title and Content">
    <p:spTree>
      <p:nvGrpSpPr>
        <p:cNvPr id="42" name="Shape 42"/>
        <p:cNvGrpSpPr/>
        <p:nvPr/>
      </p:nvGrpSpPr>
      <p:grpSpPr>
        <a:xfrm>
          <a:off x="0" y="0"/>
          <a:ext cx="0" cy="0"/>
          <a:chOff x="0" y="0"/>
          <a:chExt cx="0" cy="0"/>
        </a:xfrm>
      </p:grpSpPr>
      <p:sp>
        <p:nvSpPr>
          <p:cNvPr id="43" name="Google Shape;43;p27"/>
          <p:cNvSpPr/>
          <p:nvPr/>
        </p:nvSpPr>
        <p:spPr>
          <a:xfrm>
            <a:off x="971550" y="196850"/>
            <a:ext cx="11220450" cy="717550"/>
          </a:xfrm>
          <a:prstGeom prst="round2DiagRect">
            <a:avLst>
              <a:gd fmla="val 16667" name="adj1"/>
              <a:gd fmla="val 0" name="adj2"/>
            </a:avLst>
          </a:prstGeom>
          <a:solidFill>
            <a:srgbClr val="FFD1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sp>
        <p:nvSpPr>
          <p:cNvPr id="44" name="Google Shape;44;p27"/>
          <p:cNvSpPr txBox="1"/>
          <p:nvPr>
            <p:ph type="title"/>
          </p:nvPr>
        </p:nvSpPr>
        <p:spPr>
          <a:xfrm>
            <a:off x="971550" y="196849"/>
            <a:ext cx="10382250" cy="717551"/>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5" name="Google Shape;45;p27"/>
          <p:cNvSpPr txBox="1"/>
          <p:nvPr>
            <p:ph idx="1" type="body"/>
          </p:nvPr>
        </p:nvSpPr>
        <p:spPr>
          <a:xfrm>
            <a:off x="971550" y="1314670"/>
            <a:ext cx="10515600" cy="4667652"/>
          </a:xfrm>
          <a:prstGeom prst="rect">
            <a:avLst/>
          </a:prstGeom>
          <a:noFill/>
          <a:ln>
            <a:noFill/>
          </a:ln>
        </p:spPr>
        <p:txBody>
          <a:bodyPr anchorCtr="0" anchor="t" bIns="45700" lIns="91425" spcFirstLastPara="1" rIns="91425" wrap="square" tIns="45700">
            <a:normAutofit/>
          </a:bodyPr>
          <a:lstStyle>
            <a:lvl1pPr indent="-457200" lvl="0" marL="457200" algn="l">
              <a:lnSpc>
                <a:spcPct val="90000"/>
              </a:lnSpc>
              <a:spcBef>
                <a:spcPts val="1000"/>
              </a:spcBef>
              <a:spcAft>
                <a:spcPts val="0"/>
              </a:spcAft>
              <a:buClr>
                <a:srgbClr val="008AAB"/>
              </a:buClr>
              <a:buSzPts val="3600"/>
              <a:buChar char="•"/>
              <a:defRPr b="0" i="0">
                <a:latin typeface="Gill Sans"/>
                <a:ea typeface="Gill Sans"/>
                <a:cs typeface="Gill Sans"/>
                <a:sym typeface="Gill Sans"/>
              </a:defRPr>
            </a:lvl1pPr>
            <a:lvl2pPr indent="-431800" lvl="1" marL="914400" algn="l">
              <a:lnSpc>
                <a:spcPct val="90000"/>
              </a:lnSpc>
              <a:spcBef>
                <a:spcPts val="500"/>
              </a:spcBef>
              <a:spcAft>
                <a:spcPts val="0"/>
              </a:spcAft>
              <a:buClr>
                <a:srgbClr val="008AAB"/>
              </a:buClr>
              <a:buSzPts val="3200"/>
              <a:buChar char="•"/>
              <a:defRPr b="0" i="0">
                <a:latin typeface="Gill Sans"/>
                <a:ea typeface="Gill Sans"/>
                <a:cs typeface="Gill Sans"/>
                <a:sym typeface="Gill Sans"/>
              </a:defRPr>
            </a:lvl2pPr>
            <a:lvl3pPr indent="-406400" lvl="2" marL="1371600" algn="l">
              <a:lnSpc>
                <a:spcPct val="90000"/>
              </a:lnSpc>
              <a:spcBef>
                <a:spcPts val="500"/>
              </a:spcBef>
              <a:spcAft>
                <a:spcPts val="0"/>
              </a:spcAft>
              <a:buClr>
                <a:srgbClr val="008AAB"/>
              </a:buClr>
              <a:buSzPts val="2800"/>
              <a:buChar char="•"/>
              <a:defRPr b="0" i="0">
                <a:latin typeface="Gill Sans"/>
                <a:ea typeface="Gill Sans"/>
                <a:cs typeface="Gill Sans"/>
                <a:sym typeface="Gill Sans"/>
              </a:defRPr>
            </a:lvl3pPr>
            <a:lvl4pPr indent="-381000" lvl="3" marL="1828800" algn="l">
              <a:lnSpc>
                <a:spcPct val="90000"/>
              </a:lnSpc>
              <a:spcBef>
                <a:spcPts val="500"/>
              </a:spcBef>
              <a:spcAft>
                <a:spcPts val="0"/>
              </a:spcAft>
              <a:buClr>
                <a:srgbClr val="008AAB"/>
              </a:buClr>
              <a:buSzPts val="2400"/>
              <a:buChar char="•"/>
              <a:defRPr b="0" i="0">
                <a:latin typeface="Gill Sans"/>
                <a:ea typeface="Gill Sans"/>
                <a:cs typeface="Gill Sans"/>
                <a:sym typeface="Gill Sans"/>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6" name="Google Shape;46;p2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2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pic>
        <p:nvPicPr>
          <p:cNvPr id="48" name="Google Shape;48;p27"/>
          <p:cNvPicPr preferRelativeResize="0"/>
          <p:nvPr/>
        </p:nvPicPr>
        <p:blipFill rotWithShape="1">
          <a:blip r:embed="rId2">
            <a:alphaModFix/>
          </a:blip>
          <a:srcRect b="0" l="0" r="0" t="0"/>
          <a:stretch/>
        </p:blipFill>
        <p:spPr>
          <a:xfrm>
            <a:off x="132470" y="6221281"/>
            <a:ext cx="3930647" cy="537817"/>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and Content">
  <p:cSld name="4_Title and Content">
    <p:spTree>
      <p:nvGrpSpPr>
        <p:cNvPr id="49" name="Shape 49"/>
        <p:cNvGrpSpPr/>
        <p:nvPr/>
      </p:nvGrpSpPr>
      <p:grpSpPr>
        <a:xfrm>
          <a:off x="0" y="0"/>
          <a:ext cx="0" cy="0"/>
          <a:chOff x="0" y="0"/>
          <a:chExt cx="0" cy="0"/>
        </a:xfrm>
      </p:grpSpPr>
      <p:sp>
        <p:nvSpPr>
          <p:cNvPr id="50" name="Google Shape;50;p97"/>
          <p:cNvSpPr txBox="1"/>
          <p:nvPr>
            <p:ph idx="1" type="body"/>
          </p:nvPr>
        </p:nvSpPr>
        <p:spPr>
          <a:xfrm>
            <a:off x="838200" y="1509311"/>
            <a:ext cx="10515600" cy="4667652"/>
          </a:xfrm>
          <a:prstGeom prst="rect">
            <a:avLst/>
          </a:prstGeom>
          <a:noFill/>
          <a:ln>
            <a:noFill/>
          </a:ln>
        </p:spPr>
        <p:txBody>
          <a:bodyPr anchorCtr="0" anchor="t" bIns="45700" lIns="91425" spcFirstLastPara="1" rIns="91425" wrap="square" tIns="45700">
            <a:normAutofit/>
          </a:bodyPr>
          <a:lstStyle>
            <a:lvl1pPr indent="-457200" lvl="0" marL="457200" algn="l">
              <a:lnSpc>
                <a:spcPct val="90000"/>
              </a:lnSpc>
              <a:spcBef>
                <a:spcPts val="1000"/>
              </a:spcBef>
              <a:spcAft>
                <a:spcPts val="0"/>
              </a:spcAft>
              <a:buSzPts val="3600"/>
              <a:buFont typeface="Noto Sans Symbols"/>
              <a:buChar char="▪"/>
              <a:defRPr>
                <a:solidFill>
                  <a:srgbClr val="002060"/>
                </a:solidFill>
              </a:defRPr>
            </a:lvl1pPr>
            <a:lvl2pPr indent="-431800" lvl="1" marL="914400" algn="l">
              <a:lnSpc>
                <a:spcPct val="90000"/>
              </a:lnSpc>
              <a:spcBef>
                <a:spcPts val="500"/>
              </a:spcBef>
              <a:spcAft>
                <a:spcPts val="0"/>
              </a:spcAft>
              <a:buSzPts val="3200"/>
              <a:buFont typeface="Arial"/>
              <a:buChar char="•"/>
              <a:defRPr>
                <a:solidFill>
                  <a:srgbClr val="002060"/>
                </a:solidFill>
              </a:defRPr>
            </a:lvl2pPr>
            <a:lvl3pPr indent="-406400" lvl="2" marL="1371600" algn="l">
              <a:lnSpc>
                <a:spcPct val="90000"/>
              </a:lnSpc>
              <a:spcBef>
                <a:spcPts val="500"/>
              </a:spcBef>
              <a:spcAft>
                <a:spcPts val="0"/>
              </a:spcAft>
              <a:buSzPts val="2800"/>
              <a:buFont typeface="Courier New"/>
              <a:buChar char="o"/>
              <a:defRPr>
                <a:solidFill>
                  <a:srgbClr val="002060"/>
                </a:solidFill>
              </a:defRPr>
            </a:lvl3pPr>
            <a:lvl4pPr indent="-381000" lvl="3" marL="1828800" algn="l">
              <a:lnSpc>
                <a:spcPct val="90000"/>
              </a:lnSpc>
              <a:spcBef>
                <a:spcPts val="500"/>
              </a:spcBef>
              <a:spcAft>
                <a:spcPts val="0"/>
              </a:spcAft>
              <a:buSzPts val="2400"/>
              <a:buChar char="•"/>
              <a:defRPr>
                <a:solidFill>
                  <a:srgbClr val="002060"/>
                </a:solidFill>
              </a:defRPr>
            </a:lvl4pPr>
            <a:lvl5pPr indent="-355600" lvl="4" marL="2286000" algn="l">
              <a:lnSpc>
                <a:spcPct val="90000"/>
              </a:lnSpc>
              <a:spcBef>
                <a:spcPts val="500"/>
              </a:spcBef>
              <a:spcAft>
                <a:spcPts val="0"/>
              </a:spcAft>
              <a:buSzPts val="2000"/>
              <a:buChar char="•"/>
              <a:defRPr>
                <a:solidFill>
                  <a:srgbClr val="002060"/>
                </a:solidFill>
              </a:defRPr>
            </a:lvl5pPr>
            <a:lvl6pPr indent="-342900" lvl="5" marL="2743200" algn="l">
              <a:lnSpc>
                <a:spcPct val="90000"/>
              </a:lnSpc>
              <a:spcBef>
                <a:spcPts val="500"/>
              </a:spcBef>
              <a:spcAft>
                <a:spcPts val="0"/>
              </a:spcAft>
              <a:buSzPts val="1800"/>
              <a:buChar char="•"/>
              <a:defRPr/>
            </a:lvl6pPr>
            <a:lvl7pPr indent="-342900" lvl="6" marL="3200400" algn="l">
              <a:lnSpc>
                <a:spcPct val="90000"/>
              </a:lnSpc>
              <a:spcBef>
                <a:spcPts val="500"/>
              </a:spcBef>
              <a:spcAft>
                <a:spcPts val="0"/>
              </a:spcAft>
              <a:buSzPts val="1800"/>
              <a:buChar char="•"/>
              <a:defRPr/>
            </a:lvl7pPr>
            <a:lvl8pPr indent="-342900" lvl="7" marL="3657600" algn="l">
              <a:lnSpc>
                <a:spcPct val="90000"/>
              </a:lnSpc>
              <a:spcBef>
                <a:spcPts val="500"/>
              </a:spcBef>
              <a:spcAft>
                <a:spcPts val="0"/>
              </a:spcAft>
              <a:buSzPts val="1800"/>
              <a:buChar char="•"/>
              <a:defRPr/>
            </a:lvl8pPr>
            <a:lvl9pPr indent="-342900" lvl="8" marL="4114800" algn="l">
              <a:lnSpc>
                <a:spcPct val="90000"/>
              </a:lnSpc>
              <a:spcBef>
                <a:spcPts val="500"/>
              </a:spcBef>
              <a:spcAft>
                <a:spcPts val="0"/>
              </a:spcAft>
              <a:buSzPts val="1800"/>
              <a:buChar char="•"/>
              <a:defRPr/>
            </a:lvl9pPr>
          </a:lstStyle>
          <a:p/>
        </p:txBody>
      </p:sp>
      <p:sp>
        <p:nvSpPr>
          <p:cNvPr id="51" name="Google Shape;51;p97"/>
          <p:cNvSpPr txBox="1"/>
          <p:nvPr>
            <p:ph idx="10" type="dt"/>
          </p:nvPr>
        </p:nvSpPr>
        <p:spPr>
          <a:xfrm>
            <a:off x="0" y="0"/>
            <a:ext cx="3000000" cy="30000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52" name="Google Shape;52;p9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a:lvl1pPr>
            <a:lvl2pPr indent="0" lvl="1" marL="0" marR="0" algn="r">
              <a:lnSpc>
                <a:spcPct val="100000"/>
              </a:lnSpc>
              <a:spcBef>
                <a:spcPts val="0"/>
              </a:spcBef>
              <a:spcAft>
                <a:spcPts val="0"/>
              </a:spcAft>
              <a:buClr>
                <a:srgbClr val="000000"/>
              </a:buClr>
              <a:buSzPts val="1200"/>
              <a:buFont typeface="Arial"/>
              <a:buNone/>
              <a:defRPr/>
            </a:lvl2pPr>
            <a:lvl3pPr indent="0" lvl="2" marL="0" marR="0" algn="r">
              <a:lnSpc>
                <a:spcPct val="100000"/>
              </a:lnSpc>
              <a:spcBef>
                <a:spcPts val="0"/>
              </a:spcBef>
              <a:spcAft>
                <a:spcPts val="0"/>
              </a:spcAft>
              <a:buClr>
                <a:srgbClr val="000000"/>
              </a:buClr>
              <a:buSzPts val="1200"/>
              <a:buFont typeface="Arial"/>
              <a:buNone/>
              <a:defRPr/>
            </a:lvl3pPr>
            <a:lvl4pPr indent="0" lvl="3" marL="0" marR="0" algn="r">
              <a:lnSpc>
                <a:spcPct val="100000"/>
              </a:lnSpc>
              <a:spcBef>
                <a:spcPts val="0"/>
              </a:spcBef>
              <a:spcAft>
                <a:spcPts val="0"/>
              </a:spcAft>
              <a:buClr>
                <a:srgbClr val="000000"/>
              </a:buClr>
              <a:buSzPts val="1200"/>
              <a:buFont typeface="Arial"/>
              <a:buNone/>
              <a:defRPr/>
            </a:lvl4pPr>
            <a:lvl5pPr indent="0" lvl="4" marL="0" marR="0" algn="r">
              <a:lnSpc>
                <a:spcPct val="100000"/>
              </a:lnSpc>
              <a:spcBef>
                <a:spcPts val="0"/>
              </a:spcBef>
              <a:spcAft>
                <a:spcPts val="0"/>
              </a:spcAft>
              <a:buClr>
                <a:srgbClr val="000000"/>
              </a:buClr>
              <a:buSzPts val="1200"/>
              <a:buFont typeface="Arial"/>
              <a:buNone/>
              <a:defRPr/>
            </a:lvl5pPr>
            <a:lvl6pPr indent="0" lvl="5" marL="0" marR="0" algn="r">
              <a:lnSpc>
                <a:spcPct val="100000"/>
              </a:lnSpc>
              <a:spcBef>
                <a:spcPts val="0"/>
              </a:spcBef>
              <a:spcAft>
                <a:spcPts val="0"/>
              </a:spcAft>
              <a:buClr>
                <a:srgbClr val="000000"/>
              </a:buClr>
              <a:buSzPts val="1200"/>
              <a:buFont typeface="Arial"/>
              <a:buNone/>
              <a:defRPr/>
            </a:lvl6pPr>
            <a:lvl7pPr indent="0" lvl="6" marL="0" marR="0" algn="r">
              <a:lnSpc>
                <a:spcPct val="100000"/>
              </a:lnSpc>
              <a:spcBef>
                <a:spcPts val="0"/>
              </a:spcBef>
              <a:spcAft>
                <a:spcPts val="0"/>
              </a:spcAft>
              <a:buClr>
                <a:srgbClr val="000000"/>
              </a:buClr>
              <a:buSzPts val="1200"/>
              <a:buFont typeface="Arial"/>
              <a:buNone/>
              <a:defRPr/>
            </a:lvl7pPr>
            <a:lvl8pPr indent="0" lvl="7" marL="0" marR="0" algn="r">
              <a:lnSpc>
                <a:spcPct val="100000"/>
              </a:lnSpc>
              <a:spcBef>
                <a:spcPts val="0"/>
              </a:spcBef>
              <a:spcAft>
                <a:spcPts val="0"/>
              </a:spcAft>
              <a:buClr>
                <a:srgbClr val="000000"/>
              </a:buClr>
              <a:buSzPts val="1200"/>
              <a:buFont typeface="Arial"/>
              <a:buNone/>
              <a:defRPr/>
            </a:lvl8pPr>
            <a:lvl9pPr indent="0" lvl="8" marL="0" marR="0" algn="r">
              <a:lnSpc>
                <a:spcPct val="100000"/>
              </a:lnSpc>
              <a:spcBef>
                <a:spcPts val="0"/>
              </a:spcBef>
              <a:spcAft>
                <a:spcPts val="0"/>
              </a:spcAft>
              <a:buClr>
                <a:srgbClr val="000000"/>
              </a:buClr>
              <a:buSzPts val="1200"/>
              <a:buFont typeface="Arial"/>
              <a:buNone/>
              <a:defRPr/>
            </a:lvl9pPr>
          </a:lstStyle>
          <a:p>
            <a:pPr indent="0" lvl="0" marL="0" rtl="0" algn="r">
              <a:spcBef>
                <a:spcPts val="0"/>
              </a:spcBef>
              <a:spcAft>
                <a:spcPts val="0"/>
              </a:spcAft>
              <a:buNone/>
            </a:pPr>
            <a:fld id="{00000000-1234-1234-1234-123412341234}" type="slidenum">
              <a:rPr lang="en-US"/>
              <a:t>‹#›</a:t>
            </a:fld>
            <a:endParaRPr/>
          </a:p>
        </p:txBody>
      </p:sp>
      <p:sp>
        <p:nvSpPr>
          <p:cNvPr id="53" name="Google Shape;53;p97"/>
          <p:cNvSpPr txBox="1"/>
          <p:nvPr>
            <p:ph type="title"/>
          </p:nvPr>
        </p:nvSpPr>
        <p:spPr>
          <a:xfrm>
            <a:off x="609600" y="274638"/>
            <a:ext cx="10972800" cy="1143000"/>
          </a:xfrm>
          <a:prstGeom prst="rect">
            <a:avLst/>
          </a:prstGeom>
          <a:solidFill>
            <a:schemeClr val="lt1"/>
          </a:solidFill>
          <a:ln>
            <a:noFill/>
          </a:ln>
        </p:spPr>
        <p:txBody>
          <a:bodyPr anchorCtr="0" anchor="ctr" bIns="45700" lIns="91425" spcFirstLastPara="1" rIns="91425" wrap="square" tIns="45700">
            <a:normAutofit/>
          </a:bodyPr>
          <a:lstStyle>
            <a:lvl1pPr lvl="0" algn="l">
              <a:lnSpc>
                <a:spcPct val="90000"/>
              </a:lnSpc>
              <a:spcBef>
                <a:spcPts val="0"/>
              </a:spcBef>
              <a:spcAft>
                <a:spcPts val="0"/>
              </a:spcAft>
              <a:buSzPts val="4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54" name="Shape 54"/>
        <p:cNvGrpSpPr/>
        <p:nvPr/>
      </p:nvGrpSpPr>
      <p:grpSpPr>
        <a:xfrm>
          <a:off x="0" y="0"/>
          <a:ext cx="0" cy="0"/>
          <a:chOff x="0" y="0"/>
          <a:chExt cx="0" cy="0"/>
        </a:xfrm>
      </p:grpSpPr>
      <p:sp>
        <p:nvSpPr>
          <p:cNvPr id="55" name="Google Shape;55;p24"/>
          <p:cNvSpPr txBox="1"/>
          <p:nvPr>
            <p:ph type="title"/>
          </p:nvPr>
        </p:nvSpPr>
        <p:spPr>
          <a:xfrm>
            <a:off x="971550" y="196849"/>
            <a:ext cx="10382250" cy="1323479"/>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24"/>
          <p:cNvSpPr txBox="1"/>
          <p:nvPr>
            <p:ph idx="1" type="body"/>
          </p:nvPr>
        </p:nvSpPr>
        <p:spPr>
          <a:xfrm>
            <a:off x="838200" y="1699715"/>
            <a:ext cx="5181600" cy="4477248"/>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rgbClr val="FFD100"/>
              </a:buClr>
              <a:buSzPts val="3200"/>
              <a:buChar char="•"/>
              <a:defRPr b="0" i="0" sz="3200">
                <a:latin typeface="Gill Sans"/>
                <a:ea typeface="Gill Sans"/>
                <a:cs typeface="Gill Sans"/>
                <a:sym typeface="Gill Sans"/>
              </a:defRPr>
            </a:lvl1pPr>
            <a:lvl2pPr indent="-406400" lvl="1" marL="914400" algn="l">
              <a:lnSpc>
                <a:spcPct val="90000"/>
              </a:lnSpc>
              <a:spcBef>
                <a:spcPts val="500"/>
              </a:spcBef>
              <a:spcAft>
                <a:spcPts val="0"/>
              </a:spcAft>
              <a:buClr>
                <a:srgbClr val="FFD100"/>
              </a:buClr>
              <a:buSzPts val="2800"/>
              <a:buChar char="•"/>
              <a:defRPr b="0" i="0" sz="2800">
                <a:latin typeface="Gill Sans"/>
                <a:ea typeface="Gill Sans"/>
                <a:cs typeface="Gill Sans"/>
                <a:sym typeface="Gill Sans"/>
              </a:defRPr>
            </a:lvl2pPr>
            <a:lvl3pPr indent="-381000" lvl="2" marL="1371600" algn="l">
              <a:lnSpc>
                <a:spcPct val="90000"/>
              </a:lnSpc>
              <a:spcBef>
                <a:spcPts val="500"/>
              </a:spcBef>
              <a:spcAft>
                <a:spcPts val="0"/>
              </a:spcAft>
              <a:buClr>
                <a:srgbClr val="FFD100"/>
              </a:buClr>
              <a:buSzPts val="2400"/>
              <a:buChar char="•"/>
              <a:defRPr b="0" i="0" sz="2400">
                <a:latin typeface="Gill Sans"/>
                <a:ea typeface="Gill Sans"/>
                <a:cs typeface="Gill Sans"/>
                <a:sym typeface="Gill Sans"/>
              </a:defRPr>
            </a:lvl3pPr>
            <a:lvl4pPr indent="-355600" lvl="3" marL="1828800" algn="l">
              <a:lnSpc>
                <a:spcPct val="90000"/>
              </a:lnSpc>
              <a:spcBef>
                <a:spcPts val="500"/>
              </a:spcBef>
              <a:spcAft>
                <a:spcPts val="0"/>
              </a:spcAft>
              <a:buClr>
                <a:srgbClr val="FFD100"/>
              </a:buClr>
              <a:buSzPts val="2000"/>
              <a:buChar char="•"/>
              <a:defRPr b="0" i="0" sz="2000">
                <a:latin typeface="Gill Sans"/>
                <a:ea typeface="Gill Sans"/>
                <a:cs typeface="Gill Sans"/>
                <a:sym typeface="Gill Sans"/>
              </a:defRPr>
            </a:lvl4pPr>
            <a:lvl5pPr indent="-355600" lvl="4" marL="2286000" algn="l">
              <a:lnSpc>
                <a:spcPct val="90000"/>
              </a:lnSpc>
              <a:spcBef>
                <a:spcPts val="500"/>
              </a:spcBef>
              <a:spcAft>
                <a:spcPts val="0"/>
              </a:spcAft>
              <a:buClr>
                <a:srgbClr val="FFD100"/>
              </a:buClr>
              <a:buSzPts val="20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7" name="Google Shape;57;p24"/>
          <p:cNvSpPr txBox="1"/>
          <p:nvPr>
            <p:ph idx="2" type="body"/>
          </p:nvPr>
        </p:nvSpPr>
        <p:spPr>
          <a:xfrm>
            <a:off x="6172200" y="1699715"/>
            <a:ext cx="5181600" cy="4477248"/>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rgbClr val="FFD100"/>
              </a:buClr>
              <a:buSzPts val="3200"/>
              <a:buChar char="•"/>
              <a:defRPr b="0" i="0" sz="3200">
                <a:latin typeface="Gill Sans"/>
                <a:ea typeface="Gill Sans"/>
                <a:cs typeface="Gill Sans"/>
                <a:sym typeface="Gill Sans"/>
              </a:defRPr>
            </a:lvl1pPr>
            <a:lvl2pPr indent="-406400" lvl="1" marL="914400" algn="l">
              <a:lnSpc>
                <a:spcPct val="90000"/>
              </a:lnSpc>
              <a:spcBef>
                <a:spcPts val="500"/>
              </a:spcBef>
              <a:spcAft>
                <a:spcPts val="0"/>
              </a:spcAft>
              <a:buClr>
                <a:srgbClr val="FFD100"/>
              </a:buClr>
              <a:buSzPts val="2800"/>
              <a:buChar char="•"/>
              <a:defRPr b="0" i="0" sz="2800">
                <a:latin typeface="Gill Sans"/>
                <a:ea typeface="Gill Sans"/>
                <a:cs typeface="Gill Sans"/>
                <a:sym typeface="Gill Sans"/>
              </a:defRPr>
            </a:lvl2pPr>
            <a:lvl3pPr indent="-381000" lvl="2" marL="1371600" algn="l">
              <a:lnSpc>
                <a:spcPct val="90000"/>
              </a:lnSpc>
              <a:spcBef>
                <a:spcPts val="500"/>
              </a:spcBef>
              <a:spcAft>
                <a:spcPts val="0"/>
              </a:spcAft>
              <a:buClr>
                <a:srgbClr val="FFD100"/>
              </a:buClr>
              <a:buSzPts val="2400"/>
              <a:buChar char="•"/>
              <a:defRPr b="0" i="0" sz="2400">
                <a:latin typeface="Gill Sans"/>
                <a:ea typeface="Gill Sans"/>
                <a:cs typeface="Gill Sans"/>
                <a:sym typeface="Gill Sans"/>
              </a:defRPr>
            </a:lvl3pPr>
            <a:lvl4pPr indent="-355600" lvl="3" marL="1828800" algn="l">
              <a:lnSpc>
                <a:spcPct val="90000"/>
              </a:lnSpc>
              <a:spcBef>
                <a:spcPts val="500"/>
              </a:spcBef>
              <a:spcAft>
                <a:spcPts val="0"/>
              </a:spcAft>
              <a:buClr>
                <a:srgbClr val="FFD100"/>
              </a:buClr>
              <a:buSzPts val="2000"/>
              <a:buChar char="•"/>
              <a:defRPr b="0" i="0" sz="2000">
                <a:latin typeface="Gill Sans"/>
                <a:ea typeface="Gill Sans"/>
                <a:cs typeface="Gill Sans"/>
                <a:sym typeface="Gill Sans"/>
              </a:defRPr>
            </a:lvl4pPr>
            <a:lvl5pPr indent="-355600" lvl="4" marL="2286000" algn="l">
              <a:lnSpc>
                <a:spcPct val="90000"/>
              </a:lnSpc>
              <a:spcBef>
                <a:spcPts val="500"/>
              </a:spcBef>
              <a:spcAft>
                <a:spcPts val="0"/>
              </a:spcAft>
              <a:buClr>
                <a:srgbClr val="FFD100"/>
              </a:buClr>
              <a:buSzPts val="20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8" name="Google Shape;58;p2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2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sp>
        <p:nvSpPr>
          <p:cNvPr id="60" name="Google Shape;60;p24"/>
          <p:cNvSpPr/>
          <p:nvPr/>
        </p:nvSpPr>
        <p:spPr>
          <a:xfrm rot="1365024">
            <a:off x="10001248" y="3623531"/>
            <a:ext cx="3308350" cy="2876550"/>
          </a:xfrm>
          <a:prstGeom prst="triangle">
            <a:avLst>
              <a:gd fmla="val 50000" name="adj"/>
            </a:avLst>
          </a:prstGeom>
          <a:solidFill>
            <a:srgbClr val="76BC2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pic>
        <p:nvPicPr>
          <p:cNvPr descr="Serious-Baby-Girl-512X384-487.jpg" id="61" name="Google Shape;61;p24"/>
          <p:cNvPicPr preferRelativeResize="0"/>
          <p:nvPr/>
        </p:nvPicPr>
        <p:blipFill rotWithShape="1">
          <a:blip r:embed="rId2">
            <a:alphaModFix/>
          </a:blip>
          <a:srcRect b="0" l="0" r="0" t="0"/>
          <a:stretch/>
        </p:blipFill>
        <p:spPr>
          <a:xfrm>
            <a:off x="9345514" y="4584493"/>
            <a:ext cx="3245465" cy="2273507"/>
          </a:xfrm>
          <a:prstGeom prst="rect">
            <a:avLst/>
          </a:prstGeom>
          <a:noFill/>
          <a:ln>
            <a:noFill/>
          </a:ln>
        </p:spPr>
      </p:pic>
      <p:pic>
        <p:nvPicPr>
          <p:cNvPr id="62" name="Google Shape;62;p24"/>
          <p:cNvPicPr preferRelativeResize="0"/>
          <p:nvPr/>
        </p:nvPicPr>
        <p:blipFill rotWithShape="1">
          <a:blip r:embed="rId3">
            <a:alphaModFix/>
          </a:blip>
          <a:srcRect b="0" l="0" r="0" t="0"/>
          <a:stretch/>
        </p:blipFill>
        <p:spPr>
          <a:xfrm>
            <a:off x="132470" y="6221281"/>
            <a:ext cx="3930647" cy="537817"/>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nd Content">
  <p:cSld name="1_Title and Content">
    <p:spTree>
      <p:nvGrpSpPr>
        <p:cNvPr id="63" name="Shape 63"/>
        <p:cNvGrpSpPr/>
        <p:nvPr/>
      </p:nvGrpSpPr>
      <p:grpSpPr>
        <a:xfrm>
          <a:off x="0" y="0"/>
          <a:ext cx="0" cy="0"/>
          <a:chOff x="0" y="0"/>
          <a:chExt cx="0" cy="0"/>
        </a:xfrm>
      </p:grpSpPr>
      <p:sp>
        <p:nvSpPr>
          <p:cNvPr id="64" name="Google Shape;64;p25"/>
          <p:cNvSpPr/>
          <p:nvPr/>
        </p:nvSpPr>
        <p:spPr>
          <a:xfrm>
            <a:off x="971550" y="196850"/>
            <a:ext cx="11220450" cy="732962"/>
          </a:xfrm>
          <a:prstGeom prst="round2DiagRect">
            <a:avLst>
              <a:gd fmla="val 16667" name="adj1"/>
              <a:gd fmla="val 0" name="adj2"/>
            </a:avLst>
          </a:prstGeom>
          <a:solidFill>
            <a:srgbClr val="EB895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sp>
        <p:nvSpPr>
          <p:cNvPr id="65" name="Google Shape;65;p25"/>
          <p:cNvSpPr txBox="1"/>
          <p:nvPr>
            <p:ph type="title"/>
          </p:nvPr>
        </p:nvSpPr>
        <p:spPr>
          <a:xfrm>
            <a:off x="971550" y="196850"/>
            <a:ext cx="10382250" cy="73296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25"/>
          <p:cNvSpPr txBox="1"/>
          <p:nvPr>
            <p:ph idx="1" type="body"/>
          </p:nvPr>
        </p:nvSpPr>
        <p:spPr>
          <a:xfrm>
            <a:off x="971550" y="1309255"/>
            <a:ext cx="10515600" cy="4667652"/>
          </a:xfrm>
          <a:prstGeom prst="rect">
            <a:avLst/>
          </a:prstGeom>
          <a:noFill/>
          <a:ln>
            <a:noFill/>
          </a:ln>
        </p:spPr>
        <p:txBody>
          <a:bodyPr anchorCtr="0" anchor="t" bIns="45700" lIns="91425" spcFirstLastPara="1" rIns="91425" wrap="square" tIns="45700">
            <a:normAutofit/>
          </a:bodyPr>
          <a:lstStyle>
            <a:lvl1pPr indent="-457200" lvl="0" marL="457200" algn="l">
              <a:lnSpc>
                <a:spcPct val="90000"/>
              </a:lnSpc>
              <a:spcBef>
                <a:spcPts val="1000"/>
              </a:spcBef>
              <a:spcAft>
                <a:spcPts val="0"/>
              </a:spcAft>
              <a:buClr>
                <a:srgbClr val="76BC21"/>
              </a:buClr>
              <a:buSzPts val="3600"/>
              <a:buChar char="•"/>
              <a:defRPr b="0" i="0">
                <a:latin typeface="Gill Sans"/>
                <a:ea typeface="Gill Sans"/>
                <a:cs typeface="Gill Sans"/>
                <a:sym typeface="Gill Sans"/>
              </a:defRPr>
            </a:lvl1pPr>
            <a:lvl2pPr indent="-431800" lvl="1" marL="914400" algn="l">
              <a:lnSpc>
                <a:spcPct val="90000"/>
              </a:lnSpc>
              <a:spcBef>
                <a:spcPts val="500"/>
              </a:spcBef>
              <a:spcAft>
                <a:spcPts val="0"/>
              </a:spcAft>
              <a:buClr>
                <a:srgbClr val="76BC21"/>
              </a:buClr>
              <a:buSzPts val="3200"/>
              <a:buChar char="•"/>
              <a:defRPr b="0" i="0">
                <a:latin typeface="Gill Sans"/>
                <a:ea typeface="Gill Sans"/>
                <a:cs typeface="Gill Sans"/>
                <a:sym typeface="Gill Sans"/>
              </a:defRPr>
            </a:lvl2pPr>
            <a:lvl3pPr indent="-406400" lvl="2" marL="1371600" algn="l">
              <a:lnSpc>
                <a:spcPct val="90000"/>
              </a:lnSpc>
              <a:spcBef>
                <a:spcPts val="500"/>
              </a:spcBef>
              <a:spcAft>
                <a:spcPts val="0"/>
              </a:spcAft>
              <a:buClr>
                <a:srgbClr val="76BC21"/>
              </a:buClr>
              <a:buSzPts val="2800"/>
              <a:buChar char="•"/>
              <a:defRPr b="0" i="0">
                <a:latin typeface="Gill Sans"/>
                <a:ea typeface="Gill Sans"/>
                <a:cs typeface="Gill Sans"/>
                <a:sym typeface="Gill Sans"/>
              </a:defRPr>
            </a:lvl3pPr>
            <a:lvl4pPr indent="-381000" lvl="3" marL="1828800" algn="l">
              <a:lnSpc>
                <a:spcPct val="90000"/>
              </a:lnSpc>
              <a:spcBef>
                <a:spcPts val="500"/>
              </a:spcBef>
              <a:spcAft>
                <a:spcPts val="0"/>
              </a:spcAft>
              <a:buClr>
                <a:srgbClr val="76BC21"/>
              </a:buClr>
              <a:buSzPts val="2400"/>
              <a:buChar char="•"/>
              <a:defRPr b="0" i="0">
                <a:latin typeface="Gill Sans"/>
                <a:ea typeface="Gill Sans"/>
                <a:cs typeface="Gill Sans"/>
                <a:sym typeface="Gill Sans"/>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7" name="Google Shape;67;p2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8" name="Google Shape;68;p2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pic>
        <p:nvPicPr>
          <p:cNvPr id="69" name="Google Shape;69;p25"/>
          <p:cNvPicPr preferRelativeResize="0"/>
          <p:nvPr/>
        </p:nvPicPr>
        <p:blipFill rotWithShape="1">
          <a:blip r:embed="rId2">
            <a:alphaModFix/>
          </a:blip>
          <a:srcRect b="0" l="0" r="0" t="0"/>
          <a:stretch/>
        </p:blipFill>
        <p:spPr>
          <a:xfrm>
            <a:off x="132470" y="6221281"/>
            <a:ext cx="3930647" cy="537817"/>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11" Type="http://schemas.openxmlformats.org/officeDocument/2006/relationships/slideLayout" Target="../slideLayouts/slideLayout11.xml"/><Relationship Id="rId22" Type="http://schemas.openxmlformats.org/officeDocument/2006/relationships/slideLayout" Target="../slideLayouts/slideLayout22.xml"/><Relationship Id="rId10" Type="http://schemas.openxmlformats.org/officeDocument/2006/relationships/slideLayout" Target="../slideLayouts/slideLayout10.xml"/><Relationship Id="rId21" Type="http://schemas.openxmlformats.org/officeDocument/2006/relationships/slideLayout" Target="../slideLayouts/slideLayout21.xml"/><Relationship Id="rId13" Type="http://schemas.openxmlformats.org/officeDocument/2006/relationships/slideLayout" Target="../slideLayouts/slideLayout13.xml"/><Relationship Id="rId24" Type="http://schemas.openxmlformats.org/officeDocument/2006/relationships/theme" Target="../theme/theme1.xml"/><Relationship Id="rId12" Type="http://schemas.openxmlformats.org/officeDocument/2006/relationships/slideLayout" Target="../slideLayouts/slideLayout12.xml"/><Relationship Id="rId23" Type="http://schemas.openxmlformats.org/officeDocument/2006/relationships/slideLayout" Target="../slideLayouts/slideLayout23.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20"/>
          <p:cNvSpPr txBox="1"/>
          <p:nvPr>
            <p:ph type="title"/>
          </p:nvPr>
        </p:nvSpPr>
        <p:spPr>
          <a:xfrm>
            <a:off x="971550" y="196849"/>
            <a:ext cx="10382250" cy="107198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Gill Sans"/>
              <a:buNone/>
              <a:defRPr b="0" i="0" sz="4400" u="none" cap="none" strike="noStrike">
                <a:solidFill>
                  <a:schemeClr val="dk1"/>
                </a:solidFill>
                <a:latin typeface="Gill Sans"/>
                <a:ea typeface="Gill Sans"/>
                <a:cs typeface="Gill Sans"/>
                <a:sym typeface="Gill Sans"/>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20"/>
          <p:cNvSpPr txBox="1"/>
          <p:nvPr>
            <p:ph idx="1" type="body"/>
          </p:nvPr>
        </p:nvSpPr>
        <p:spPr>
          <a:xfrm>
            <a:off x="838200" y="1509311"/>
            <a:ext cx="10515600" cy="4667652"/>
          </a:xfrm>
          <a:prstGeom prst="rect">
            <a:avLst/>
          </a:prstGeom>
          <a:noFill/>
          <a:ln>
            <a:noFill/>
          </a:ln>
        </p:spPr>
        <p:txBody>
          <a:bodyPr anchorCtr="0" anchor="t" bIns="45700" lIns="91425" spcFirstLastPara="1" rIns="91425" wrap="square" tIns="45700">
            <a:normAutofit/>
          </a:bodyPr>
          <a:lstStyle>
            <a:lvl1pPr indent="-457200" lvl="0" marL="457200" marR="0" rtl="0" algn="l">
              <a:lnSpc>
                <a:spcPct val="90000"/>
              </a:lnSpc>
              <a:spcBef>
                <a:spcPts val="1000"/>
              </a:spcBef>
              <a:spcAft>
                <a:spcPts val="0"/>
              </a:spcAft>
              <a:buClr>
                <a:schemeClr val="dk1"/>
              </a:buClr>
              <a:buSzPts val="3600"/>
              <a:buFont typeface="Arial"/>
              <a:buChar char="•"/>
              <a:defRPr b="0" i="0" sz="3600" u="none" cap="none" strike="noStrike">
                <a:solidFill>
                  <a:schemeClr val="dk1"/>
                </a:solidFill>
                <a:latin typeface="Gill Sans"/>
                <a:ea typeface="Gill Sans"/>
                <a:cs typeface="Gill Sans"/>
                <a:sym typeface="Gill Sans"/>
              </a:defRPr>
            </a:lvl1pPr>
            <a:lvl2pPr indent="-431800" lvl="1" marL="914400" marR="0" rtl="0" algn="l">
              <a:lnSpc>
                <a:spcPct val="90000"/>
              </a:lnSpc>
              <a:spcBef>
                <a:spcPts val="500"/>
              </a:spcBef>
              <a:spcAft>
                <a:spcPts val="0"/>
              </a:spcAft>
              <a:buClr>
                <a:schemeClr val="dk1"/>
              </a:buClr>
              <a:buSzPts val="3200"/>
              <a:buFont typeface="Arial"/>
              <a:buChar char="•"/>
              <a:defRPr b="0" i="0" sz="3200" u="none" cap="none" strike="noStrike">
                <a:solidFill>
                  <a:schemeClr val="dk1"/>
                </a:solidFill>
                <a:latin typeface="Gill Sans"/>
                <a:ea typeface="Gill Sans"/>
                <a:cs typeface="Gill Sans"/>
                <a:sym typeface="Gill Sans"/>
              </a:defRPr>
            </a:lvl2pPr>
            <a:lvl3pPr indent="-406400" lvl="2" marL="1371600" marR="0" rtl="0" algn="l">
              <a:lnSpc>
                <a:spcPct val="90000"/>
              </a:lnSpc>
              <a:spcBef>
                <a:spcPts val="500"/>
              </a:spcBef>
              <a:spcAft>
                <a:spcPts val="0"/>
              </a:spcAft>
              <a:buClr>
                <a:schemeClr val="dk1"/>
              </a:buClr>
              <a:buSzPts val="2800"/>
              <a:buFont typeface="Arial"/>
              <a:buChar char="•"/>
              <a:defRPr b="0" i="0" sz="2800" u="none" cap="none" strike="noStrike">
                <a:solidFill>
                  <a:schemeClr val="dk1"/>
                </a:solidFill>
                <a:latin typeface="Gill Sans"/>
                <a:ea typeface="Gill Sans"/>
                <a:cs typeface="Gill Sans"/>
                <a:sym typeface="Gill Sans"/>
              </a:defRPr>
            </a:lvl3pPr>
            <a:lvl4pPr indent="-381000" lvl="3" marL="18288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Gill Sans"/>
                <a:ea typeface="Gill Sans"/>
                <a:cs typeface="Gill Sans"/>
                <a:sym typeface="Gill Sans"/>
              </a:defRPr>
            </a:lvl4pPr>
            <a:lvl5pPr indent="-355600" lvl="4" marL="22860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Gill Sans"/>
                <a:ea typeface="Gill Sans"/>
                <a:cs typeface="Gill Sans"/>
                <a:sym typeface="Gill Sans"/>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3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3.png"/><Relationship Id="rId4" Type="http://schemas.openxmlformats.org/officeDocument/2006/relationships/image" Target="../media/image35.png"/><Relationship Id="rId5" Type="http://schemas.openxmlformats.org/officeDocument/2006/relationships/image" Target="../media/image2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4.xml"/><Relationship Id="rId3" Type="http://schemas.openxmlformats.org/officeDocument/2006/relationships/image" Target="../media/image33.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3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46.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1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28.png"/><Relationship Id="rId4" Type="http://schemas.openxmlformats.org/officeDocument/2006/relationships/image" Target="../media/image34.png"/><Relationship Id="rId5" Type="http://schemas.openxmlformats.org/officeDocument/2006/relationships/image" Target="../media/image30.png"/><Relationship Id="rId6" Type="http://schemas.openxmlformats.org/officeDocument/2006/relationships/image" Target="../media/image27.png"/><Relationship Id="rId7"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1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1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1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32.jpg"/><Relationship Id="rId4" Type="http://schemas.openxmlformats.org/officeDocument/2006/relationships/image" Target="../media/image1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39.png"/><Relationship Id="rId4" Type="http://schemas.openxmlformats.org/officeDocument/2006/relationships/image" Target="../media/image1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5.xml"/><Relationship Id="rId3" Type="http://schemas.openxmlformats.org/officeDocument/2006/relationships/image" Target="../media/image1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6.xml"/><Relationship Id="rId3" Type="http://schemas.openxmlformats.org/officeDocument/2006/relationships/image" Target="../media/image1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36.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9.xml"/><Relationship Id="rId3" Type="http://schemas.openxmlformats.org/officeDocument/2006/relationships/image" Target="../media/image4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22.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image" Target="../media/image36.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52.jpg"/><Relationship Id="rId4" Type="http://schemas.openxmlformats.org/officeDocument/2006/relationships/image" Target="../media/image3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52.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45.jpg"/><Relationship Id="rId4" Type="http://schemas.openxmlformats.org/officeDocument/2006/relationships/image" Target="../media/image38.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38.png"/><Relationship Id="rId4" Type="http://schemas.openxmlformats.org/officeDocument/2006/relationships/image" Target="../media/image51.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51.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38.png"/><Relationship Id="rId4" Type="http://schemas.openxmlformats.org/officeDocument/2006/relationships/image" Target="../media/image53.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48.jpg"/><Relationship Id="rId4" Type="http://schemas.openxmlformats.org/officeDocument/2006/relationships/image" Target="../media/image38.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38.png"/><Relationship Id="rId4" Type="http://schemas.openxmlformats.org/officeDocument/2006/relationships/image" Target="../media/image56.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56.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21.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49.jpg"/><Relationship Id="rId4" Type="http://schemas.openxmlformats.org/officeDocument/2006/relationships/image" Target="../media/image38.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57.png"/><Relationship Id="rId4" Type="http://schemas.openxmlformats.org/officeDocument/2006/relationships/image" Target="../media/image38.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3.xml"/><Relationship Id="rId3" Type="http://schemas.openxmlformats.org/officeDocument/2006/relationships/image" Target="../media/image54.jp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4.xml"/><Relationship Id="rId3" Type="http://schemas.openxmlformats.org/officeDocument/2006/relationships/image" Target="../media/image50.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4.png"/><Relationship Id="rId4" Type="http://schemas.openxmlformats.org/officeDocument/2006/relationships/image" Target="../media/image11.png"/><Relationship Id="rId5" Type="http://schemas.openxmlformats.org/officeDocument/2006/relationships/image" Target="../media/image7.png"/><Relationship Id="rId6" Type="http://schemas.openxmlformats.org/officeDocument/2006/relationships/image" Target="../media/image43.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7.jpg"/><Relationship Id="rId4" Type="http://schemas.openxmlformats.org/officeDocument/2006/relationships/image" Target="../media/image9.jpg"/><Relationship Id="rId5" Type="http://schemas.openxmlformats.org/officeDocument/2006/relationships/image" Target="../media/image12.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2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3.png"/><Relationship Id="rId4" Type="http://schemas.openxmlformats.org/officeDocument/2006/relationships/image" Target="../media/image19.png"/><Relationship Id="rId5" Type="http://schemas.openxmlformats.org/officeDocument/2006/relationships/image" Target="../media/image18.png"/><Relationship Id="rId6" Type="http://schemas.openxmlformats.org/officeDocument/2006/relationships/image" Target="../media/image15.png"/><Relationship Id="rId7" Type="http://schemas.openxmlformats.org/officeDocument/2006/relationships/image" Target="../media/image29.png"/><Relationship Id="rId8"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sp>
        <p:nvSpPr>
          <p:cNvPr id="186" name="Google Shape;186;p1"/>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Clr>
                <a:schemeClr val="dk1"/>
              </a:buClr>
              <a:buSzPts val="52000"/>
              <a:buFont typeface="Gill Sans"/>
              <a:buNone/>
            </a:pPr>
            <a:br>
              <a:rPr lang="en-US" sz="52000">
                <a:latin typeface="Gill Sans"/>
                <a:ea typeface="Gill Sans"/>
                <a:cs typeface="Gill Sans"/>
                <a:sym typeface="Gill Sans"/>
              </a:rPr>
            </a:br>
            <a:r>
              <a:rPr lang="en-US">
                <a:latin typeface="Gill Sans"/>
                <a:ea typeface="Gill Sans"/>
                <a:cs typeface="Gill Sans"/>
                <a:sym typeface="Gill Sans"/>
              </a:rPr>
              <a:t>Overview of the Pyramid Model in FCC</a:t>
            </a:r>
            <a:endParaRPr sz="9600">
              <a:solidFill>
                <a:schemeClr val="accent1"/>
              </a:solidFill>
              <a:latin typeface="Gill Sans"/>
              <a:ea typeface="Gill Sans"/>
              <a:cs typeface="Gill Sans"/>
              <a:sym typeface="Gill Sans"/>
            </a:endParaRPr>
          </a:p>
        </p:txBody>
      </p:sp>
      <p:sp>
        <p:nvSpPr>
          <p:cNvPr id="187" name="Google Shape;187;p1"/>
          <p:cNvSpPr txBox="1"/>
          <p:nvPr>
            <p:ph idx="1" type="subTitle"/>
          </p:nvPr>
        </p:nvSpPr>
        <p:spPr>
          <a:xfrm>
            <a:off x="1600200" y="3602038"/>
            <a:ext cx="9144000" cy="1655700"/>
          </a:xfrm>
          <a:prstGeom prst="rect">
            <a:avLst/>
          </a:prstGeom>
          <a:noFill/>
          <a:ln>
            <a:noFill/>
          </a:ln>
        </p:spPr>
        <p:txBody>
          <a:bodyPr anchorCtr="0" anchor="t" bIns="45700" lIns="91425" spcFirstLastPara="1" rIns="91425" wrap="square" tIns="45700">
            <a:normAutofit lnSpcReduction="10000"/>
          </a:bodyPr>
          <a:lstStyle/>
          <a:p>
            <a:pPr indent="0" lvl="0" marL="0" rtl="0" algn="ctr">
              <a:lnSpc>
                <a:spcPct val="90000"/>
              </a:lnSpc>
              <a:spcBef>
                <a:spcPts val="0"/>
              </a:spcBef>
              <a:spcAft>
                <a:spcPts val="0"/>
              </a:spcAft>
              <a:buClr>
                <a:schemeClr val="dk1"/>
              </a:buClr>
              <a:buSzPts val="2600"/>
              <a:buNone/>
            </a:pPr>
            <a:r>
              <a:t/>
            </a:r>
            <a:endParaRPr sz="2600">
              <a:latin typeface="Gill Sans"/>
              <a:ea typeface="Gill Sans"/>
              <a:cs typeface="Gill Sans"/>
              <a:sym typeface="Gill Sans"/>
            </a:endParaRPr>
          </a:p>
          <a:p>
            <a:pPr indent="0" lvl="0" marL="0" rtl="0" algn="ctr">
              <a:lnSpc>
                <a:spcPct val="90000"/>
              </a:lnSpc>
              <a:spcBef>
                <a:spcPts val="0"/>
              </a:spcBef>
              <a:spcAft>
                <a:spcPts val="0"/>
              </a:spcAft>
              <a:buClr>
                <a:schemeClr val="dk1"/>
              </a:buClr>
              <a:buSzPts val="2400"/>
              <a:buNone/>
            </a:pPr>
            <a:r>
              <a:rPr lang="en-US">
                <a:latin typeface="Gill Sans"/>
                <a:ea typeface="Gill Sans"/>
                <a:cs typeface="Gill Sans"/>
                <a:sym typeface="Gill Sans"/>
              </a:rPr>
              <a:t>Introduction to Using the Pyramid Model </a:t>
            </a:r>
            <a:endParaRPr>
              <a:latin typeface="Gill Sans"/>
              <a:ea typeface="Gill Sans"/>
              <a:cs typeface="Gill Sans"/>
              <a:sym typeface="Gill Sans"/>
            </a:endParaRPr>
          </a:p>
          <a:p>
            <a:pPr indent="0" lvl="0" marL="0" rtl="0" algn="ctr">
              <a:lnSpc>
                <a:spcPct val="90000"/>
              </a:lnSpc>
              <a:spcBef>
                <a:spcPts val="0"/>
              </a:spcBef>
              <a:spcAft>
                <a:spcPts val="0"/>
              </a:spcAft>
              <a:buClr>
                <a:schemeClr val="dk1"/>
              </a:buClr>
              <a:buSzPts val="2400"/>
              <a:buNone/>
            </a:pPr>
            <a:r>
              <a:rPr lang="en-US">
                <a:latin typeface="Gill Sans"/>
                <a:ea typeface="Gill Sans"/>
                <a:cs typeface="Gill Sans"/>
                <a:sym typeface="Gill Sans"/>
              </a:rPr>
              <a:t>in Family Child Care Programs </a:t>
            </a:r>
            <a:endParaRPr>
              <a:latin typeface="Gill Sans"/>
              <a:ea typeface="Gill Sans"/>
              <a:cs typeface="Gill Sans"/>
              <a:sym typeface="Gill Sans"/>
            </a:endParaRPr>
          </a:p>
          <a:p>
            <a:pPr indent="0" lvl="0" marL="0" rtl="0" algn="ctr">
              <a:lnSpc>
                <a:spcPct val="90000"/>
              </a:lnSpc>
              <a:spcBef>
                <a:spcPts val="0"/>
              </a:spcBef>
              <a:spcAft>
                <a:spcPts val="0"/>
              </a:spcAft>
              <a:buClr>
                <a:schemeClr val="dk1"/>
              </a:buClr>
              <a:buSzPts val="2400"/>
              <a:buNone/>
            </a:pPr>
            <a:r>
              <a:t/>
            </a:r>
            <a:endParaRPr>
              <a:latin typeface="Gill Sans"/>
              <a:ea typeface="Gill Sans"/>
              <a:cs typeface="Gill Sans"/>
              <a:sym typeface="Gill Sans"/>
            </a:endParaRPr>
          </a:p>
          <a:p>
            <a:pPr indent="0" lvl="0" marL="0" rtl="0" algn="ctr">
              <a:lnSpc>
                <a:spcPct val="90000"/>
              </a:lnSpc>
              <a:spcBef>
                <a:spcPts val="0"/>
              </a:spcBef>
              <a:spcAft>
                <a:spcPts val="0"/>
              </a:spcAft>
              <a:buClr>
                <a:schemeClr val="dk1"/>
              </a:buClr>
              <a:buSzPts val="2400"/>
              <a:buNone/>
            </a:pPr>
            <a:r>
              <a:rPr lang="en-US">
                <a:latin typeface="Gill Sans"/>
                <a:ea typeface="Gill Sans"/>
                <a:cs typeface="Gill Sans"/>
                <a:sym typeface="Gill Sans"/>
              </a:rPr>
              <a:t>  </a:t>
            </a:r>
            <a:endParaRPr>
              <a:latin typeface="Gill Sans"/>
              <a:ea typeface="Gill Sans"/>
              <a:cs typeface="Gill Sans"/>
              <a:sym typeface="Gill Sans"/>
            </a:endParaRPr>
          </a:p>
          <a:p>
            <a:pPr indent="0" lvl="0" marL="0" rtl="0" algn="ctr">
              <a:lnSpc>
                <a:spcPct val="90000"/>
              </a:lnSpc>
              <a:spcBef>
                <a:spcPts val="0"/>
              </a:spcBef>
              <a:spcAft>
                <a:spcPts val="0"/>
              </a:spcAft>
              <a:buClr>
                <a:schemeClr val="dk1"/>
              </a:buClr>
              <a:buSzPts val="2400"/>
              <a:buNone/>
            </a:pPr>
            <a:r>
              <a:t/>
            </a:r>
            <a:endParaRPr>
              <a:latin typeface="Gill Sans"/>
              <a:ea typeface="Gill Sans"/>
              <a:cs typeface="Gill Sans"/>
              <a:sym typeface="Gill Sans"/>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8" name="Shape 308"/>
        <p:cNvGrpSpPr/>
        <p:nvPr/>
      </p:nvGrpSpPr>
      <p:grpSpPr>
        <a:xfrm>
          <a:off x="0" y="0"/>
          <a:ext cx="0" cy="0"/>
          <a:chOff x="0" y="0"/>
          <a:chExt cx="0" cy="0"/>
        </a:xfrm>
      </p:grpSpPr>
      <p:sp>
        <p:nvSpPr>
          <p:cNvPr id="309" name="Google Shape;309;p50"/>
          <p:cNvSpPr txBox="1"/>
          <p:nvPr>
            <p:ph type="title"/>
          </p:nvPr>
        </p:nvSpPr>
        <p:spPr>
          <a:xfrm>
            <a:off x="971550" y="196849"/>
            <a:ext cx="10382250" cy="107198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Gill Sans"/>
              <a:buNone/>
            </a:pPr>
            <a:r>
              <a:rPr lang="en-US"/>
              <a:t>Prevention Focused</a:t>
            </a:r>
            <a:endParaRPr/>
          </a:p>
        </p:txBody>
      </p:sp>
      <p:pic>
        <p:nvPicPr>
          <p:cNvPr descr="Three kids dressed as super heroes in jeans, two with masks and capes, one girl holds her hand up in the air " id="310" name="Google Shape;310;p50"/>
          <p:cNvPicPr preferRelativeResize="0"/>
          <p:nvPr>
            <p:ph idx="4294967295" type="body"/>
          </p:nvPr>
        </p:nvPicPr>
        <p:blipFill rotWithShape="1">
          <a:blip r:embed="rId3">
            <a:alphaModFix/>
          </a:blip>
          <a:srcRect b="2" l="764" r="22548" t="0"/>
          <a:stretch/>
        </p:blipFill>
        <p:spPr>
          <a:xfrm>
            <a:off x="971550" y="1459332"/>
            <a:ext cx="5000625" cy="4352544"/>
          </a:xfrm>
          <a:prstGeom prst="rect">
            <a:avLst/>
          </a:prstGeom>
          <a:noFill/>
          <a:ln>
            <a:noFill/>
          </a:ln>
        </p:spPr>
      </p:pic>
      <p:sp>
        <p:nvSpPr>
          <p:cNvPr id="311" name="Google Shape;311;p50"/>
          <p:cNvSpPr txBox="1"/>
          <p:nvPr>
            <p:ph idx="4294967295" type="body"/>
          </p:nvPr>
        </p:nvSpPr>
        <p:spPr>
          <a:xfrm>
            <a:off x="6353175" y="1459332"/>
            <a:ext cx="5000625" cy="4352544"/>
          </a:xfrm>
          <a:prstGeom prst="rect">
            <a:avLst/>
          </a:prstGeom>
          <a:noFill/>
          <a:ln>
            <a:noFill/>
          </a:ln>
        </p:spPr>
        <p:txBody>
          <a:bodyPr anchorCtr="0" anchor="t" bIns="45700" lIns="91425" spcFirstLastPara="1" rIns="91425" wrap="square" tIns="45700">
            <a:normAutofit/>
          </a:bodyPr>
          <a:lstStyle/>
          <a:p>
            <a:pPr indent="-457200" lvl="0" marL="457200" rtl="0" algn="l">
              <a:lnSpc>
                <a:spcPct val="90000"/>
              </a:lnSpc>
              <a:spcBef>
                <a:spcPts val="0"/>
              </a:spcBef>
              <a:spcAft>
                <a:spcPts val="0"/>
              </a:spcAft>
              <a:buClr>
                <a:srgbClr val="000000"/>
              </a:buClr>
              <a:buSzPts val="3600"/>
              <a:buChar char="•"/>
            </a:pPr>
            <a:r>
              <a:rPr b="0" i="0" lang="en-US" sz="2500" u="none" cap="none" strike="noStrike"/>
              <a:t>Prevention through relationships, engaging environments, and effective supports for social-emotional competence</a:t>
            </a:r>
            <a:endParaRPr/>
          </a:p>
          <a:p>
            <a:pPr indent="-457200" lvl="0" marL="457200" rtl="0" algn="l">
              <a:lnSpc>
                <a:spcPct val="90000"/>
              </a:lnSpc>
              <a:spcBef>
                <a:spcPts val="600"/>
              </a:spcBef>
              <a:spcAft>
                <a:spcPts val="0"/>
              </a:spcAft>
              <a:buClr>
                <a:srgbClr val="000000"/>
              </a:buClr>
              <a:buSzPts val="3600"/>
              <a:buChar char="•"/>
            </a:pPr>
            <a:r>
              <a:rPr b="0" i="0" lang="en-US" sz="2500" u="none" cap="none" strike="noStrike"/>
              <a:t>Adopting a posture of support for each child, family, and staff</a:t>
            </a:r>
            <a:endParaRPr/>
          </a:p>
          <a:p>
            <a:pPr indent="-457200" lvl="0" marL="457200" rtl="0" algn="l">
              <a:lnSpc>
                <a:spcPct val="90000"/>
              </a:lnSpc>
              <a:spcBef>
                <a:spcPts val="600"/>
              </a:spcBef>
              <a:spcAft>
                <a:spcPts val="0"/>
              </a:spcAft>
              <a:buClr>
                <a:srgbClr val="000000"/>
              </a:buClr>
              <a:buSzPts val="3600"/>
              <a:buChar char="•"/>
            </a:pPr>
            <a:r>
              <a:rPr b="0" i="0" lang="en-US" sz="2500" u="none" cap="none" strike="noStrike"/>
              <a:t>Assuming young children will engage in behaviors that are challenging and being ready to support them</a:t>
            </a:r>
            <a:endParaRPr/>
          </a:p>
          <a:p>
            <a:pPr indent="-228600" lvl="0" marL="457200" rtl="0" algn="l">
              <a:lnSpc>
                <a:spcPct val="90000"/>
              </a:lnSpc>
              <a:spcBef>
                <a:spcPts val="600"/>
              </a:spcBef>
              <a:spcAft>
                <a:spcPts val="600"/>
              </a:spcAft>
              <a:buClr>
                <a:srgbClr val="000000"/>
              </a:buClr>
              <a:buSzPts val="3600"/>
              <a:buNone/>
            </a:pPr>
            <a:r>
              <a:t/>
            </a:r>
            <a:endParaRPr b="0" i="0" sz="2500" u="none" cap="none" strike="noStrike"/>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6" name="Shape 316"/>
        <p:cNvGrpSpPr/>
        <p:nvPr/>
      </p:nvGrpSpPr>
      <p:grpSpPr>
        <a:xfrm>
          <a:off x="0" y="0"/>
          <a:ext cx="0" cy="0"/>
          <a:chOff x="0" y="0"/>
          <a:chExt cx="0" cy="0"/>
        </a:xfrm>
      </p:grpSpPr>
      <p:sp>
        <p:nvSpPr>
          <p:cNvPr id="317" name="Google Shape;317;p57"/>
          <p:cNvSpPr txBox="1"/>
          <p:nvPr>
            <p:ph type="title"/>
          </p:nvPr>
        </p:nvSpPr>
        <p:spPr>
          <a:xfrm>
            <a:off x="971550" y="196849"/>
            <a:ext cx="10382250" cy="107198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Gill Sans"/>
              <a:buNone/>
            </a:pPr>
            <a:r>
              <a:rPr lang="en-US"/>
              <a:t>Importance of a Caring Community</a:t>
            </a:r>
            <a:endParaRPr/>
          </a:p>
        </p:txBody>
      </p:sp>
      <p:pic>
        <p:nvPicPr>
          <p:cNvPr descr="A group of people eating at a table&#10;&#10;Description automatically generated" id="318" name="Google Shape;318;p57"/>
          <p:cNvPicPr preferRelativeResize="0"/>
          <p:nvPr/>
        </p:nvPicPr>
        <p:blipFill rotWithShape="1">
          <a:blip r:embed="rId3">
            <a:alphaModFix/>
          </a:blip>
          <a:srcRect b="1" l="889" r="22135" t="0"/>
          <a:stretch/>
        </p:blipFill>
        <p:spPr>
          <a:xfrm>
            <a:off x="971550" y="1459332"/>
            <a:ext cx="5000625" cy="4352544"/>
          </a:xfrm>
          <a:prstGeom prst="rect">
            <a:avLst/>
          </a:prstGeom>
          <a:noFill/>
          <a:ln>
            <a:noFill/>
          </a:ln>
        </p:spPr>
      </p:pic>
      <p:sp>
        <p:nvSpPr>
          <p:cNvPr id="319" name="Google Shape;319;p57"/>
          <p:cNvSpPr txBox="1"/>
          <p:nvPr>
            <p:ph idx="4294967295" type="body"/>
          </p:nvPr>
        </p:nvSpPr>
        <p:spPr>
          <a:xfrm>
            <a:off x="6353175" y="1459332"/>
            <a:ext cx="5000625" cy="4352544"/>
          </a:xfrm>
          <a:prstGeom prst="rect">
            <a:avLst/>
          </a:prstGeom>
          <a:noFill/>
          <a:ln>
            <a:noFill/>
          </a:ln>
        </p:spPr>
        <p:txBody>
          <a:bodyPr anchorCtr="0" anchor="t" bIns="45700" lIns="91425" spcFirstLastPara="1" rIns="91425" wrap="square" tIns="45700">
            <a:normAutofit/>
          </a:bodyPr>
          <a:lstStyle/>
          <a:p>
            <a:pPr indent="-457200" lvl="0" marL="457200" rtl="0" algn="l">
              <a:lnSpc>
                <a:spcPct val="90000"/>
              </a:lnSpc>
              <a:spcBef>
                <a:spcPts val="0"/>
              </a:spcBef>
              <a:spcAft>
                <a:spcPts val="0"/>
              </a:spcAft>
              <a:buClr>
                <a:srgbClr val="000000"/>
              </a:buClr>
              <a:buSzPts val="3600"/>
              <a:buChar char="•"/>
            </a:pPr>
            <a:r>
              <a:rPr b="0" i="0" lang="en-US" sz="2500" u="none" cap="none" strike="noStrike"/>
              <a:t>Building meaningful relationships with children, families, and staff</a:t>
            </a:r>
            <a:endParaRPr/>
          </a:p>
          <a:p>
            <a:pPr indent="-457200" lvl="0" marL="457200" rtl="0" algn="l">
              <a:lnSpc>
                <a:spcPct val="90000"/>
              </a:lnSpc>
              <a:spcBef>
                <a:spcPts val="600"/>
              </a:spcBef>
              <a:spcAft>
                <a:spcPts val="0"/>
              </a:spcAft>
              <a:buClr>
                <a:srgbClr val="000000"/>
              </a:buClr>
              <a:buSzPts val="3600"/>
              <a:buChar char="•"/>
            </a:pPr>
            <a:r>
              <a:rPr b="0" i="0" lang="en-US" sz="2500" u="none" cap="none" strike="noStrike"/>
              <a:t>Honoring, valuing, and embracing the cultural ways of being of all children, families, and staff</a:t>
            </a:r>
            <a:endParaRPr/>
          </a:p>
          <a:p>
            <a:pPr indent="-457200" lvl="0" marL="457200" rtl="0" algn="l">
              <a:lnSpc>
                <a:spcPct val="90000"/>
              </a:lnSpc>
              <a:spcBef>
                <a:spcPts val="600"/>
              </a:spcBef>
              <a:spcAft>
                <a:spcPts val="0"/>
              </a:spcAft>
              <a:buClr>
                <a:srgbClr val="000000"/>
              </a:buClr>
              <a:buSzPts val="3600"/>
              <a:buChar char="•"/>
            </a:pPr>
            <a:r>
              <a:rPr b="0" i="0" lang="en-US" sz="2500" u="none" cap="none" strike="noStrike"/>
              <a:t>Addressing challenging behavior through a lens of support</a:t>
            </a:r>
            <a:endParaRPr/>
          </a:p>
          <a:p>
            <a:pPr indent="-457200" lvl="0" marL="457200" rtl="0" algn="l">
              <a:lnSpc>
                <a:spcPct val="90000"/>
              </a:lnSpc>
              <a:spcBef>
                <a:spcPts val="600"/>
              </a:spcBef>
              <a:spcAft>
                <a:spcPts val="600"/>
              </a:spcAft>
              <a:buClr>
                <a:srgbClr val="000000"/>
              </a:buClr>
              <a:buSzPts val="3600"/>
              <a:buChar char="•"/>
            </a:pPr>
            <a:r>
              <a:rPr b="0" i="0" lang="en-US" sz="2500" u="none" cap="none" strike="noStrike"/>
              <a:t>Modeling for children how we treat others</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4" name="Shape 324"/>
        <p:cNvGrpSpPr/>
        <p:nvPr/>
      </p:nvGrpSpPr>
      <p:grpSpPr>
        <a:xfrm>
          <a:off x="0" y="0"/>
          <a:ext cx="0" cy="0"/>
          <a:chOff x="0" y="0"/>
          <a:chExt cx="0" cy="0"/>
        </a:xfrm>
      </p:grpSpPr>
      <p:sp>
        <p:nvSpPr>
          <p:cNvPr id="325" name="Google Shape;325;p92"/>
          <p:cNvSpPr txBox="1"/>
          <p:nvPr>
            <p:ph type="title"/>
          </p:nvPr>
        </p:nvSpPr>
        <p:spPr>
          <a:xfrm>
            <a:off x="971550" y="196849"/>
            <a:ext cx="10382250" cy="107198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Gill Sans"/>
              <a:buNone/>
            </a:pPr>
            <a:r>
              <a:rPr lang="en-US"/>
              <a:t>Trauma-Informed</a:t>
            </a:r>
            <a:endParaRPr/>
          </a:p>
        </p:txBody>
      </p:sp>
      <p:grpSp>
        <p:nvGrpSpPr>
          <p:cNvPr id="326" name="Google Shape;326;p92"/>
          <p:cNvGrpSpPr/>
          <p:nvPr/>
        </p:nvGrpSpPr>
        <p:grpSpPr>
          <a:xfrm>
            <a:off x="684992" y="1572218"/>
            <a:ext cx="11217218" cy="4209592"/>
            <a:chOff x="5584" y="207397"/>
            <a:chExt cx="11217218" cy="4209592"/>
          </a:xfrm>
        </p:grpSpPr>
        <p:sp>
          <p:nvSpPr>
            <p:cNvPr id="327" name="Google Shape;327;p92"/>
            <p:cNvSpPr/>
            <p:nvPr/>
          </p:nvSpPr>
          <p:spPr>
            <a:xfrm>
              <a:off x="5584" y="207397"/>
              <a:ext cx="2630995" cy="2630995"/>
            </a:xfrm>
            <a:prstGeom prst="roundRect">
              <a:avLst>
                <a:gd fmla="val 10000" name="adj"/>
              </a:avLst>
            </a:prstGeom>
            <a:blipFill rotWithShape="1">
              <a:blip r:embed="rId3">
                <a:alphaModFix/>
              </a:blip>
              <a:stretch>
                <a:fillRect b="0" l="-23999" r="-23999" t="0"/>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8" name="Google Shape;328;p92"/>
            <p:cNvSpPr/>
            <p:nvPr/>
          </p:nvSpPr>
          <p:spPr>
            <a:xfrm>
              <a:off x="433886" y="1785994"/>
              <a:ext cx="2630995" cy="2630995"/>
            </a:xfrm>
            <a:prstGeom prst="roundRect">
              <a:avLst>
                <a:gd fmla="val 10000" name="adj"/>
              </a:avLst>
            </a:prstGeom>
            <a:solidFill>
              <a:srgbClr val="4372C3"/>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9" name="Google Shape;329;p92"/>
            <p:cNvSpPr txBox="1"/>
            <p:nvPr/>
          </p:nvSpPr>
          <p:spPr>
            <a:xfrm>
              <a:off x="510945" y="1863053"/>
              <a:ext cx="2476877" cy="2476877"/>
            </a:xfrm>
            <a:prstGeom prst="rect">
              <a:avLst/>
            </a:prstGeom>
            <a:noFill/>
            <a:ln>
              <a:noFill/>
            </a:ln>
          </p:spPr>
          <p:txBody>
            <a:bodyPr anchorCtr="0" anchor="ctr" bIns="64750" lIns="64750" spcFirstLastPara="1" rIns="64750" wrap="square" tIns="64750">
              <a:noAutofit/>
            </a:bodyPr>
            <a:lstStyle/>
            <a:p>
              <a:pPr indent="0" lvl="0" marL="0" marR="0" rtl="0" algn="ctr">
                <a:lnSpc>
                  <a:spcPct val="90000"/>
                </a:lnSpc>
                <a:spcBef>
                  <a:spcPts val="0"/>
                </a:spcBef>
                <a:spcAft>
                  <a:spcPts val="0"/>
                </a:spcAft>
                <a:buClr>
                  <a:srgbClr val="000000"/>
                </a:buClr>
                <a:buSzPts val="1700"/>
                <a:buFont typeface="Arial"/>
                <a:buNone/>
              </a:pPr>
              <a:r>
                <a:rPr b="0" i="0" lang="en-US" sz="1700" u="none" cap="none" strike="noStrike">
                  <a:solidFill>
                    <a:schemeClr val="lt1"/>
                  </a:solidFill>
                  <a:latin typeface="Arial"/>
                  <a:ea typeface="Arial"/>
                  <a:cs typeface="Arial"/>
                  <a:sym typeface="Arial"/>
                </a:rPr>
                <a:t>Staff receive training to understand how trauma might affect children and families</a:t>
              </a:r>
              <a:endParaRPr b="0" i="0" sz="1700" u="none" cap="none" strike="noStrike">
                <a:solidFill>
                  <a:schemeClr val="lt1"/>
                </a:solidFill>
                <a:latin typeface="Arial"/>
                <a:ea typeface="Arial"/>
                <a:cs typeface="Arial"/>
                <a:sym typeface="Arial"/>
              </a:endParaRPr>
            </a:p>
          </p:txBody>
        </p:sp>
        <p:sp>
          <p:nvSpPr>
            <p:cNvPr id="330" name="Google Shape;330;p92"/>
            <p:cNvSpPr/>
            <p:nvPr/>
          </p:nvSpPr>
          <p:spPr>
            <a:xfrm>
              <a:off x="3143367" y="1206799"/>
              <a:ext cx="506787" cy="632191"/>
            </a:xfrm>
            <a:prstGeom prst="rightArrow">
              <a:avLst>
                <a:gd fmla="val 60000" name="adj1"/>
                <a:gd fmla="val 50000" name="adj2"/>
              </a:avLst>
            </a:prstGeom>
            <a:solidFill>
              <a:srgbClr val="4372C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1" name="Google Shape;331;p92"/>
            <p:cNvSpPr txBox="1"/>
            <p:nvPr/>
          </p:nvSpPr>
          <p:spPr>
            <a:xfrm>
              <a:off x="3143367" y="1333237"/>
              <a:ext cx="354751" cy="379315"/>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32" name="Google Shape;332;p92"/>
            <p:cNvSpPr/>
            <p:nvPr/>
          </p:nvSpPr>
          <p:spPr>
            <a:xfrm>
              <a:off x="4084545" y="207397"/>
              <a:ext cx="2630995" cy="2630995"/>
            </a:xfrm>
            <a:prstGeom prst="roundRect">
              <a:avLst>
                <a:gd fmla="val 10000" name="adj"/>
              </a:avLst>
            </a:prstGeom>
            <a:blipFill rotWithShape="1">
              <a:blip r:embed="rId4">
                <a:alphaModFix/>
              </a:blip>
              <a:stretch>
                <a:fillRect b="0" l="-20998" r="-20998" t="0"/>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3" name="Google Shape;333;p92"/>
            <p:cNvSpPr/>
            <p:nvPr/>
          </p:nvSpPr>
          <p:spPr>
            <a:xfrm>
              <a:off x="4512846" y="1785994"/>
              <a:ext cx="2630995" cy="2630995"/>
            </a:xfrm>
            <a:prstGeom prst="roundRect">
              <a:avLst>
                <a:gd fmla="val 10000" name="adj"/>
              </a:avLst>
            </a:prstGeom>
            <a:solidFill>
              <a:srgbClr val="44B78C"/>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4" name="Google Shape;334;p92"/>
            <p:cNvSpPr txBox="1"/>
            <p:nvPr/>
          </p:nvSpPr>
          <p:spPr>
            <a:xfrm>
              <a:off x="4589905" y="1863053"/>
              <a:ext cx="2476877" cy="2476877"/>
            </a:xfrm>
            <a:prstGeom prst="rect">
              <a:avLst/>
            </a:prstGeom>
            <a:noFill/>
            <a:ln>
              <a:noFill/>
            </a:ln>
          </p:spPr>
          <p:txBody>
            <a:bodyPr anchorCtr="0" anchor="ctr" bIns="64750" lIns="64750" spcFirstLastPara="1" rIns="64750" wrap="square" tIns="64750">
              <a:noAutofit/>
            </a:bodyPr>
            <a:lstStyle/>
            <a:p>
              <a:pPr indent="0" lvl="0" marL="0" marR="0" rtl="0" algn="ctr">
                <a:lnSpc>
                  <a:spcPct val="90000"/>
                </a:lnSpc>
                <a:spcBef>
                  <a:spcPts val="0"/>
                </a:spcBef>
                <a:spcAft>
                  <a:spcPts val="0"/>
                </a:spcAft>
                <a:buClr>
                  <a:srgbClr val="000000"/>
                </a:buClr>
                <a:buSzPts val="1700"/>
                <a:buFont typeface="Arial"/>
                <a:buNone/>
              </a:pPr>
              <a:r>
                <a:rPr b="0" i="0" lang="en-US" sz="1700" u="none" cap="none" strike="noStrike">
                  <a:solidFill>
                    <a:schemeClr val="lt1"/>
                  </a:solidFill>
                  <a:latin typeface="Arial"/>
                  <a:ea typeface="Arial"/>
                  <a:cs typeface="Arial"/>
                  <a:sym typeface="Arial"/>
                </a:rPr>
                <a:t>Use trauma informed principles universally</a:t>
              </a:r>
              <a:endParaRPr b="0" i="0" sz="1700" u="none" cap="none" strike="noStrike">
                <a:solidFill>
                  <a:schemeClr val="lt1"/>
                </a:solidFill>
                <a:latin typeface="Arial"/>
                <a:ea typeface="Arial"/>
                <a:cs typeface="Arial"/>
                <a:sym typeface="Arial"/>
              </a:endParaRPr>
            </a:p>
          </p:txBody>
        </p:sp>
        <p:sp>
          <p:nvSpPr>
            <p:cNvPr id="335" name="Google Shape;335;p92"/>
            <p:cNvSpPr/>
            <p:nvPr/>
          </p:nvSpPr>
          <p:spPr>
            <a:xfrm>
              <a:off x="7222328" y="1206799"/>
              <a:ext cx="506787" cy="632191"/>
            </a:xfrm>
            <a:prstGeom prst="rightArrow">
              <a:avLst>
                <a:gd fmla="val 60000" name="adj1"/>
                <a:gd fmla="val 50000" name="adj2"/>
              </a:avLst>
            </a:prstGeom>
            <a:solidFill>
              <a:srgbClr val="6FAA4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6" name="Google Shape;336;p92"/>
            <p:cNvSpPr txBox="1"/>
            <p:nvPr/>
          </p:nvSpPr>
          <p:spPr>
            <a:xfrm>
              <a:off x="7222328" y="1333237"/>
              <a:ext cx="354751" cy="379315"/>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37" name="Google Shape;337;p92"/>
            <p:cNvSpPr/>
            <p:nvPr/>
          </p:nvSpPr>
          <p:spPr>
            <a:xfrm>
              <a:off x="8163505" y="207397"/>
              <a:ext cx="2630995" cy="2630995"/>
            </a:xfrm>
            <a:prstGeom prst="roundRect">
              <a:avLst>
                <a:gd fmla="val 10000" name="adj"/>
              </a:avLst>
            </a:prstGeom>
            <a:blipFill rotWithShape="1">
              <a:blip r:embed="rId5">
                <a:alphaModFix/>
              </a:blip>
              <a:stretch>
                <a:fillRect b="0" l="-9999" r="-9999" t="0"/>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8" name="Google Shape;338;p92"/>
            <p:cNvSpPr/>
            <p:nvPr/>
          </p:nvSpPr>
          <p:spPr>
            <a:xfrm>
              <a:off x="8591807" y="1785994"/>
              <a:ext cx="2630995" cy="2630995"/>
            </a:xfrm>
            <a:prstGeom prst="roundRect">
              <a:avLst>
                <a:gd fmla="val 10000" name="adj"/>
              </a:avLst>
            </a:prstGeom>
            <a:solidFill>
              <a:srgbClr val="6FAA47"/>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9" name="Google Shape;339;p92"/>
            <p:cNvSpPr txBox="1"/>
            <p:nvPr/>
          </p:nvSpPr>
          <p:spPr>
            <a:xfrm>
              <a:off x="8668866" y="1863053"/>
              <a:ext cx="2476877" cy="2476877"/>
            </a:xfrm>
            <a:prstGeom prst="rect">
              <a:avLst/>
            </a:prstGeom>
            <a:noFill/>
            <a:ln>
              <a:noFill/>
            </a:ln>
          </p:spPr>
          <p:txBody>
            <a:bodyPr anchorCtr="0" anchor="t" bIns="64750" lIns="64750" spcFirstLastPara="1" rIns="64750" wrap="square" tIns="64750">
              <a:noAutofit/>
            </a:bodyPr>
            <a:lstStyle/>
            <a:p>
              <a:pPr indent="0" lvl="0" marL="0" marR="0" rtl="0" algn="l">
                <a:lnSpc>
                  <a:spcPct val="90000"/>
                </a:lnSpc>
                <a:spcBef>
                  <a:spcPts val="0"/>
                </a:spcBef>
                <a:spcAft>
                  <a:spcPts val="0"/>
                </a:spcAft>
                <a:buClr>
                  <a:srgbClr val="000000"/>
                </a:buClr>
                <a:buSzPts val="1700"/>
                <a:buFont typeface="Arial"/>
                <a:buNone/>
              </a:pPr>
              <a:r>
                <a:rPr b="0" i="0" lang="en-US" sz="1700" u="none" cap="none" strike="noStrike">
                  <a:solidFill>
                    <a:schemeClr val="lt1"/>
                  </a:solidFill>
                  <a:latin typeface="Arial"/>
                  <a:ea typeface="Arial"/>
                  <a:cs typeface="Arial"/>
                  <a:sym typeface="Arial"/>
                </a:rPr>
                <a:t>Focus on resilience in interactions with children and families</a:t>
              </a:r>
              <a:endParaRPr b="0" i="0" sz="1700" u="none" cap="none" strike="noStrike">
                <a:solidFill>
                  <a:schemeClr val="lt1"/>
                </a:solidFill>
                <a:latin typeface="Arial"/>
                <a:ea typeface="Arial"/>
                <a:cs typeface="Arial"/>
                <a:sym typeface="Arial"/>
              </a:endParaRPr>
            </a:p>
            <a:p>
              <a:pPr indent="-114300" lvl="1" marL="114300" marR="0" rtl="0" algn="l">
                <a:lnSpc>
                  <a:spcPct val="90000"/>
                </a:lnSpc>
                <a:spcBef>
                  <a:spcPts val="595"/>
                </a:spcBef>
                <a:spcAft>
                  <a:spcPts val="0"/>
                </a:spcAft>
                <a:buClr>
                  <a:srgbClr val="000000"/>
                </a:buClr>
                <a:buSzPts val="1300"/>
                <a:buFont typeface="Arial"/>
                <a:buChar char="•"/>
              </a:pPr>
              <a:r>
                <a:rPr b="0" i="0" lang="en-US" sz="1300" u="none" cap="none" strike="noStrike">
                  <a:solidFill>
                    <a:schemeClr val="lt1"/>
                  </a:solidFill>
                  <a:latin typeface="Arial"/>
                  <a:ea typeface="Arial"/>
                  <a:cs typeface="Arial"/>
                  <a:sym typeface="Arial"/>
                </a:rPr>
                <a:t>Positive and nurturing relationships</a:t>
              </a:r>
              <a:endParaRPr b="0" i="0" sz="1300" u="none" cap="none" strike="noStrike">
                <a:solidFill>
                  <a:schemeClr val="lt1"/>
                </a:solidFill>
                <a:latin typeface="Arial"/>
                <a:ea typeface="Arial"/>
                <a:cs typeface="Arial"/>
                <a:sym typeface="Arial"/>
              </a:endParaRPr>
            </a:p>
            <a:p>
              <a:pPr indent="-114300" lvl="1" marL="114300" marR="0" rtl="0" algn="l">
                <a:lnSpc>
                  <a:spcPct val="90000"/>
                </a:lnSpc>
                <a:spcBef>
                  <a:spcPts val="195"/>
                </a:spcBef>
                <a:spcAft>
                  <a:spcPts val="0"/>
                </a:spcAft>
                <a:buClr>
                  <a:srgbClr val="000000"/>
                </a:buClr>
                <a:buSzPts val="1300"/>
                <a:buFont typeface="Arial"/>
                <a:buChar char="•"/>
              </a:pPr>
              <a:r>
                <a:rPr b="0" i="0" lang="en-US" sz="1300" u="none" cap="none" strike="noStrike">
                  <a:solidFill>
                    <a:schemeClr val="lt1"/>
                  </a:solidFill>
                  <a:latin typeface="Arial"/>
                  <a:ea typeface="Arial"/>
                  <a:cs typeface="Arial"/>
                  <a:sym typeface="Arial"/>
                </a:rPr>
                <a:t>Safety and predictability</a:t>
              </a:r>
              <a:endParaRPr b="0" i="0" sz="1300" u="none" cap="none" strike="noStrike">
                <a:solidFill>
                  <a:schemeClr val="lt1"/>
                </a:solidFill>
                <a:latin typeface="Arial"/>
                <a:ea typeface="Arial"/>
                <a:cs typeface="Arial"/>
                <a:sym typeface="Arial"/>
              </a:endParaRPr>
            </a:p>
            <a:p>
              <a:pPr indent="-114300" lvl="1" marL="114300" marR="0" rtl="0" algn="l">
                <a:lnSpc>
                  <a:spcPct val="90000"/>
                </a:lnSpc>
                <a:spcBef>
                  <a:spcPts val="195"/>
                </a:spcBef>
                <a:spcAft>
                  <a:spcPts val="0"/>
                </a:spcAft>
                <a:buClr>
                  <a:srgbClr val="000000"/>
                </a:buClr>
                <a:buSzPts val="1300"/>
                <a:buFont typeface="Arial"/>
                <a:buChar char="•"/>
              </a:pPr>
              <a:r>
                <a:rPr b="0" i="0" lang="en-US" sz="1300" u="none" cap="none" strike="noStrike">
                  <a:solidFill>
                    <a:schemeClr val="lt1"/>
                  </a:solidFill>
                  <a:latin typeface="Arial"/>
                  <a:ea typeface="Arial"/>
                  <a:cs typeface="Arial"/>
                  <a:sym typeface="Arial"/>
                </a:rPr>
                <a:t>Assist children and adults in regulating emotions</a:t>
              </a:r>
              <a:endParaRPr b="0" i="0" sz="1300" u="none" cap="none" strike="noStrike">
                <a:solidFill>
                  <a:schemeClr val="lt1"/>
                </a:solidFill>
                <a:latin typeface="Arial"/>
                <a:ea typeface="Arial"/>
                <a:cs typeface="Arial"/>
                <a:sym typeface="Arial"/>
              </a:endParaRPr>
            </a:p>
            <a:p>
              <a:pPr indent="-114300" lvl="1" marL="114300" marR="0" rtl="0" algn="l">
                <a:lnSpc>
                  <a:spcPct val="90000"/>
                </a:lnSpc>
                <a:spcBef>
                  <a:spcPts val="195"/>
                </a:spcBef>
                <a:spcAft>
                  <a:spcPts val="0"/>
                </a:spcAft>
                <a:buClr>
                  <a:srgbClr val="000000"/>
                </a:buClr>
                <a:buSzPts val="1300"/>
                <a:buFont typeface="Arial"/>
                <a:buChar char="•"/>
              </a:pPr>
              <a:r>
                <a:rPr b="0" i="0" lang="en-US" sz="1300" u="none" cap="none" strike="noStrike">
                  <a:solidFill>
                    <a:schemeClr val="lt1"/>
                  </a:solidFill>
                  <a:latin typeface="Arial"/>
                  <a:ea typeface="Arial"/>
                  <a:cs typeface="Arial"/>
                  <a:sym typeface="Arial"/>
                </a:rPr>
                <a:t>Consider how trauma might impact behavior and our responses to behavior</a:t>
              </a:r>
              <a:endParaRPr b="0" i="0" sz="1300" u="none" cap="none" strike="noStrike">
                <a:solidFill>
                  <a:schemeClr val="lt1"/>
                </a:solidFill>
                <a:latin typeface="Arial"/>
                <a:ea typeface="Arial"/>
                <a:cs typeface="Arial"/>
                <a:sym typeface="Arial"/>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4" name="Shape 344"/>
        <p:cNvGrpSpPr/>
        <p:nvPr/>
      </p:nvGrpSpPr>
      <p:grpSpPr>
        <a:xfrm>
          <a:off x="0" y="0"/>
          <a:ext cx="0" cy="0"/>
          <a:chOff x="0" y="0"/>
          <a:chExt cx="0" cy="0"/>
        </a:xfrm>
      </p:grpSpPr>
      <p:sp>
        <p:nvSpPr>
          <p:cNvPr id="345" name="Google Shape;345;p93"/>
          <p:cNvSpPr txBox="1"/>
          <p:nvPr>
            <p:ph type="title"/>
          </p:nvPr>
        </p:nvSpPr>
        <p:spPr>
          <a:xfrm>
            <a:off x="971550" y="196849"/>
            <a:ext cx="10382250" cy="73809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Gill Sans"/>
              <a:buNone/>
            </a:pPr>
            <a:r>
              <a:rPr lang="en-US"/>
              <a:t>Anti-Biased Practice</a:t>
            </a:r>
            <a:endParaRPr/>
          </a:p>
        </p:txBody>
      </p:sp>
      <p:grpSp>
        <p:nvGrpSpPr>
          <p:cNvPr id="346" name="Google Shape;346;p93"/>
          <p:cNvGrpSpPr/>
          <p:nvPr/>
        </p:nvGrpSpPr>
        <p:grpSpPr>
          <a:xfrm>
            <a:off x="971550" y="1589419"/>
            <a:ext cx="10515600" cy="4179241"/>
            <a:chOff x="0" y="244205"/>
            <a:chExt cx="10515600" cy="4179241"/>
          </a:xfrm>
        </p:grpSpPr>
        <p:sp>
          <p:nvSpPr>
            <p:cNvPr id="347" name="Google Shape;347;p93"/>
            <p:cNvSpPr/>
            <p:nvPr/>
          </p:nvSpPr>
          <p:spPr>
            <a:xfrm>
              <a:off x="0" y="244205"/>
              <a:ext cx="10515600" cy="988650"/>
            </a:xfrm>
            <a:prstGeom prst="roundRect">
              <a:avLst>
                <a:gd fmla="val 16667" name="adj"/>
              </a:avLst>
            </a:prstGeom>
            <a:solidFill>
              <a:srgbClr val="4372C3"/>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8" name="Google Shape;348;p93"/>
            <p:cNvSpPr txBox="1"/>
            <p:nvPr/>
          </p:nvSpPr>
          <p:spPr>
            <a:xfrm>
              <a:off x="48262" y="292467"/>
              <a:ext cx="10419076" cy="892126"/>
            </a:xfrm>
            <a:prstGeom prst="rect">
              <a:avLst/>
            </a:prstGeom>
            <a:noFill/>
            <a:ln>
              <a:noFill/>
            </a:ln>
          </p:spPr>
          <p:txBody>
            <a:bodyPr anchorCtr="0" anchor="ctr" bIns="99050" lIns="99050" spcFirstLastPara="1" rIns="99050" wrap="square" tIns="99050">
              <a:noAutofit/>
            </a:bodyPr>
            <a:lstStyle/>
            <a:p>
              <a:pPr indent="0" lvl="0" marL="0" marR="0" rtl="0" algn="l">
                <a:lnSpc>
                  <a:spcPct val="90000"/>
                </a:lnSpc>
                <a:spcBef>
                  <a:spcPts val="0"/>
                </a:spcBef>
                <a:spcAft>
                  <a:spcPts val="0"/>
                </a:spcAft>
                <a:buClr>
                  <a:srgbClr val="000000"/>
                </a:buClr>
                <a:buSzPts val="2600"/>
                <a:buFont typeface="Arial"/>
                <a:buNone/>
              </a:pPr>
              <a:r>
                <a:rPr b="0" i="0" lang="en-US" sz="2600" u="none" cap="none" strike="noStrike">
                  <a:solidFill>
                    <a:schemeClr val="lt1"/>
                  </a:solidFill>
                  <a:latin typeface="Arial"/>
                  <a:ea typeface="Arial"/>
                  <a:cs typeface="Arial"/>
                  <a:sym typeface="Arial"/>
                </a:rPr>
                <a:t>Being proactive about ending all forms of bias and discrimination</a:t>
              </a:r>
              <a:endParaRPr b="0" i="0" sz="2600" u="none" cap="none" strike="noStrike">
                <a:solidFill>
                  <a:schemeClr val="lt1"/>
                </a:solidFill>
                <a:latin typeface="Arial"/>
                <a:ea typeface="Arial"/>
                <a:cs typeface="Arial"/>
                <a:sym typeface="Arial"/>
              </a:endParaRPr>
            </a:p>
          </p:txBody>
        </p:sp>
        <p:sp>
          <p:nvSpPr>
            <p:cNvPr id="349" name="Google Shape;349;p93"/>
            <p:cNvSpPr/>
            <p:nvPr/>
          </p:nvSpPr>
          <p:spPr>
            <a:xfrm>
              <a:off x="0" y="1307736"/>
              <a:ext cx="10515600" cy="988650"/>
            </a:xfrm>
            <a:prstGeom prst="roundRect">
              <a:avLst>
                <a:gd fmla="val 16667" name="adj"/>
              </a:avLst>
            </a:prstGeom>
            <a:solidFill>
              <a:srgbClr val="43BCB8"/>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0" name="Google Shape;350;p93"/>
            <p:cNvSpPr txBox="1"/>
            <p:nvPr/>
          </p:nvSpPr>
          <p:spPr>
            <a:xfrm>
              <a:off x="48262" y="1355998"/>
              <a:ext cx="10419076" cy="892126"/>
            </a:xfrm>
            <a:prstGeom prst="rect">
              <a:avLst/>
            </a:prstGeom>
            <a:noFill/>
            <a:ln>
              <a:noFill/>
            </a:ln>
          </p:spPr>
          <p:txBody>
            <a:bodyPr anchorCtr="0" anchor="ctr" bIns="99050" lIns="99050" spcFirstLastPara="1" rIns="99050" wrap="square" tIns="99050">
              <a:noAutofit/>
            </a:bodyPr>
            <a:lstStyle/>
            <a:p>
              <a:pPr indent="0" lvl="0" marL="0" marR="0" rtl="0" algn="l">
                <a:lnSpc>
                  <a:spcPct val="90000"/>
                </a:lnSpc>
                <a:spcBef>
                  <a:spcPts val="0"/>
                </a:spcBef>
                <a:spcAft>
                  <a:spcPts val="0"/>
                </a:spcAft>
                <a:buClr>
                  <a:srgbClr val="000000"/>
                </a:buClr>
                <a:buSzPts val="2600"/>
                <a:buFont typeface="Arial"/>
                <a:buNone/>
              </a:pPr>
              <a:r>
                <a:rPr b="0" i="0" lang="en-US" sz="2600" u="none" cap="none" strike="noStrike">
                  <a:solidFill>
                    <a:schemeClr val="lt1"/>
                  </a:solidFill>
                  <a:latin typeface="Arial"/>
                  <a:ea typeface="Arial"/>
                  <a:cs typeface="Arial"/>
                  <a:sym typeface="Arial"/>
                </a:rPr>
                <a:t>Making a commitment programmatically to advance equity</a:t>
              </a:r>
              <a:endParaRPr b="0" i="0" sz="2600" u="none" cap="none" strike="noStrike">
                <a:solidFill>
                  <a:schemeClr val="lt1"/>
                </a:solidFill>
                <a:latin typeface="Arial"/>
                <a:ea typeface="Arial"/>
                <a:cs typeface="Arial"/>
                <a:sym typeface="Arial"/>
              </a:endParaRPr>
            </a:p>
          </p:txBody>
        </p:sp>
        <p:sp>
          <p:nvSpPr>
            <p:cNvPr id="351" name="Google Shape;351;p93"/>
            <p:cNvSpPr/>
            <p:nvPr/>
          </p:nvSpPr>
          <p:spPr>
            <a:xfrm>
              <a:off x="0" y="2371266"/>
              <a:ext cx="10515600" cy="988650"/>
            </a:xfrm>
            <a:prstGeom prst="roundRect">
              <a:avLst>
                <a:gd fmla="val 16667" name="adj"/>
              </a:avLst>
            </a:prstGeom>
            <a:solidFill>
              <a:srgbClr val="45B363"/>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2" name="Google Shape;352;p93"/>
            <p:cNvSpPr txBox="1"/>
            <p:nvPr/>
          </p:nvSpPr>
          <p:spPr>
            <a:xfrm>
              <a:off x="48262" y="2419528"/>
              <a:ext cx="10419076" cy="892126"/>
            </a:xfrm>
            <a:prstGeom prst="rect">
              <a:avLst/>
            </a:prstGeom>
            <a:noFill/>
            <a:ln>
              <a:noFill/>
            </a:ln>
          </p:spPr>
          <p:txBody>
            <a:bodyPr anchorCtr="0" anchor="ctr" bIns="99050" lIns="99050" spcFirstLastPara="1" rIns="99050" wrap="square" tIns="99050">
              <a:noAutofit/>
            </a:bodyPr>
            <a:lstStyle/>
            <a:p>
              <a:pPr indent="0" lvl="0" marL="0" marR="0" rtl="0" algn="l">
                <a:lnSpc>
                  <a:spcPct val="90000"/>
                </a:lnSpc>
                <a:spcBef>
                  <a:spcPts val="0"/>
                </a:spcBef>
                <a:spcAft>
                  <a:spcPts val="0"/>
                </a:spcAft>
                <a:buClr>
                  <a:srgbClr val="000000"/>
                </a:buClr>
                <a:buSzPts val="2600"/>
                <a:buFont typeface="Arial"/>
                <a:buNone/>
              </a:pPr>
              <a:r>
                <a:rPr b="0" i="0" lang="en-US" sz="2600" u="none" cap="none" strike="noStrike">
                  <a:solidFill>
                    <a:schemeClr val="lt1"/>
                  </a:solidFill>
                  <a:latin typeface="Arial"/>
                  <a:ea typeface="Arial"/>
                  <a:cs typeface="Arial"/>
                  <a:sym typeface="Arial"/>
                </a:rPr>
                <a:t>Focus on building relationships with children and families to identify how to design our program and best support each and every family.</a:t>
              </a:r>
              <a:endParaRPr b="0" i="0" sz="2600" u="none" cap="none" strike="noStrike">
                <a:solidFill>
                  <a:schemeClr val="lt1"/>
                </a:solidFill>
                <a:latin typeface="Arial"/>
                <a:ea typeface="Arial"/>
                <a:cs typeface="Arial"/>
                <a:sym typeface="Arial"/>
              </a:endParaRPr>
            </a:p>
          </p:txBody>
        </p:sp>
        <p:sp>
          <p:nvSpPr>
            <p:cNvPr id="353" name="Google Shape;353;p93"/>
            <p:cNvSpPr/>
            <p:nvPr/>
          </p:nvSpPr>
          <p:spPr>
            <a:xfrm>
              <a:off x="0" y="3434796"/>
              <a:ext cx="10515600" cy="988650"/>
            </a:xfrm>
            <a:prstGeom prst="roundRect">
              <a:avLst>
                <a:gd fmla="val 16667" name="adj"/>
              </a:avLst>
            </a:prstGeom>
            <a:solidFill>
              <a:srgbClr val="6FAA47"/>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4" name="Google Shape;354;p93"/>
            <p:cNvSpPr txBox="1"/>
            <p:nvPr/>
          </p:nvSpPr>
          <p:spPr>
            <a:xfrm>
              <a:off x="48262" y="3483058"/>
              <a:ext cx="10419076" cy="892126"/>
            </a:xfrm>
            <a:prstGeom prst="rect">
              <a:avLst/>
            </a:prstGeom>
            <a:noFill/>
            <a:ln>
              <a:noFill/>
            </a:ln>
          </p:spPr>
          <p:txBody>
            <a:bodyPr anchorCtr="0" anchor="ctr" bIns="99050" lIns="99050" spcFirstLastPara="1" rIns="99050" wrap="square" tIns="99050">
              <a:noAutofit/>
            </a:bodyPr>
            <a:lstStyle/>
            <a:p>
              <a:pPr indent="0" lvl="0" marL="0" marR="0" rtl="0" algn="l">
                <a:lnSpc>
                  <a:spcPct val="90000"/>
                </a:lnSpc>
                <a:spcBef>
                  <a:spcPts val="0"/>
                </a:spcBef>
                <a:spcAft>
                  <a:spcPts val="0"/>
                </a:spcAft>
                <a:buClr>
                  <a:srgbClr val="000000"/>
                </a:buClr>
                <a:buSzPts val="2600"/>
                <a:buFont typeface="Arial"/>
                <a:buNone/>
              </a:pPr>
              <a:r>
                <a:rPr b="0" i="0" lang="en-US" sz="2600" u="none" cap="none" strike="noStrike">
                  <a:solidFill>
                    <a:schemeClr val="lt1"/>
                  </a:solidFill>
                  <a:latin typeface="Arial"/>
                  <a:ea typeface="Arial"/>
                  <a:cs typeface="Arial"/>
                  <a:sym typeface="Arial"/>
                </a:rPr>
                <a:t>Committing to brave and clarifying conversations</a:t>
              </a:r>
              <a:endParaRPr b="0" i="0" sz="2600" u="none" cap="none" strike="noStrike">
                <a:solidFill>
                  <a:schemeClr val="lt1"/>
                </a:solidFill>
                <a:latin typeface="Arial"/>
                <a:ea typeface="Arial"/>
                <a:cs typeface="Arial"/>
                <a:sym typeface="Arial"/>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9" name="Shape 359"/>
        <p:cNvGrpSpPr/>
        <p:nvPr/>
      </p:nvGrpSpPr>
      <p:grpSpPr>
        <a:xfrm>
          <a:off x="0" y="0"/>
          <a:ext cx="0" cy="0"/>
          <a:chOff x="0" y="0"/>
          <a:chExt cx="0" cy="0"/>
        </a:xfrm>
      </p:grpSpPr>
      <p:grpSp>
        <p:nvGrpSpPr>
          <p:cNvPr id="360" name="Google Shape;360;p69"/>
          <p:cNvGrpSpPr/>
          <p:nvPr/>
        </p:nvGrpSpPr>
        <p:grpSpPr>
          <a:xfrm>
            <a:off x="949607" y="-315242"/>
            <a:ext cx="10511983" cy="4667324"/>
            <a:chOff x="1808" y="163"/>
            <a:chExt cx="10511983" cy="4667324"/>
          </a:xfrm>
        </p:grpSpPr>
        <p:sp>
          <p:nvSpPr>
            <p:cNvPr id="361" name="Google Shape;361;p69"/>
            <p:cNvSpPr/>
            <p:nvPr/>
          </p:nvSpPr>
          <p:spPr>
            <a:xfrm rot="-5400000">
              <a:off x="1808" y="163"/>
              <a:ext cx="4667324" cy="4667324"/>
            </a:xfrm>
            <a:prstGeom prst="upArrow">
              <a:avLst>
                <a:gd fmla="val 50000" name="adj1"/>
                <a:gd fmla="val 35000" name="adj2"/>
              </a:avLst>
            </a:prstGeom>
            <a:solidFill>
              <a:srgbClr val="4372C3"/>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2" name="Google Shape;362;p69"/>
            <p:cNvSpPr txBox="1"/>
            <p:nvPr/>
          </p:nvSpPr>
          <p:spPr>
            <a:xfrm>
              <a:off x="818590" y="1166994"/>
              <a:ext cx="3850542" cy="2333662"/>
            </a:xfrm>
            <a:prstGeom prst="rect">
              <a:avLst/>
            </a:prstGeom>
            <a:noFill/>
            <a:ln>
              <a:noFill/>
            </a:ln>
          </p:spPr>
          <p:txBody>
            <a:bodyPr anchorCtr="0" anchor="ctr" bIns="305800" lIns="305800" spcFirstLastPara="1" rIns="305800" wrap="square" tIns="305800">
              <a:noAutofit/>
            </a:bodyPr>
            <a:lstStyle/>
            <a:p>
              <a:pPr indent="0" lvl="0" marL="0" marR="0" rtl="0" algn="ctr">
                <a:lnSpc>
                  <a:spcPct val="90000"/>
                </a:lnSpc>
                <a:spcBef>
                  <a:spcPts val="0"/>
                </a:spcBef>
                <a:spcAft>
                  <a:spcPts val="0"/>
                </a:spcAft>
                <a:buClr>
                  <a:srgbClr val="000000"/>
                </a:buClr>
                <a:buSzPts val="4300"/>
                <a:buFont typeface="Arial"/>
                <a:buNone/>
              </a:pPr>
              <a:r>
                <a:rPr b="0" i="1" lang="en-US" sz="4300" u="none" cap="none" strike="noStrike">
                  <a:solidFill>
                    <a:schemeClr val="lt1"/>
                  </a:solidFill>
                  <a:latin typeface="Arial"/>
                  <a:ea typeface="Arial"/>
                  <a:cs typeface="Arial"/>
                  <a:sym typeface="Arial"/>
                </a:rPr>
                <a:t>Everyone is welcome</a:t>
              </a:r>
              <a:endParaRPr b="0" i="0" sz="4300" u="none" cap="none" strike="noStrike">
                <a:solidFill>
                  <a:schemeClr val="lt1"/>
                </a:solidFill>
                <a:latin typeface="Arial"/>
                <a:ea typeface="Arial"/>
                <a:cs typeface="Arial"/>
                <a:sym typeface="Arial"/>
              </a:endParaRPr>
            </a:p>
          </p:txBody>
        </p:sp>
        <p:sp>
          <p:nvSpPr>
            <p:cNvPr id="363" name="Google Shape;363;p69"/>
            <p:cNvSpPr/>
            <p:nvPr/>
          </p:nvSpPr>
          <p:spPr>
            <a:xfrm rot="5400000">
              <a:off x="5846467" y="163"/>
              <a:ext cx="4667324" cy="4667324"/>
            </a:xfrm>
            <a:prstGeom prst="upArrow">
              <a:avLst>
                <a:gd fmla="val 50000" name="adj1"/>
                <a:gd fmla="val 35000" name="adj2"/>
              </a:avLst>
            </a:prstGeom>
            <a:solidFill>
              <a:srgbClr val="6FAA47"/>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4" name="Google Shape;364;p69"/>
            <p:cNvSpPr txBox="1"/>
            <p:nvPr/>
          </p:nvSpPr>
          <p:spPr>
            <a:xfrm>
              <a:off x="5846467" y="1166994"/>
              <a:ext cx="3850542" cy="2333662"/>
            </a:xfrm>
            <a:prstGeom prst="rect">
              <a:avLst/>
            </a:prstGeom>
            <a:noFill/>
            <a:ln>
              <a:noFill/>
            </a:ln>
          </p:spPr>
          <p:txBody>
            <a:bodyPr anchorCtr="0" anchor="ctr" bIns="305800" lIns="305800" spcFirstLastPara="1" rIns="305800" wrap="square" tIns="305800">
              <a:noAutofit/>
            </a:bodyPr>
            <a:lstStyle/>
            <a:p>
              <a:pPr indent="0" lvl="0" marL="0" marR="0" rtl="0" algn="ctr">
                <a:lnSpc>
                  <a:spcPct val="90000"/>
                </a:lnSpc>
                <a:spcBef>
                  <a:spcPts val="0"/>
                </a:spcBef>
                <a:spcAft>
                  <a:spcPts val="0"/>
                </a:spcAft>
                <a:buClr>
                  <a:srgbClr val="000000"/>
                </a:buClr>
                <a:buSzPts val="4300"/>
                <a:buFont typeface="Arial"/>
                <a:buNone/>
              </a:pPr>
              <a:r>
                <a:rPr b="0" i="1" lang="en-US" sz="4300" u="none" cap="none" strike="noStrike">
                  <a:solidFill>
                    <a:schemeClr val="lt1"/>
                  </a:solidFill>
                  <a:latin typeface="Arial"/>
                  <a:ea typeface="Arial"/>
                  <a:cs typeface="Arial"/>
                  <a:sym typeface="Arial"/>
                </a:rPr>
                <a:t>We built this with you in mind</a:t>
              </a:r>
              <a:endParaRPr b="0" i="0" sz="4300" u="none" cap="none" strike="noStrike">
                <a:solidFill>
                  <a:schemeClr val="lt1"/>
                </a:solidFill>
                <a:latin typeface="Arial"/>
                <a:ea typeface="Arial"/>
                <a:cs typeface="Arial"/>
                <a:sym typeface="Arial"/>
              </a:endParaRPr>
            </a:p>
          </p:txBody>
        </p:sp>
      </p:grpSp>
      <p:pic>
        <p:nvPicPr>
          <p:cNvPr descr="Children playing with blocks" id="365" name="Google Shape;365;p69"/>
          <p:cNvPicPr preferRelativeResize="0"/>
          <p:nvPr/>
        </p:nvPicPr>
        <p:blipFill rotWithShape="1">
          <a:blip r:embed="rId3">
            <a:alphaModFix/>
          </a:blip>
          <a:srcRect b="15756" l="0" r="0" t="7859"/>
          <a:stretch/>
        </p:blipFill>
        <p:spPr>
          <a:xfrm>
            <a:off x="2993201" y="3429000"/>
            <a:ext cx="6205598" cy="3163579"/>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0" name="Shape 370"/>
        <p:cNvGrpSpPr/>
        <p:nvPr/>
      </p:nvGrpSpPr>
      <p:grpSpPr>
        <a:xfrm>
          <a:off x="0" y="0"/>
          <a:ext cx="0" cy="0"/>
          <a:chOff x="0" y="0"/>
          <a:chExt cx="0" cy="0"/>
        </a:xfrm>
      </p:grpSpPr>
      <p:sp>
        <p:nvSpPr>
          <p:cNvPr id="371" name="Google Shape;371;p70"/>
          <p:cNvSpPr txBox="1"/>
          <p:nvPr>
            <p:ph type="title"/>
          </p:nvPr>
        </p:nvSpPr>
        <p:spPr>
          <a:xfrm>
            <a:off x="971550" y="196849"/>
            <a:ext cx="10382250" cy="107198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Gill Sans"/>
              <a:buNone/>
            </a:pPr>
            <a:r>
              <a:rPr lang="en-US"/>
              <a:t>Data-Informed</a:t>
            </a:r>
            <a:endParaRPr/>
          </a:p>
        </p:txBody>
      </p:sp>
      <p:pic>
        <p:nvPicPr>
          <p:cNvPr id="372" name="Google Shape;372;p70"/>
          <p:cNvPicPr preferRelativeResize="0"/>
          <p:nvPr>
            <p:ph idx="4294967295" type="body"/>
          </p:nvPr>
        </p:nvPicPr>
        <p:blipFill rotWithShape="1">
          <a:blip r:embed="rId3">
            <a:alphaModFix/>
          </a:blip>
          <a:srcRect b="2" l="12906" r="10406" t="0"/>
          <a:stretch/>
        </p:blipFill>
        <p:spPr>
          <a:xfrm>
            <a:off x="971550" y="1459332"/>
            <a:ext cx="5000625" cy="4352544"/>
          </a:xfrm>
          <a:prstGeom prst="rect">
            <a:avLst/>
          </a:prstGeom>
          <a:noFill/>
          <a:ln>
            <a:noFill/>
          </a:ln>
        </p:spPr>
      </p:pic>
      <p:sp>
        <p:nvSpPr>
          <p:cNvPr id="373" name="Google Shape;373;p70"/>
          <p:cNvSpPr txBox="1"/>
          <p:nvPr>
            <p:ph idx="4294967295" type="body"/>
          </p:nvPr>
        </p:nvSpPr>
        <p:spPr>
          <a:xfrm>
            <a:off x="6353175" y="1459332"/>
            <a:ext cx="5000625" cy="4352544"/>
          </a:xfrm>
          <a:prstGeom prst="rect">
            <a:avLst/>
          </a:prstGeom>
          <a:noFill/>
          <a:ln>
            <a:noFill/>
          </a:ln>
        </p:spPr>
        <p:txBody>
          <a:bodyPr anchorCtr="0" anchor="t" bIns="45700" lIns="91425" spcFirstLastPara="1" rIns="91425" wrap="square" tIns="45700">
            <a:normAutofit/>
          </a:bodyPr>
          <a:lstStyle/>
          <a:p>
            <a:pPr indent="-457200" lvl="0" marL="457200" rtl="0" algn="l">
              <a:lnSpc>
                <a:spcPct val="90000"/>
              </a:lnSpc>
              <a:spcBef>
                <a:spcPts val="0"/>
              </a:spcBef>
              <a:spcAft>
                <a:spcPts val="0"/>
              </a:spcAft>
              <a:buClr>
                <a:srgbClr val="000000"/>
              </a:buClr>
              <a:buSzPts val="2703"/>
              <a:buFont typeface="Arial"/>
              <a:buChar char="•"/>
            </a:pPr>
            <a:r>
              <a:rPr b="0" i="0" lang="en-US" sz="2500" u="none" cap="none" strike="noStrike"/>
              <a:t>Pyramid Model is a framework of evidence-based practices</a:t>
            </a:r>
            <a:endParaRPr/>
          </a:p>
          <a:p>
            <a:pPr indent="-457200" lvl="0" marL="457200" rtl="0" algn="l">
              <a:lnSpc>
                <a:spcPct val="90000"/>
              </a:lnSpc>
              <a:spcBef>
                <a:spcPts val="600"/>
              </a:spcBef>
              <a:spcAft>
                <a:spcPts val="0"/>
              </a:spcAft>
              <a:buClr>
                <a:srgbClr val="000000"/>
              </a:buClr>
              <a:buSzPts val="2703"/>
              <a:buFont typeface="Arial"/>
              <a:buChar char="•"/>
            </a:pPr>
            <a:r>
              <a:rPr b="0" i="0" lang="en-US" sz="2500" u="none" cap="none" strike="noStrike"/>
              <a:t>We use data to:</a:t>
            </a:r>
            <a:endParaRPr/>
          </a:p>
          <a:p>
            <a:pPr indent="-431800" lvl="1" marL="914400" rtl="0" algn="l">
              <a:lnSpc>
                <a:spcPct val="90000"/>
              </a:lnSpc>
              <a:spcBef>
                <a:spcPts val="600"/>
              </a:spcBef>
              <a:spcAft>
                <a:spcPts val="0"/>
              </a:spcAft>
              <a:buClr>
                <a:srgbClr val="000000"/>
              </a:buClr>
              <a:buSzPts val="2703"/>
              <a:buFont typeface="Noto Sans Symbols"/>
              <a:buChar char="✔"/>
            </a:pPr>
            <a:r>
              <a:rPr b="0" i="0" lang="en-US" sz="2500" u="none" cap="none" strike="noStrike"/>
              <a:t>Help make decisions </a:t>
            </a:r>
            <a:endParaRPr/>
          </a:p>
          <a:p>
            <a:pPr indent="-431800" lvl="1" marL="914400" rtl="0" algn="l">
              <a:lnSpc>
                <a:spcPct val="90000"/>
              </a:lnSpc>
              <a:spcBef>
                <a:spcPts val="600"/>
              </a:spcBef>
              <a:spcAft>
                <a:spcPts val="0"/>
              </a:spcAft>
              <a:buClr>
                <a:srgbClr val="000000"/>
              </a:buClr>
              <a:buSzPts val="2703"/>
              <a:buFont typeface="Noto Sans Symbols"/>
              <a:buChar char="✔"/>
            </a:pPr>
            <a:r>
              <a:rPr b="0" i="0" lang="en-US" sz="2500" u="none" cap="none" strike="noStrike"/>
              <a:t>Plan learning for all children</a:t>
            </a:r>
            <a:endParaRPr/>
          </a:p>
          <a:p>
            <a:pPr indent="-431800" lvl="1" marL="914400" rtl="0" algn="l">
              <a:lnSpc>
                <a:spcPct val="90000"/>
              </a:lnSpc>
              <a:spcBef>
                <a:spcPts val="600"/>
              </a:spcBef>
              <a:spcAft>
                <a:spcPts val="0"/>
              </a:spcAft>
              <a:buClr>
                <a:srgbClr val="000000"/>
              </a:buClr>
              <a:buSzPts val="2703"/>
              <a:buFont typeface="Noto Sans Symbols"/>
              <a:buChar char="✔"/>
            </a:pPr>
            <a:r>
              <a:rPr b="0" i="0" lang="en-US" sz="2500" u="none" cap="none" strike="noStrike"/>
              <a:t>Measure implementation and outcomes</a:t>
            </a:r>
            <a:endParaRPr/>
          </a:p>
          <a:p>
            <a:pPr indent="-457200" lvl="0" marL="457200" rtl="0" algn="l">
              <a:lnSpc>
                <a:spcPct val="90000"/>
              </a:lnSpc>
              <a:spcBef>
                <a:spcPts val="600"/>
              </a:spcBef>
              <a:spcAft>
                <a:spcPts val="600"/>
              </a:spcAft>
              <a:buClr>
                <a:srgbClr val="000000"/>
              </a:buClr>
              <a:buSzPts val="2703"/>
              <a:buChar char="•"/>
            </a:pPr>
            <a:r>
              <a:rPr b="0" i="0" lang="en-US" sz="2500" u="none" cap="none" strike="noStrike"/>
              <a:t>How else do you use data in your FCC?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8" name="Shape 378"/>
        <p:cNvGrpSpPr/>
        <p:nvPr/>
      </p:nvGrpSpPr>
      <p:grpSpPr>
        <a:xfrm>
          <a:off x="0" y="0"/>
          <a:ext cx="0" cy="0"/>
          <a:chOff x="0" y="0"/>
          <a:chExt cx="0" cy="0"/>
        </a:xfrm>
      </p:grpSpPr>
      <p:sp>
        <p:nvSpPr>
          <p:cNvPr id="379" name="Google Shape;379;p71"/>
          <p:cNvSpPr txBox="1"/>
          <p:nvPr>
            <p:ph type="title"/>
          </p:nvPr>
        </p:nvSpPr>
        <p:spPr>
          <a:xfrm>
            <a:off x="971550" y="196849"/>
            <a:ext cx="10382250" cy="717551"/>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Gill Sans"/>
              <a:buNone/>
            </a:pPr>
            <a:r>
              <a:rPr lang="en-US"/>
              <a:t>Ready for Every Child</a:t>
            </a:r>
            <a:endParaRPr/>
          </a:p>
        </p:txBody>
      </p:sp>
      <p:sp>
        <p:nvSpPr>
          <p:cNvPr id="380" name="Google Shape;380;p71"/>
          <p:cNvSpPr txBox="1"/>
          <p:nvPr>
            <p:ph idx="1" type="body"/>
          </p:nvPr>
        </p:nvSpPr>
        <p:spPr>
          <a:xfrm>
            <a:off x="971550" y="1314670"/>
            <a:ext cx="10515600" cy="4667652"/>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000"/>
              </a:spcBef>
              <a:spcAft>
                <a:spcPts val="0"/>
              </a:spcAft>
              <a:buSzPts val="3600"/>
              <a:buNone/>
            </a:pPr>
            <a:r>
              <a:rPr lang="en-US"/>
              <a:t>When we adhere to these values, it means we are ready for each and every child and their families including children who have experienced trauma, children with disabilities, children who are Dual Language Learners, and children with persistent challenging behavior.</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5" name="Shape 385"/>
        <p:cNvGrpSpPr/>
        <p:nvPr/>
      </p:nvGrpSpPr>
      <p:grpSpPr>
        <a:xfrm>
          <a:off x="0" y="0"/>
          <a:ext cx="0" cy="0"/>
          <a:chOff x="0" y="0"/>
          <a:chExt cx="0" cy="0"/>
        </a:xfrm>
      </p:grpSpPr>
      <p:sp>
        <p:nvSpPr>
          <p:cNvPr id="386" name="Google Shape;386;p94"/>
          <p:cNvSpPr txBox="1"/>
          <p:nvPr>
            <p:ph type="title"/>
          </p:nvPr>
        </p:nvSpPr>
        <p:spPr>
          <a:xfrm>
            <a:off x="971550" y="196849"/>
            <a:ext cx="10382250" cy="107198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SzPts val="4400"/>
              <a:buNone/>
            </a:pPr>
            <a:r>
              <a:rPr lang="en-US"/>
              <a:t>The Pyramid Model Commitments</a:t>
            </a:r>
            <a:endParaRPr/>
          </a:p>
        </p:txBody>
      </p:sp>
      <p:pic>
        <p:nvPicPr>
          <p:cNvPr descr="A group of kids playing in a playground&#10;" id="387" name="Google Shape;387;p94"/>
          <p:cNvPicPr preferRelativeResize="0"/>
          <p:nvPr>
            <p:ph idx="4294967295" type="body"/>
          </p:nvPr>
        </p:nvPicPr>
        <p:blipFill rotWithShape="1">
          <a:blip r:embed="rId3">
            <a:alphaModFix/>
          </a:blip>
          <a:srcRect b="0" l="0" r="0" t="2950"/>
          <a:stretch/>
        </p:blipFill>
        <p:spPr>
          <a:xfrm>
            <a:off x="0" y="1295400"/>
            <a:ext cx="12192000" cy="4830763"/>
          </a:xfrm>
          <a:prstGeom prst="rect">
            <a:avLst/>
          </a:prstGeom>
          <a:noFill/>
          <a:ln>
            <a:noFill/>
          </a:ln>
        </p:spPr>
      </p:pic>
      <p:grpSp>
        <p:nvGrpSpPr>
          <p:cNvPr id="388" name="Google Shape;388;p94"/>
          <p:cNvGrpSpPr/>
          <p:nvPr/>
        </p:nvGrpSpPr>
        <p:grpSpPr>
          <a:xfrm>
            <a:off x="1010075" y="4661981"/>
            <a:ext cx="10629474" cy="1122536"/>
            <a:chOff x="38525" y="368213"/>
            <a:chExt cx="10629474" cy="1122536"/>
          </a:xfrm>
        </p:grpSpPr>
        <p:sp>
          <p:nvSpPr>
            <p:cNvPr id="389" name="Google Shape;389;p94"/>
            <p:cNvSpPr/>
            <p:nvPr/>
          </p:nvSpPr>
          <p:spPr>
            <a:xfrm>
              <a:off x="38525" y="368213"/>
              <a:ext cx="2245072" cy="1122536"/>
            </a:xfrm>
            <a:prstGeom prst="roundRect">
              <a:avLst>
                <a:gd fmla="val 10000" name="adj"/>
              </a:avLst>
            </a:prstGeom>
            <a:solidFill>
              <a:schemeClr val="accent5"/>
            </a:solidFill>
            <a:ln cap="flat" cmpd="sng" w="38100">
              <a:solidFill>
                <a:schemeClr val="lt1"/>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0" name="Google Shape;390;p94"/>
            <p:cNvSpPr txBox="1"/>
            <p:nvPr/>
          </p:nvSpPr>
          <p:spPr>
            <a:xfrm>
              <a:off x="71403" y="401091"/>
              <a:ext cx="2179316" cy="1056780"/>
            </a:xfrm>
            <a:prstGeom prst="rect">
              <a:avLst/>
            </a:prstGeom>
            <a:noFill/>
            <a:ln>
              <a:noFill/>
            </a:ln>
          </p:spPr>
          <p:txBody>
            <a:bodyPr anchorCtr="0" anchor="ctr" bIns="39350" lIns="59050" spcFirstLastPara="1" rIns="59050" wrap="square" tIns="39350">
              <a:noAutofit/>
            </a:bodyPr>
            <a:lstStyle/>
            <a:p>
              <a:pPr indent="0" lvl="0" marL="0" marR="0" rtl="0" algn="ctr">
                <a:lnSpc>
                  <a:spcPct val="90000"/>
                </a:lnSpc>
                <a:spcBef>
                  <a:spcPts val="0"/>
                </a:spcBef>
                <a:spcAft>
                  <a:spcPts val="0"/>
                </a:spcAft>
                <a:buClr>
                  <a:srgbClr val="000000"/>
                </a:buClr>
                <a:buSzPts val="3100"/>
                <a:buFont typeface="Arial"/>
                <a:buNone/>
              </a:pPr>
              <a:r>
                <a:rPr b="0" i="0" lang="en-US" sz="3100" u="none" cap="none" strike="noStrike">
                  <a:solidFill>
                    <a:srgbClr val="002060"/>
                  </a:solidFill>
                  <a:latin typeface="Arial"/>
                  <a:ea typeface="Arial"/>
                  <a:cs typeface="Arial"/>
                  <a:sym typeface="Arial"/>
                </a:rPr>
                <a:t>Equity </a:t>
              </a:r>
              <a:endParaRPr/>
            </a:p>
          </p:txBody>
        </p:sp>
        <p:sp>
          <p:nvSpPr>
            <p:cNvPr id="391" name="Google Shape;391;p94"/>
            <p:cNvSpPr/>
            <p:nvPr/>
          </p:nvSpPr>
          <p:spPr>
            <a:xfrm>
              <a:off x="2844865" y="368213"/>
              <a:ext cx="2245072" cy="1122536"/>
            </a:xfrm>
            <a:prstGeom prst="roundRect">
              <a:avLst>
                <a:gd fmla="val 10000" name="adj"/>
              </a:avLst>
            </a:prstGeom>
            <a:solidFill>
              <a:schemeClr val="accent2"/>
            </a:solidFill>
            <a:ln cap="flat" cmpd="sng" w="38100">
              <a:solidFill>
                <a:schemeClr val="lt1"/>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2" name="Google Shape;392;p94"/>
            <p:cNvSpPr txBox="1"/>
            <p:nvPr/>
          </p:nvSpPr>
          <p:spPr>
            <a:xfrm>
              <a:off x="2877743" y="401091"/>
              <a:ext cx="2179316" cy="1056780"/>
            </a:xfrm>
            <a:prstGeom prst="rect">
              <a:avLst/>
            </a:prstGeom>
            <a:noFill/>
            <a:ln>
              <a:noFill/>
            </a:ln>
          </p:spPr>
          <p:txBody>
            <a:bodyPr anchorCtr="0" anchor="ctr" bIns="39350" lIns="59050" spcFirstLastPara="1" rIns="59050" wrap="square" tIns="39350">
              <a:noAutofit/>
            </a:bodyPr>
            <a:lstStyle/>
            <a:p>
              <a:pPr indent="0" lvl="0" marL="0" marR="0" rtl="0" algn="ctr">
                <a:lnSpc>
                  <a:spcPct val="90000"/>
                </a:lnSpc>
                <a:spcBef>
                  <a:spcPts val="0"/>
                </a:spcBef>
                <a:spcAft>
                  <a:spcPts val="0"/>
                </a:spcAft>
                <a:buClr>
                  <a:srgbClr val="000000"/>
                </a:buClr>
                <a:buSzPts val="3100"/>
                <a:buFont typeface="Arial"/>
                <a:buNone/>
              </a:pPr>
              <a:r>
                <a:rPr b="0" i="0" lang="en-US" sz="3100" u="none" cap="none" strike="noStrike">
                  <a:solidFill>
                    <a:srgbClr val="002060"/>
                  </a:solidFill>
                  <a:latin typeface="Arial"/>
                  <a:ea typeface="Arial"/>
                  <a:cs typeface="Arial"/>
                  <a:sym typeface="Arial"/>
                </a:rPr>
                <a:t>Inclusion</a:t>
              </a:r>
              <a:endParaRPr/>
            </a:p>
          </p:txBody>
        </p:sp>
        <p:sp>
          <p:nvSpPr>
            <p:cNvPr id="393" name="Google Shape;393;p94"/>
            <p:cNvSpPr/>
            <p:nvPr/>
          </p:nvSpPr>
          <p:spPr>
            <a:xfrm>
              <a:off x="5651206" y="368213"/>
              <a:ext cx="2245072" cy="1122536"/>
            </a:xfrm>
            <a:prstGeom prst="roundRect">
              <a:avLst>
                <a:gd fmla="val 10000" name="adj"/>
              </a:avLst>
            </a:prstGeom>
            <a:solidFill>
              <a:schemeClr val="accent3"/>
            </a:solidFill>
            <a:ln cap="flat" cmpd="sng" w="38100">
              <a:solidFill>
                <a:schemeClr val="lt1"/>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4" name="Google Shape;394;p94"/>
            <p:cNvSpPr txBox="1"/>
            <p:nvPr/>
          </p:nvSpPr>
          <p:spPr>
            <a:xfrm>
              <a:off x="5684084" y="401091"/>
              <a:ext cx="2179316" cy="1056780"/>
            </a:xfrm>
            <a:prstGeom prst="rect">
              <a:avLst/>
            </a:prstGeom>
            <a:noFill/>
            <a:ln>
              <a:noFill/>
            </a:ln>
          </p:spPr>
          <p:txBody>
            <a:bodyPr anchorCtr="0" anchor="ctr" bIns="39350" lIns="59050" spcFirstLastPara="1" rIns="59050" wrap="square" tIns="39350">
              <a:noAutofit/>
            </a:bodyPr>
            <a:lstStyle/>
            <a:p>
              <a:pPr indent="0" lvl="0" marL="0" marR="0" rtl="0" algn="ctr">
                <a:lnSpc>
                  <a:spcPct val="90000"/>
                </a:lnSpc>
                <a:spcBef>
                  <a:spcPts val="0"/>
                </a:spcBef>
                <a:spcAft>
                  <a:spcPts val="0"/>
                </a:spcAft>
                <a:buClr>
                  <a:srgbClr val="000000"/>
                </a:buClr>
                <a:buSzPts val="3100"/>
                <a:buFont typeface="Arial"/>
                <a:buNone/>
              </a:pPr>
              <a:r>
                <a:rPr b="0" i="0" lang="en-US" sz="3100" u="none" cap="none" strike="noStrike">
                  <a:solidFill>
                    <a:srgbClr val="002060"/>
                  </a:solidFill>
                  <a:latin typeface="Arial"/>
                  <a:ea typeface="Arial"/>
                  <a:cs typeface="Arial"/>
                  <a:sym typeface="Arial"/>
                </a:rPr>
                <a:t>Belonging</a:t>
              </a:r>
              <a:endParaRPr/>
            </a:p>
          </p:txBody>
        </p:sp>
        <p:sp>
          <p:nvSpPr>
            <p:cNvPr id="395" name="Google Shape;395;p94"/>
            <p:cNvSpPr/>
            <p:nvPr/>
          </p:nvSpPr>
          <p:spPr>
            <a:xfrm>
              <a:off x="8422927" y="368213"/>
              <a:ext cx="2245072" cy="1122536"/>
            </a:xfrm>
            <a:prstGeom prst="roundRect">
              <a:avLst>
                <a:gd fmla="val 10000" name="adj"/>
              </a:avLst>
            </a:prstGeom>
            <a:solidFill>
              <a:schemeClr val="accent4"/>
            </a:solidFill>
            <a:ln cap="flat" cmpd="sng" w="38100">
              <a:solidFill>
                <a:schemeClr val="lt1"/>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6" name="Google Shape;396;p94"/>
            <p:cNvSpPr txBox="1"/>
            <p:nvPr/>
          </p:nvSpPr>
          <p:spPr>
            <a:xfrm>
              <a:off x="8455805" y="401091"/>
              <a:ext cx="2179316" cy="1056780"/>
            </a:xfrm>
            <a:prstGeom prst="rect">
              <a:avLst/>
            </a:prstGeom>
            <a:noFill/>
            <a:ln>
              <a:noFill/>
            </a:ln>
          </p:spPr>
          <p:txBody>
            <a:bodyPr anchorCtr="0" anchor="ctr" bIns="39350" lIns="59050" spcFirstLastPara="1" rIns="59050" wrap="square" tIns="39350">
              <a:noAutofit/>
            </a:bodyPr>
            <a:lstStyle/>
            <a:p>
              <a:pPr indent="0" lvl="0" marL="0" marR="0" rtl="0" algn="ctr">
                <a:lnSpc>
                  <a:spcPct val="90000"/>
                </a:lnSpc>
                <a:spcBef>
                  <a:spcPts val="0"/>
                </a:spcBef>
                <a:spcAft>
                  <a:spcPts val="0"/>
                </a:spcAft>
                <a:buClr>
                  <a:srgbClr val="000000"/>
                </a:buClr>
                <a:buSzPts val="3100"/>
                <a:buFont typeface="Arial"/>
                <a:buNone/>
              </a:pPr>
              <a:r>
                <a:rPr b="0" i="0" lang="en-US" sz="3100" u="none" cap="none" strike="noStrike">
                  <a:solidFill>
                    <a:srgbClr val="002060"/>
                  </a:solidFill>
                  <a:latin typeface="Arial"/>
                  <a:ea typeface="Arial"/>
                  <a:cs typeface="Arial"/>
                  <a:sym typeface="Arial"/>
                </a:rPr>
                <a:t>Celebration of Diversity</a:t>
              </a:r>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1" name="Shape 401"/>
        <p:cNvGrpSpPr/>
        <p:nvPr/>
      </p:nvGrpSpPr>
      <p:grpSpPr>
        <a:xfrm>
          <a:off x="0" y="0"/>
          <a:ext cx="0" cy="0"/>
          <a:chOff x="0" y="0"/>
          <a:chExt cx="0" cy="0"/>
        </a:xfrm>
      </p:grpSpPr>
      <p:sp>
        <p:nvSpPr>
          <p:cNvPr id="402" name="Google Shape;402;p4"/>
          <p:cNvSpPr txBox="1"/>
          <p:nvPr>
            <p:ph type="title"/>
          </p:nvPr>
        </p:nvSpPr>
        <p:spPr>
          <a:xfrm>
            <a:off x="971550" y="196849"/>
            <a:ext cx="10382250" cy="738099"/>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Gill Sans"/>
              <a:buNone/>
            </a:pPr>
            <a:r>
              <a:rPr lang="en-US" sz="2800"/>
              <a:t>Pyramid Model for Promoting Social and Emotional Competence in Infants and Young Children</a:t>
            </a:r>
            <a:endParaRPr/>
          </a:p>
        </p:txBody>
      </p:sp>
      <p:pic>
        <p:nvPicPr>
          <p:cNvPr descr="Pyramid Model&#10;Tier 3 -  Intensive Intervention&#10;Tier 2 - Targeted Social Emotional Supports&#10;Tier 1 - High Quality Supportive Environments. Nurturing and Responsive Relationships&#10;Base - Effective Workforce&#10;&#10;" id="403" name="Google Shape;403;p4"/>
          <p:cNvPicPr preferRelativeResize="0"/>
          <p:nvPr>
            <p:ph idx="1" type="body"/>
          </p:nvPr>
        </p:nvPicPr>
        <p:blipFill rotWithShape="1">
          <a:blip r:embed="rId3">
            <a:alphaModFix/>
          </a:blip>
          <a:srcRect b="0" l="0" r="0" t="0"/>
          <a:stretch/>
        </p:blipFill>
        <p:spPr>
          <a:xfrm>
            <a:off x="5871079" y="1839315"/>
            <a:ext cx="4700423" cy="4359018"/>
          </a:xfrm>
          <a:prstGeom prst="rect">
            <a:avLst/>
          </a:prstGeom>
          <a:noFill/>
          <a:ln>
            <a:noFill/>
          </a:ln>
        </p:spPr>
      </p:pic>
      <p:sp>
        <p:nvSpPr>
          <p:cNvPr id="404" name="Google Shape;404;p4"/>
          <p:cNvSpPr/>
          <p:nvPr/>
        </p:nvSpPr>
        <p:spPr>
          <a:xfrm>
            <a:off x="1776805" y="1824203"/>
            <a:ext cx="3784359" cy="669285"/>
          </a:xfrm>
          <a:prstGeom prst="chevron">
            <a:avLst>
              <a:gd fmla="val 50000" name="adj"/>
            </a:avLst>
          </a:prstGeom>
          <a:solidFill>
            <a:srgbClr val="F64600"/>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575"/>
              <a:buFont typeface="Calibri"/>
              <a:buNone/>
            </a:pPr>
            <a:r>
              <a:rPr b="0" i="0" lang="en-US" sz="1575" u="none" cap="none" strike="noStrike">
                <a:solidFill>
                  <a:srgbClr val="FFFFFF"/>
                </a:solidFill>
                <a:latin typeface="Gill Sans"/>
                <a:ea typeface="Gill Sans"/>
                <a:cs typeface="Gill Sans"/>
                <a:sym typeface="Gill Sans"/>
              </a:rPr>
              <a:t>Tertiary Intensive Individualized Intervention Few</a:t>
            </a:r>
            <a:endParaRPr b="0" i="0" sz="1400" u="none" cap="none" strike="noStrike">
              <a:solidFill>
                <a:srgbClr val="000000"/>
              </a:solidFill>
              <a:latin typeface="Gill Sans"/>
              <a:ea typeface="Gill Sans"/>
              <a:cs typeface="Gill Sans"/>
              <a:sym typeface="Gill Sans"/>
            </a:endParaRPr>
          </a:p>
        </p:txBody>
      </p:sp>
      <p:sp>
        <p:nvSpPr>
          <p:cNvPr id="405" name="Google Shape;405;p4"/>
          <p:cNvSpPr/>
          <p:nvPr/>
        </p:nvSpPr>
        <p:spPr>
          <a:xfrm>
            <a:off x="1127086" y="3104605"/>
            <a:ext cx="4156523" cy="648789"/>
          </a:xfrm>
          <a:prstGeom prst="chevron">
            <a:avLst>
              <a:gd fmla="val 50000" name="adj"/>
            </a:avLst>
          </a:prstGeom>
          <a:solidFill>
            <a:schemeClr val="accent4"/>
          </a:solidFill>
          <a:ln cap="flat" cmpd="sng" w="12700">
            <a:solidFill>
              <a:srgbClr val="AC5B2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575"/>
              <a:buFont typeface="Calibri"/>
              <a:buNone/>
            </a:pPr>
            <a:r>
              <a:rPr b="0" i="0" lang="en-US" sz="1575" u="none" cap="none" strike="noStrike">
                <a:solidFill>
                  <a:srgbClr val="FFFFFF"/>
                </a:solidFill>
                <a:latin typeface="Gill Sans"/>
                <a:ea typeface="Gill Sans"/>
                <a:cs typeface="Gill Sans"/>
                <a:sym typeface="Gill Sans"/>
              </a:rPr>
              <a:t>Secondary Prevention by Providing More Intentional Intervention  Some</a:t>
            </a:r>
            <a:endParaRPr b="0" i="0" sz="1400" u="none" cap="none" strike="noStrike">
              <a:solidFill>
                <a:srgbClr val="000000"/>
              </a:solidFill>
              <a:latin typeface="Gill Sans"/>
              <a:ea typeface="Gill Sans"/>
              <a:cs typeface="Gill Sans"/>
              <a:sym typeface="Gill Sans"/>
            </a:endParaRPr>
          </a:p>
        </p:txBody>
      </p:sp>
      <p:sp>
        <p:nvSpPr>
          <p:cNvPr id="406" name="Google Shape;406;p4"/>
          <p:cNvSpPr/>
          <p:nvPr/>
        </p:nvSpPr>
        <p:spPr>
          <a:xfrm>
            <a:off x="230145" y="4281625"/>
            <a:ext cx="4066902" cy="783564"/>
          </a:xfrm>
          <a:prstGeom prst="chevron">
            <a:avLst>
              <a:gd fmla="val 50000" name="adj"/>
            </a:avLst>
          </a:prstGeom>
          <a:solidFill>
            <a:srgbClr val="01ADCF"/>
          </a:solidFill>
          <a:ln cap="flat" cmpd="sng" w="12700">
            <a:solidFill>
              <a:srgbClr val="787878"/>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575"/>
              <a:buFont typeface="Calibri"/>
              <a:buNone/>
            </a:pPr>
            <a:r>
              <a:rPr b="0" i="0" lang="en-US" sz="1575" u="none" cap="none" strike="noStrike">
                <a:solidFill>
                  <a:srgbClr val="FFFFFF"/>
                </a:solidFill>
                <a:latin typeface="Gill Sans"/>
                <a:ea typeface="Gill Sans"/>
                <a:cs typeface="Gill Sans"/>
                <a:sym typeface="Gill Sans"/>
              </a:rPr>
              <a:t>Universal Promotion of Social and Emotional Competence    All</a:t>
            </a:r>
            <a:endParaRPr b="0" i="0" sz="1400" u="none" cap="none" strike="noStrike">
              <a:solidFill>
                <a:srgbClr val="000000"/>
              </a:solidFill>
              <a:latin typeface="Gill Sans"/>
              <a:ea typeface="Gill Sans"/>
              <a:cs typeface="Gill Sans"/>
              <a:sym typeface="Gill Sans"/>
            </a:endParaRPr>
          </a:p>
        </p:txBody>
      </p:sp>
      <p:cxnSp>
        <p:nvCxnSpPr>
          <p:cNvPr id="407" name="Google Shape;407;p4"/>
          <p:cNvCxnSpPr/>
          <p:nvPr/>
        </p:nvCxnSpPr>
        <p:spPr>
          <a:xfrm flipH="1" rot="10800000">
            <a:off x="5109438" y="2054188"/>
            <a:ext cx="2262141" cy="3398412"/>
          </a:xfrm>
          <a:prstGeom prst="straightConnector1">
            <a:avLst/>
          </a:prstGeom>
          <a:noFill/>
          <a:ln cap="flat" cmpd="sng" w="57150">
            <a:solidFill>
              <a:schemeClr val="accent2"/>
            </a:solidFill>
            <a:prstDash val="solid"/>
            <a:miter lim="800000"/>
            <a:headEnd len="med" w="med" type="triangle"/>
            <a:tailEnd len="med" w="med" type="triangle"/>
          </a:ln>
        </p:spPr>
      </p:cxnSp>
      <p:sp>
        <p:nvSpPr>
          <p:cNvPr id="408" name="Google Shape;408;p4"/>
          <p:cNvSpPr txBox="1"/>
          <p:nvPr/>
        </p:nvSpPr>
        <p:spPr>
          <a:xfrm>
            <a:off x="9349307" y="2586497"/>
            <a:ext cx="2556653" cy="1292662"/>
          </a:xfrm>
          <a:prstGeom prst="rect">
            <a:avLst/>
          </a:prstGeom>
          <a:solidFill>
            <a:schemeClr val="lt2"/>
          </a:solidFill>
          <a:ln cap="flat" cmpd="sng" w="9525">
            <a:solidFill>
              <a:schemeClr val="accent6"/>
            </a:solidFill>
            <a:prstDash val="solid"/>
            <a:miter lim="800000"/>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Century Gothic"/>
              <a:buNone/>
            </a:pPr>
            <a:r>
              <a:rPr b="0" i="0" lang="en-US" sz="2000" u="none" cap="none" strike="noStrike">
                <a:solidFill>
                  <a:srgbClr val="000000"/>
                </a:solidFill>
                <a:latin typeface="Gill Sans"/>
                <a:ea typeface="Gill Sans"/>
                <a:cs typeface="Gill Sans"/>
                <a:sym typeface="Gill Sans"/>
              </a:rPr>
              <a:t>Social Emotional</a:t>
            </a:r>
            <a:endParaRPr b="0" i="0" sz="1400" u="none" cap="none" strike="noStrike">
              <a:solidFill>
                <a:srgbClr val="000000"/>
              </a:solidFill>
              <a:latin typeface="Gill Sans"/>
              <a:ea typeface="Gill Sans"/>
              <a:cs typeface="Gill Sans"/>
              <a:sym typeface="Gill Sans"/>
            </a:endParaRPr>
          </a:p>
          <a:p>
            <a:pPr indent="0" lvl="0" marL="0" marR="0" rtl="0" algn="ctr">
              <a:lnSpc>
                <a:spcPct val="100000"/>
              </a:lnSpc>
              <a:spcBef>
                <a:spcPts val="0"/>
              </a:spcBef>
              <a:spcAft>
                <a:spcPts val="0"/>
              </a:spcAft>
              <a:buClr>
                <a:srgbClr val="000000"/>
              </a:buClr>
              <a:buSzPts val="2000"/>
              <a:buFont typeface="Century Gothic"/>
              <a:buNone/>
            </a:pPr>
            <a:r>
              <a:rPr b="0" i="0" lang="en-US" sz="2000" u="none" cap="none" strike="noStrike">
                <a:solidFill>
                  <a:srgbClr val="000000"/>
                </a:solidFill>
                <a:latin typeface="Gill Sans"/>
                <a:ea typeface="Gill Sans"/>
                <a:cs typeface="Gill Sans"/>
                <a:sym typeface="Gill Sans"/>
              </a:rPr>
              <a:t>Development </a:t>
            </a:r>
            <a:br>
              <a:rPr b="0" i="0" lang="en-US" sz="2000" u="none" cap="none" strike="noStrike">
                <a:solidFill>
                  <a:srgbClr val="000000"/>
                </a:solidFill>
                <a:latin typeface="Gill Sans"/>
                <a:ea typeface="Gill Sans"/>
                <a:cs typeface="Gill Sans"/>
                <a:sym typeface="Gill Sans"/>
              </a:rPr>
            </a:br>
            <a:r>
              <a:rPr b="0" i="0" lang="en-US" sz="2000" u="none" cap="none" strike="noStrike">
                <a:solidFill>
                  <a:srgbClr val="000000"/>
                </a:solidFill>
                <a:latin typeface="Gill Sans"/>
                <a:ea typeface="Gill Sans"/>
                <a:cs typeface="Gill Sans"/>
                <a:sym typeface="Gill Sans"/>
              </a:rPr>
              <a:t>and  Learning </a:t>
            </a:r>
            <a:br>
              <a:rPr b="0" i="0" lang="en-US" sz="1800" u="none" cap="none" strike="noStrike">
                <a:solidFill>
                  <a:srgbClr val="000000"/>
                </a:solidFill>
                <a:latin typeface="Gill Sans"/>
                <a:ea typeface="Gill Sans"/>
                <a:cs typeface="Gill Sans"/>
                <a:sym typeface="Gill Sans"/>
              </a:rPr>
            </a:br>
            <a:r>
              <a:rPr b="0" i="0" lang="en-US" sz="1800" u="none" cap="none" strike="noStrike">
                <a:solidFill>
                  <a:srgbClr val="000000"/>
                </a:solidFill>
                <a:latin typeface="Gill Sans"/>
                <a:ea typeface="Gill Sans"/>
                <a:cs typeface="Gill Sans"/>
                <a:sym typeface="Gill Sans"/>
              </a:rPr>
              <a:t>is the Core for All Tiers</a:t>
            </a:r>
            <a:endParaRPr b="0" i="0" sz="1800" u="none" cap="none" strike="noStrike">
              <a:solidFill>
                <a:srgbClr val="FFFFFF"/>
              </a:solidFill>
              <a:latin typeface="Gill Sans"/>
              <a:ea typeface="Gill Sans"/>
              <a:cs typeface="Gill Sans"/>
              <a:sym typeface="Gill Sans"/>
            </a:endParaRPr>
          </a:p>
        </p:txBody>
      </p:sp>
      <p:cxnSp>
        <p:nvCxnSpPr>
          <p:cNvPr id="409" name="Google Shape;409;p4"/>
          <p:cNvCxnSpPr/>
          <p:nvPr/>
        </p:nvCxnSpPr>
        <p:spPr>
          <a:xfrm flipH="1">
            <a:off x="5283609" y="1964301"/>
            <a:ext cx="1564429" cy="2193127"/>
          </a:xfrm>
          <a:prstGeom prst="straightConnector1">
            <a:avLst/>
          </a:prstGeom>
          <a:noFill/>
          <a:ln cap="flat" cmpd="sng" w="57150">
            <a:solidFill>
              <a:schemeClr val="accent4"/>
            </a:solidFill>
            <a:prstDash val="solid"/>
            <a:miter lim="800000"/>
            <a:headEnd len="med" w="med" type="triangle"/>
            <a:tailEnd len="med" w="med" type="triangle"/>
          </a:ln>
        </p:spPr>
      </p:cxnSp>
      <p:cxnSp>
        <p:nvCxnSpPr>
          <p:cNvPr id="410" name="Google Shape;410;p4"/>
          <p:cNvCxnSpPr/>
          <p:nvPr/>
        </p:nvCxnSpPr>
        <p:spPr>
          <a:xfrm flipH="1" rot="10800000">
            <a:off x="5561164" y="1829985"/>
            <a:ext cx="787748" cy="1125302"/>
          </a:xfrm>
          <a:prstGeom prst="straightConnector1">
            <a:avLst/>
          </a:prstGeom>
          <a:noFill/>
          <a:ln cap="flat" cmpd="sng" w="57150">
            <a:solidFill>
              <a:schemeClr val="accent1"/>
            </a:solidFill>
            <a:prstDash val="solid"/>
            <a:miter lim="800000"/>
            <a:headEnd len="med" w="med" type="triangle"/>
            <a:tailEnd len="med" w="med" type="triangle"/>
          </a:ln>
        </p:spPr>
      </p:cxn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5" name="Shape 415"/>
        <p:cNvGrpSpPr/>
        <p:nvPr/>
      </p:nvGrpSpPr>
      <p:grpSpPr>
        <a:xfrm>
          <a:off x="0" y="0"/>
          <a:ext cx="0" cy="0"/>
          <a:chOff x="0" y="0"/>
          <a:chExt cx="0" cy="0"/>
        </a:xfrm>
      </p:grpSpPr>
      <p:sp>
        <p:nvSpPr>
          <p:cNvPr id="416" name="Google Shape;416;p10"/>
          <p:cNvSpPr txBox="1"/>
          <p:nvPr>
            <p:ph type="title"/>
          </p:nvPr>
        </p:nvSpPr>
        <p:spPr>
          <a:xfrm>
            <a:off x="971550" y="196849"/>
            <a:ext cx="10382250" cy="738099"/>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Gill Sans"/>
              <a:buNone/>
            </a:pPr>
            <a:r>
              <a:rPr lang="en-US" sz="3400"/>
              <a:t>It’s All About Nurturing and Responsive Relationships</a:t>
            </a:r>
            <a:endParaRPr/>
          </a:p>
        </p:txBody>
      </p:sp>
      <p:grpSp>
        <p:nvGrpSpPr>
          <p:cNvPr id="417" name="Google Shape;417;p10"/>
          <p:cNvGrpSpPr/>
          <p:nvPr/>
        </p:nvGrpSpPr>
        <p:grpSpPr>
          <a:xfrm>
            <a:off x="840622" y="1459332"/>
            <a:ext cx="10607191" cy="4352544"/>
            <a:chOff x="-130928" y="0"/>
            <a:chExt cx="10607191" cy="4352544"/>
          </a:xfrm>
        </p:grpSpPr>
        <p:sp>
          <p:nvSpPr>
            <p:cNvPr id="418" name="Google Shape;418;p10"/>
            <p:cNvSpPr/>
            <p:nvPr/>
          </p:nvSpPr>
          <p:spPr>
            <a:xfrm>
              <a:off x="2420" y="0"/>
              <a:ext cx="2537263" cy="4352544"/>
            </a:xfrm>
            <a:prstGeom prst="roundRect">
              <a:avLst>
                <a:gd fmla="val 10000" name="adj"/>
              </a:avLst>
            </a:prstGeom>
            <a:solidFill>
              <a:srgbClr val="4372C3"/>
            </a:solidFill>
            <a:ln cap="flat" cmpd="sng" w="38100">
              <a:solidFill>
                <a:schemeClr val="lt1"/>
              </a:solidFill>
              <a:prstDash val="solid"/>
              <a:round/>
              <a:headEnd len="sm" w="sm" type="none"/>
              <a:tailEnd len="sm" w="sm" type="none"/>
            </a:ln>
            <a:effectLst>
              <a:outerShdw blurRad="40000" rotWithShape="0" dir="5400000" dist="20000">
                <a:srgbClr val="000000">
                  <a:alpha val="36862"/>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419" name="Google Shape;419;p10"/>
            <p:cNvSpPr txBox="1"/>
            <p:nvPr/>
          </p:nvSpPr>
          <p:spPr>
            <a:xfrm>
              <a:off x="-130928" y="1741017"/>
              <a:ext cx="2670611" cy="1741017"/>
            </a:xfrm>
            <a:prstGeom prst="rect">
              <a:avLst/>
            </a:prstGeom>
            <a:noFill/>
            <a:ln>
              <a:noFill/>
            </a:ln>
          </p:spPr>
          <p:txBody>
            <a:bodyPr anchorCtr="0" anchor="ctr" bIns="199125" lIns="199125" spcFirstLastPara="1" rIns="199125" wrap="square" tIns="199125">
              <a:noAutofit/>
            </a:bodyPr>
            <a:lstStyle/>
            <a:p>
              <a:pPr indent="0" lvl="0" marL="0" marR="0" rtl="0" algn="ctr">
                <a:lnSpc>
                  <a:spcPct val="90000"/>
                </a:lnSpc>
                <a:spcBef>
                  <a:spcPts val="0"/>
                </a:spcBef>
                <a:spcAft>
                  <a:spcPts val="0"/>
                </a:spcAft>
                <a:buClr>
                  <a:srgbClr val="000000"/>
                </a:buClr>
                <a:buSzPts val="2800"/>
                <a:buFont typeface="Arial"/>
                <a:buNone/>
              </a:pPr>
              <a:r>
                <a:rPr b="0" i="0" lang="en-US" sz="2800" u="none" cap="none" strike="noStrike">
                  <a:solidFill>
                    <a:schemeClr val="lt1"/>
                  </a:solidFill>
                  <a:latin typeface="Gill Sans"/>
                  <a:ea typeface="Gill Sans"/>
                  <a:cs typeface="Gill Sans"/>
                  <a:sym typeface="Gill Sans"/>
                </a:rPr>
                <a:t>Relationships between children</a:t>
              </a:r>
              <a:endParaRPr b="0" i="0" sz="2800" u="none" cap="none" strike="noStrike">
                <a:solidFill>
                  <a:schemeClr val="lt1"/>
                </a:solidFill>
                <a:latin typeface="Gill Sans"/>
                <a:ea typeface="Gill Sans"/>
                <a:cs typeface="Gill Sans"/>
                <a:sym typeface="Gill Sans"/>
              </a:endParaRPr>
            </a:p>
          </p:txBody>
        </p:sp>
        <p:sp>
          <p:nvSpPr>
            <p:cNvPr id="420" name="Google Shape;420;p10"/>
            <p:cNvSpPr/>
            <p:nvPr/>
          </p:nvSpPr>
          <p:spPr>
            <a:xfrm>
              <a:off x="546353" y="261152"/>
              <a:ext cx="1449397" cy="1449397"/>
            </a:xfrm>
            <a:prstGeom prst="ellipse">
              <a:avLst/>
            </a:prstGeom>
            <a:solidFill>
              <a:srgbClr val="BFC8E3"/>
            </a:solidFill>
            <a:ln cap="flat" cmpd="sng" w="38100">
              <a:solidFill>
                <a:schemeClr val="lt1"/>
              </a:solidFill>
              <a:prstDash val="solid"/>
              <a:round/>
              <a:headEnd len="sm" w="sm" type="none"/>
              <a:tailEnd len="sm" w="sm" type="none"/>
            </a:ln>
            <a:effectLst>
              <a:outerShdw blurRad="40000" rotWithShape="0" dir="5400000" dist="20000">
                <a:srgbClr val="000000">
                  <a:alpha val="36862"/>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421" name="Google Shape;421;p10"/>
            <p:cNvSpPr/>
            <p:nvPr/>
          </p:nvSpPr>
          <p:spPr>
            <a:xfrm>
              <a:off x="2615802" y="0"/>
              <a:ext cx="2537263" cy="4352544"/>
            </a:xfrm>
            <a:prstGeom prst="roundRect">
              <a:avLst>
                <a:gd fmla="val 10000" name="adj"/>
              </a:avLst>
            </a:prstGeom>
            <a:solidFill>
              <a:srgbClr val="43BCB8"/>
            </a:solidFill>
            <a:ln cap="flat" cmpd="sng" w="38100">
              <a:solidFill>
                <a:schemeClr val="lt1"/>
              </a:solidFill>
              <a:prstDash val="solid"/>
              <a:round/>
              <a:headEnd len="sm" w="sm" type="none"/>
              <a:tailEnd len="sm" w="sm" type="none"/>
            </a:ln>
            <a:effectLst>
              <a:outerShdw blurRad="40000" rotWithShape="0" dir="5400000" dist="20000">
                <a:srgbClr val="000000">
                  <a:alpha val="36862"/>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422" name="Google Shape;422;p10"/>
            <p:cNvSpPr txBox="1"/>
            <p:nvPr/>
          </p:nvSpPr>
          <p:spPr>
            <a:xfrm>
              <a:off x="2615802" y="1741017"/>
              <a:ext cx="2629965" cy="1741017"/>
            </a:xfrm>
            <a:prstGeom prst="rect">
              <a:avLst/>
            </a:prstGeom>
            <a:noFill/>
            <a:ln>
              <a:noFill/>
            </a:ln>
          </p:spPr>
          <p:txBody>
            <a:bodyPr anchorCtr="0" anchor="ctr" bIns="199125" lIns="199125" spcFirstLastPara="1" rIns="199125" wrap="square" tIns="199125">
              <a:noAutofit/>
            </a:bodyPr>
            <a:lstStyle/>
            <a:p>
              <a:pPr indent="0" lvl="0" marL="0" marR="0" rtl="0" algn="ctr">
                <a:lnSpc>
                  <a:spcPct val="90000"/>
                </a:lnSpc>
                <a:spcBef>
                  <a:spcPts val="0"/>
                </a:spcBef>
                <a:spcAft>
                  <a:spcPts val="0"/>
                </a:spcAft>
                <a:buClr>
                  <a:srgbClr val="000000"/>
                </a:buClr>
                <a:buSzPts val="2800"/>
                <a:buFont typeface="Arial"/>
                <a:buNone/>
              </a:pPr>
              <a:r>
                <a:rPr b="0" i="0" lang="en-US" sz="2800" u="none" cap="none" strike="noStrike">
                  <a:solidFill>
                    <a:schemeClr val="lt1"/>
                  </a:solidFill>
                  <a:latin typeface="Gill Sans"/>
                  <a:ea typeface="Gill Sans"/>
                  <a:cs typeface="Gill Sans"/>
                  <a:sym typeface="Gill Sans"/>
                </a:rPr>
                <a:t>Relationships between providers and families</a:t>
              </a:r>
              <a:endParaRPr b="0" i="0" sz="2800" u="none" cap="none" strike="noStrike">
                <a:solidFill>
                  <a:schemeClr val="lt1"/>
                </a:solidFill>
                <a:latin typeface="Gill Sans"/>
                <a:ea typeface="Gill Sans"/>
                <a:cs typeface="Gill Sans"/>
                <a:sym typeface="Gill Sans"/>
              </a:endParaRPr>
            </a:p>
          </p:txBody>
        </p:sp>
        <p:sp>
          <p:nvSpPr>
            <p:cNvPr id="423" name="Google Shape;423;p10"/>
            <p:cNvSpPr/>
            <p:nvPr/>
          </p:nvSpPr>
          <p:spPr>
            <a:xfrm>
              <a:off x="3159735" y="261152"/>
              <a:ext cx="1449397" cy="1449397"/>
            </a:xfrm>
            <a:prstGeom prst="ellipse">
              <a:avLst/>
            </a:prstGeom>
            <a:solidFill>
              <a:srgbClr val="BEDEE0"/>
            </a:solidFill>
            <a:ln cap="flat" cmpd="sng" w="38100">
              <a:solidFill>
                <a:schemeClr val="lt1"/>
              </a:solidFill>
              <a:prstDash val="solid"/>
              <a:round/>
              <a:headEnd len="sm" w="sm" type="none"/>
              <a:tailEnd len="sm" w="sm" type="none"/>
            </a:ln>
            <a:effectLst>
              <a:outerShdw blurRad="40000" rotWithShape="0" dir="5400000" dist="20000">
                <a:srgbClr val="000000">
                  <a:alpha val="36862"/>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424" name="Google Shape;424;p10"/>
            <p:cNvSpPr/>
            <p:nvPr/>
          </p:nvSpPr>
          <p:spPr>
            <a:xfrm>
              <a:off x="5229183" y="0"/>
              <a:ext cx="2537263" cy="4352544"/>
            </a:xfrm>
            <a:prstGeom prst="roundRect">
              <a:avLst>
                <a:gd fmla="val 10000" name="adj"/>
              </a:avLst>
            </a:prstGeom>
            <a:solidFill>
              <a:srgbClr val="45B363"/>
            </a:solidFill>
            <a:ln cap="flat" cmpd="sng" w="38100">
              <a:solidFill>
                <a:schemeClr val="lt1"/>
              </a:solidFill>
              <a:prstDash val="solid"/>
              <a:round/>
              <a:headEnd len="sm" w="sm" type="none"/>
              <a:tailEnd len="sm" w="sm" type="none"/>
            </a:ln>
            <a:effectLst>
              <a:outerShdw blurRad="40000" rotWithShape="0" dir="5400000" dist="20000">
                <a:srgbClr val="000000">
                  <a:alpha val="36862"/>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425" name="Google Shape;425;p10"/>
            <p:cNvSpPr txBox="1"/>
            <p:nvPr/>
          </p:nvSpPr>
          <p:spPr>
            <a:xfrm>
              <a:off x="5229183" y="1741017"/>
              <a:ext cx="2613382" cy="1741017"/>
            </a:xfrm>
            <a:prstGeom prst="rect">
              <a:avLst/>
            </a:prstGeom>
            <a:noFill/>
            <a:ln>
              <a:noFill/>
            </a:ln>
          </p:spPr>
          <p:txBody>
            <a:bodyPr anchorCtr="0" anchor="ctr" bIns="199125" lIns="199125" spcFirstLastPara="1" rIns="199125" wrap="square" tIns="199125">
              <a:noAutofit/>
            </a:bodyPr>
            <a:lstStyle/>
            <a:p>
              <a:pPr indent="0" lvl="0" marL="0" marR="0" rtl="0" algn="ctr">
                <a:lnSpc>
                  <a:spcPct val="90000"/>
                </a:lnSpc>
                <a:spcBef>
                  <a:spcPts val="0"/>
                </a:spcBef>
                <a:spcAft>
                  <a:spcPts val="0"/>
                </a:spcAft>
                <a:buClr>
                  <a:srgbClr val="000000"/>
                </a:buClr>
                <a:buSzPts val="2800"/>
                <a:buFont typeface="Arial"/>
                <a:buNone/>
              </a:pPr>
              <a:r>
                <a:rPr b="0" i="0" lang="en-US" sz="2800" u="none" cap="none" strike="noStrike">
                  <a:solidFill>
                    <a:schemeClr val="lt1"/>
                  </a:solidFill>
                  <a:latin typeface="Gill Sans"/>
                  <a:ea typeface="Gill Sans"/>
                  <a:cs typeface="Gill Sans"/>
                  <a:sym typeface="Gill Sans"/>
                </a:rPr>
                <a:t>Relationships between providers and children</a:t>
              </a:r>
              <a:endParaRPr b="0" i="0" sz="2800" u="none" cap="none" strike="noStrike">
                <a:solidFill>
                  <a:schemeClr val="lt1"/>
                </a:solidFill>
                <a:latin typeface="Gill Sans"/>
                <a:ea typeface="Gill Sans"/>
                <a:cs typeface="Gill Sans"/>
                <a:sym typeface="Gill Sans"/>
              </a:endParaRPr>
            </a:p>
          </p:txBody>
        </p:sp>
        <p:sp>
          <p:nvSpPr>
            <p:cNvPr id="426" name="Google Shape;426;p10"/>
            <p:cNvSpPr/>
            <p:nvPr/>
          </p:nvSpPr>
          <p:spPr>
            <a:xfrm>
              <a:off x="5773117" y="261152"/>
              <a:ext cx="1449397" cy="1449397"/>
            </a:xfrm>
            <a:prstGeom prst="ellipse">
              <a:avLst/>
            </a:prstGeom>
            <a:solidFill>
              <a:srgbClr val="BEDDC9"/>
            </a:solidFill>
            <a:ln cap="flat" cmpd="sng" w="38100">
              <a:solidFill>
                <a:schemeClr val="lt1"/>
              </a:solidFill>
              <a:prstDash val="solid"/>
              <a:round/>
              <a:headEnd len="sm" w="sm" type="none"/>
              <a:tailEnd len="sm" w="sm" type="none"/>
            </a:ln>
            <a:effectLst>
              <a:outerShdw blurRad="40000" rotWithShape="0" dir="5400000" dist="20000">
                <a:srgbClr val="000000">
                  <a:alpha val="36862"/>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427" name="Google Shape;427;p10"/>
            <p:cNvSpPr/>
            <p:nvPr/>
          </p:nvSpPr>
          <p:spPr>
            <a:xfrm>
              <a:off x="7842565" y="0"/>
              <a:ext cx="2537263" cy="4352544"/>
            </a:xfrm>
            <a:prstGeom prst="roundRect">
              <a:avLst>
                <a:gd fmla="val 10000" name="adj"/>
              </a:avLst>
            </a:prstGeom>
            <a:solidFill>
              <a:srgbClr val="6FAA47"/>
            </a:solidFill>
            <a:ln cap="flat" cmpd="sng" w="38100">
              <a:solidFill>
                <a:schemeClr val="lt1"/>
              </a:solidFill>
              <a:prstDash val="solid"/>
              <a:round/>
              <a:headEnd len="sm" w="sm" type="none"/>
              <a:tailEnd len="sm" w="sm" type="none"/>
            </a:ln>
            <a:effectLst>
              <a:outerShdw blurRad="40000" rotWithShape="0" dir="5400000" dist="20000">
                <a:srgbClr val="000000">
                  <a:alpha val="36862"/>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428" name="Google Shape;428;p10"/>
            <p:cNvSpPr txBox="1"/>
            <p:nvPr/>
          </p:nvSpPr>
          <p:spPr>
            <a:xfrm>
              <a:off x="7842565" y="1741017"/>
              <a:ext cx="2633698" cy="1741017"/>
            </a:xfrm>
            <a:prstGeom prst="rect">
              <a:avLst/>
            </a:prstGeom>
            <a:noFill/>
            <a:ln>
              <a:noFill/>
            </a:ln>
          </p:spPr>
          <p:txBody>
            <a:bodyPr anchorCtr="0" anchor="ctr" bIns="199125" lIns="199125" spcFirstLastPara="1" rIns="199125" wrap="square" tIns="199125">
              <a:noAutofit/>
            </a:bodyPr>
            <a:lstStyle/>
            <a:p>
              <a:pPr indent="0" lvl="0" marL="0" marR="0" rtl="0" algn="ctr">
                <a:lnSpc>
                  <a:spcPct val="90000"/>
                </a:lnSpc>
                <a:spcBef>
                  <a:spcPts val="0"/>
                </a:spcBef>
                <a:spcAft>
                  <a:spcPts val="0"/>
                </a:spcAft>
                <a:buClr>
                  <a:srgbClr val="000000"/>
                </a:buClr>
                <a:buSzPts val="2800"/>
                <a:buFont typeface="Arial"/>
                <a:buNone/>
              </a:pPr>
              <a:r>
                <a:rPr b="0" i="0" lang="en-US" sz="2800" u="none" cap="none" strike="noStrike">
                  <a:solidFill>
                    <a:schemeClr val="lt1"/>
                  </a:solidFill>
                  <a:latin typeface="Gill Sans"/>
                  <a:ea typeface="Gill Sans"/>
                  <a:cs typeface="Gill Sans"/>
                  <a:sym typeface="Gill Sans"/>
                </a:rPr>
                <a:t>Relationships between providers</a:t>
              </a:r>
              <a:endParaRPr b="0" i="0" sz="2800" u="none" cap="none" strike="noStrike">
                <a:solidFill>
                  <a:schemeClr val="lt1"/>
                </a:solidFill>
                <a:latin typeface="Gill Sans"/>
                <a:ea typeface="Gill Sans"/>
                <a:cs typeface="Gill Sans"/>
                <a:sym typeface="Gill Sans"/>
              </a:endParaRPr>
            </a:p>
          </p:txBody>
        </p:sp>
        <p:sp>
          <p:nvSpPr>
            <p:cNvPr id="429" name="Google Shape;429;p10"/>
            <p:cNvSpPr/>
            <p:nvPr/>
          </p:nvSpPr>
          <p:spPr>
            <a:xfrm>
              <a:off x="8386498" y="261152"/>
              <a:ext cx="1449397" cy="1449397"/>
            </a:xfrm>
            <a:prstGeom prst="ellipse">
              <a:avLst/>
            </a:prstGeom>
            <a:solidFill>
              <a:srgbClr val="C6D9BE"/>
            </a:solidFill>
            <a:ln cap="flat" cmpd="sng" w="38100">
              <a:solidFill>
                <a:schemeClr val="lt1"/>
              </a:solidFill>
              <a:prstDash val="solid"/>
              <a:round/>
              <a:headEnd len="sm" w="sm" type="none"/>
              <a:tailEnd len="sm" w="sm" type="none"/>
            </a:ln>
            <a:effectLst>
              <a:outerShdw blurRad="40000" rotWithShape="0" dir="5400000" dist="20000">
                <a:srgbClr val="000000">
                  <a:alpha val="36862"/>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430" name="Google Shape;430;p10"/>
            <p:cNvSpPr/>
            <p:nvPr/>
          </p:nvSpPr>
          <p:spPr>
            <a:xfrm>
              <a:off x="415289" y="3482035"/>
              <a:ext cx="9551670" cy="652881"/>
            </a:xfrm>
            <a:prstGeom prst="leftRightArrow">
              <a:avLst>
                <a:gd fmla="val 50000" name="adj1"/>
                <a:gd fmla="val 50000" name="adj2"/>
              </a:avLst>
            </a:prstGeom>
            <a:solidFill>
              <a:srgbClr val="CCD3EA"/>
            </a:solidFill>
            <a:ln cap="flat" cmpd="sng" w="38100">
              <a:solidFill>
                <a:schemeClr val="lt1"/>
              </a:solidFill>
              <a:prstDash val="solid"/>
              <a:round/>
              <a:headEnd len="sm" w="sm" type="none"/>
              <a:tailEnd len="sm" w="sm" type="none"/>
            </a:ln>
            <a:effectLst>
              <a:outerShdw blurRad="40000" rotWithShape="0" dir="5400000" dist="20000">
                <a:srgbClr val="000000">
                  <a:alpha val="36862"/>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grpSp>
      <p:sp>
        <p:nvSpPr>
          <p:cNvPr id="431" name="Google Shape;431;p10"/>
          <p:cNvSpPr/>
          <p:nvPr/>
        </p:nvSpPr>
        <p:spPr>
          <a:xfrm>
            <a:off x="971550" y="1603948"/>
            <a:ext cx="2539495" cy="1567616"/>
          </a:xfrm>
          <a:prstGeom prst="rect">
            <a:avLst/>
          </a:prstGeom>
          <a:blipFill rotWithShape="1">
            <a:blip r:embed="rId3">
              <a:alphaModFix/>
            </a:blip>
            <a:stretch>
              <a:fillRect b="-3995" l="0" r="0" t="-3995"/>
            </a:stretch>
          </a:blipFill>
          <a:ln cap="flat" cmpd="sng" w="25400">
            <a:solidFill>
              <a:schemeClr val="lt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Gill Sans"/>
              <a:ea typeface="Gill Sans"/>
              <a:cs typeface="Gill Sans"/>
              <a:sym typeface="Gill Sans"/>
            </a:endParaRPr>
          </a:p>
        </p:txBody>
      </p:sp>
      <p:sp>
        <p:nvSpPr>
          <p:cNvPr id="432" name="Google Shape;432;p10"/>
          <p:cNvSpPr/>
          <p:nvPr/>
        </p:nvSpPr>
        <p:spPr>
          <a:xfrm>
            <a:off x="6217317" y="1603948"/>
            <a:ext cx="2539495" cy="1567616"/>
          </a:xfrm>
          <a:prstGeom prst="rect">
            <a:avLst/>
          </a:prstGeom>
          <a:blipFill rotWithShape="1">
            <a:blip r:embed="rId4">
              <a:alphaModFix/>
            </a:blip>
            <a:stretch>
              <a:fillRect b="-30992" l="0" r="0" t="-30992"/>
            </a:stretch>
          </a:blipFill>
          <a:ln cap="flat" cmpd="sng" w="25400">
            <a:solidFill>
              <a:schemeClr val="lt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Gill Sans"/>
              <a:ea typeface="Gill Sans"/>
              <a:cs typeface="Gill Sans"/>
              <a:sym typeface="Gill Sans"/>
            </a:endParaRPr>
          </a:p>
        </p:txBody>
      </p:sp>
      <p:pic>
        <p:nvPicPr>
          <p:cNvPr descr="A person and a child holding hands&#10;&#10;Description automatically generated" id="433" name="Google Shape;433;p10"/>
          <p:cNvPicPr preferRelativeResize="0"/>
          <p:nvPr/>
        </p:nvPicPr>
        <p:blipFill rotWithShape="1">
          <a:blip r:embed="rId5">
            <a:alphaModFix/>
          </a:blip>
          <a:srcRect b="0" l="0" r="0" t="0"/>
          <a:stretch/>
        </p:blipFill>
        <p:spPr>
          <a:xfrm>
            <a:off x="4012328" y="1535909"/>
            <a:ext cx="1592104" cy="1712583"/>
          </a:xfrm>
          <a:prstGeom prst="rect">
            <a:avLst/>
          </a:prstGeom>
          <a:noFill/>
          <a:ln cap="flat" cmpd="sng" w="9525">
            <a:solidFill>
              <a:schemeClr val="lt1"/>
            </a:solidFill>
            <a:prstDash val="solid"/>
            <a:round/>
            <a:headEnd len="sm" w="sm" type="none"/>
            <a:tailEnd len="sm" w="sm" type="none"/>
          </a:ln>
        </p:spPr>
      </p:pic>
      <p:pic>
        <p:nvPicPr>
          <p:cNvPr descr="A person shaking hands with another person&#10;&#10;Description automatically generated" id="434" name="Google Shape;434;p10"/>
          <p:cNvPicPr preferRelativeResize="0"/>
          <p:nvPr/>
        </p:nvPicPr>
        <p:blipFill rotWithShape="1">
          <a:blip r:embed="rId6">
            <a:alphaModFix/>
          </a:blip>
          <a:srcRect b="0" l="0" r="0" t="0"/>
          <a:stretch/>
        </p:blipFill>
        <p:spPr>
          <a:xfrm>
            <a:off x="8951456" y="1573147"/>
            <a:ext cx="2262579" cy="1675345"/>
          </a:xfrm>
          <a:prstGeom prst="rect">
            <a:avLst/>
          </a:prstGeom>
          <a:noFill/>
          <a:ln cap="flat" cmpd="sng" w="9525">
            <a:solidFill>
              <a:schemeClr val="lt1"/>
            </a:solidFill>
            <a:prstDash val="solid"/>
            <a:round/>
            <a:headEnd len="sm" w="sm" type="none"/>
            <a:tailEnd len="sm" w="sm" type="none"/>
          </a:ln>
        </p:spPr>
      </p:pic>
      <p:pic>
        <p:nvPicPr>
          <p:cNvPr descr="Pyramid Model&#10;Tier 3 -  Intensive Intervention&#10;Tier 2 - Targeted Social Emotional Supports&#10;Tier 1 - High Quality Supportive Environments. Nurturing and Responsive Relationships&#10;Base - Effective Workforce&#10;&#10;" id="435" name="Google Shape;435;p10"/>
          <p:cNvPicPr preferRelativeResize="0"/>
          <p:nvPr>
            <p:ph idx="1" type="body"/>
          </p:nvPr>
        </p:nvPicPr>
        <p:blipFill rotWithShape="1">
          <a:blip r:embed="rId7">
            <a:alphaModFix/>
          </a:blip>
          <a:srcRect b="0" l="0" r="0" t="0"/>
          <a:stretch/>
        </p:blipFill>
        <p:spPr>
          <a:xfrm>
            <a:off x="10686395" y="112620"/>
            <a:ext cx="1329966" cy="1180038"/>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sp>
        <p:nvSpPr>
          <p:cNvPr id="193" name="Google Shape;193;p2"/>
          <p:cNvSpPr txBox="1"/>
          <p:nvPr>
            <p:ph type="title"/>
          </p:nvPr>
        </p:nvSpPr>
        <p:spPr>
          <a:xfrm>
            <a:off x="727075" y="308536"/>
            <a:ext cx="8229600" cy="7159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Gill Sans"/>
              <a:buNone/>
            </a:pPr>
            <a:r>
              <a:rPr lang="en-US"/>
              <a:t>Agenda</a:t>
            </a:r>
            <a:endParaRPr/>
          </a:p>
        </p:txBody>
      </p:sp>
      <p:grpSp>
        <p:nvGrpSpPr>
          <p:cNvPr id="194" name="Google Shape;194;p2"/>
          <p:cNvGrpSpPr/>
          <p:nvPr/>
        </p:nvGrpSpPr>
        <p:grpSpPr>
          <a:xfrm>
            <a:off x="812800" y="1231139"/>
            <a:ext cx="10858500" cy="4929119"/>
            <a:chOff x="0" y="240539"/>
            <a:chExt cx="10858500" cy="4929119"/>
          </a:xfrm>
        </p:grpSpPr>
        <p:sp>
          <p:nvSpPr>
            <p:cNvPr id="195" name="Google Shape;195;p2"/>
            <p:cNvSpPr/>
            <p:nvPr/>
          </p:nvSpPr>
          <p:spPr>
            <a:xfrm>
              <a:off x="0" y="653819"/>
              <a:ext cx="10858500" cy="705599"/>
            </a:xfrm>
            <a:prstGeom prst="rect">
              <a:avLst/>
            </a:prstGeom>
            <a:solidFill>
              <a:schemeClr val="lt1">
                <a:alpha val="88235"/>
              </a:schemeClr>
            </a:solidFill>
            <a:ln cap="flat" cmpd="sng" w="12700">
              <a:solidFill>
                <a:schemeClr val="accent2"/>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196" name="Google Shape;196;p2"/>
            <p:cNvSpPr/>
            <p:nvPr/>
          </p:nvSpPr>
          <p:spPr>
            <a:xfrm>
              <a:off x="542925" y="240539"/>
              <a:ext cx="8228180" cy="826559"/>
            </a:xfrm>
            <a:prstGeom prst="roundRect">
              <a:avLst>
                <a:gd fmla="val 16667" name="adj"/>
              </a:avLst>
            </a:prstGeom>
            <a:solidFill>
              <a:schemeClr val="accent2"/>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197" name="Google Shape;197;p2"/>
            <p:cNvSpPr txBox="1"/>
            <p:nvPr/>
          </p:nvSpPr>
          <p:spPr>
            <a:xfrm>
              <a:off x="583274" y="280888"/>
              <a:ext cx="8147482" cy="745861"/>
            </a:xfrm>
            <a:prstGeom prst="rect">
              <a:avLst/>
            </a:prstGeom>
            <a:noFill/>
            <a:ln>
              <a:noFill/>
            </a:ln>
          </p:spPr>
          <p:txBody>
            <a:bodyPr anchorCtr="0" anchor="ctr" bIns="0" lIns="287275" spcFirstLastPara="1" rIns="287275" wrap="square" tIns="0">
              <a:noAutofit/>
            </a:bodyPr>
            <a:lstStyle/>
            <a:p>
              <a:pPr indent="0" lvl="0" marL="0" marR="0" rtl="0" algn="l">
                <a:lnSpc>
                  <a:spcPct val="90000"/>
                </a:lnSpc>
                <a:spcBef>
                  <a:spcPts val="0"/>
                </a:spcBef>
                <a:spcAft>
                  <a:spcPts val="0"/>
                </a:spcAft>
                <a:buClr>
                  <a:schemeClr val="lt1"/>
                </a:buClr>
                <a:buSzPts val="2800"/>
                <a:buFont typeface="Calibri"/>
                <a:buNone/>
              </a:pPr>
              <a:r>
                <a:rPr b="0" i="0" lang="en-US" sz="2800" u="none" cap="none" strike="noStrike">
                  <a:solidFill>
                    <a:schemeClr val="lt1"/>
                  </a:solidFill>
                  <a:latin typeface="Gill Sans"/>
                  <a:ea typeface="Gill Sans"/>
                  <a:cs typeface="Gill Sans"/>
                  <a:sym typeface="Gill Sans"/>
                </a:rPr>
                <a:t>Introductions</a:t>
              </a:r>
              <a:endParaRPr b="0" i="0" sz="1400" u="none" cap="none" strike="noStrike">
                <a:solidFill>
                  <a:srgbClr val="000000"/>
                </a:solidFill>
                <a:latin typeface="Gill Sans"/>
                <a:ea typeface="Gill Sans"/>
                <a:cs typeface="Gill Sans"/>
                <a:sym typeface="Gill Sans"/>
              </a:endParaRPr>
            </a:p>
          </p:txBody>
        </p:sp>
        <p:sp>
          <p:nvSpPr>
            <p:cNvPr id="198" name="Google Shape;198;p2"/>
            <p:cNvSpPr/>
            <p:nvPr/>
          </p:nvSpPr>
          <p:spPr>
            <a:xfrm>
              <a:off x="0" y="1923899"/>
              <a:ext cx="10858500" cy="705599"/>
            </a:xfrm>
            <a:prstGeom prst="rect">
              <a:avLst/>
            </a:prstGeom>
            <a:solidFill>
              <a:schemeClr val="lt1">
                <a:alpha val="88235"/>
              </a:schemeClr>
            </a:solidFill>
            <a:ln cap="flat" cmpd="sng" w="12700">
              <a:solidFill>
                <a:srgbClr val="D07A5B"/>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199" name="Google Shape;199;p2"/>
            <p:cNvSpPr/>
            <p:nvPr/>
          </p:nvSpPr>
          <p:spPr>
            <a:xfrm>
              <a:off x="542925" y="1510619"/>
              <a:ext cx="8309130" cy="826559"/>
            </a:xfrm>
            <a:prstGeom prst="roundRect">
              <a:avLst>
                <a:gd fmla="val 16667" name="adj"/>
              </a:avLst>
            </a:prstGeom>
            <a:solidFill>
              <a:srgbClr val="D07A5B"/>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200" name="Google Shape;200;p2"/>
            <p:cNvSpPr txBox="1"/>
            <p:nvPr/>
          </p:nvSpPr>
          <p:spPr>
            <a:xfrm>
              <a:off x="583274" y="1550968"/>
              <a:ext cx="8228432" cy="745861"/>
            </a:xfrm>
            <a:prstGeom prst="rect">
              <a:avLst/>
            </a:prstGeom>
            <a:noFill/>
            <a:ln>
              <a:noFill/>
            </a:ln>
          </p:spPr>
          <p:txBody>
            <a:bodyPr anchorCtr="0" anchor="ctr" bIns="0" lIns="287275" spcFirstLastPara="1" rIns="287275" wrap="square" tIns="0">
              <a:noAutofit/>
            </a:bodyPr>
            <a:lstStyle/>
            <a:p>
              <a:pPr indent="0" lvl="0" marL="0" marR="0" rtl="0" algn="l">
                <a:lnSpc>
                  <a:spcPct val="90000"/>
                </a:lnSpc>
                <a:spcBef>
                  <a:spcPts val="0"/>
                </a:spcBef>
                <a:spcAft>
                  <a:spcPts val="0"/>
                </a:spcAft>
                <a:buClr>
                  <a:schemeClr val="lt1"/>
                </a:buClr>
                <a:buSzPts val="2800"/>
                <a:buFont typeface="Calibri"/>
                <a:buNone/>
              </a:pPr>
              <a:r>
                <a:rPr b="0" i="0" lang="en-US" sz="2800" u="none" cap="none" strike="noStrike">
                  <a:solidFill>
                    <a:schemeClr val="lt1"/>
                  </a:solidFill>
                  <a:latin typeface="Gill Sans"/>
                  <a:ea typeface="Gill Sans"/>
                  <a:cs typeface="Gill Sans"/>
                  <a:sym typeface="Gill Sans"/>
                </a:rPr>
                <a:t>Overview of Pyramid Model</a:t>
              </a:r>
              <a:endParaRPr b="0" i="0" sz="1400" u="none" cap="none" strike="noStrike">
                <a:solidFill>
                  <a:srgbClr val="000000"/>
                </a:solidFill>
                <a:latin typeface="Gill Sans"/>
                <a:ea typeface="Gill Sans"/>
                <a:cs typeface="Gill Sans"/>
                <a:sym typeface="Gill Sans"/>
              </a:endParaRPr>
            </a:p>
          </p:txBody>
        </p:sp>
        <p:sp>
          <p:nvSpPr>
            <p:cNvPr id="201" name="Google Shape;201;p2"/>
            <p:cNvSpPr/>
            <p:nvPr/>
          </p:nvSpPr>
          <p:spPr>
            <a:xfrm>
              <a:off x="0" y="3193979"/>
              <a:ext cx="10858500" cy="705599"/>
            </a:xfrm>
            <a:prstGeom prst="rect">
              <a:avLst/>
            </a:prstGeom>
            <a:solidFill>
              <a:schemeClr val="lt1">
                <a:alpha val="88235"/>
              </a:schemeClr>
            </a:solidFill>
            <a:ln cap="flat" cmpd="sng" w="12700">
              <a:solidFill>
                <a:srgbClr val="B8888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202" name="Google Shape;202;p2"/>
            <p:cNvSpPr/>
            <p:nvPr/>
          </p:nvSpPr>
          <p:spPr>
            <a:xfrm>
              <a:off x="542925" y="2780699"/>
              <a:ext cx="7600950" cy="826559"/>
            </a:xfrm>
            <a:prstGeom prst="roundRect">
              <a:avLst>
                <a:gd fmla="val 16667" name="adj"/>
              </a:avLst>
            </a:prstGeom>
            <a:solidFill>
              <a:schemeClr val="accent1"/>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203" name="Google Shape;203;p2"/>
            <p:cNvSpPr txBox="1"/>
            <p:nvPr/>
          </p:nvSpPr>
          <p:spPr>
            <a:xfrm>
              <a:off x="583274" y="2821048"/>
              <a:ext cx="7520252" cy="745861"/>
            </a:xfrm>
            <a:prstGeom prst="rect">
              <a:avLst/>
            </a:prstGeom>
            <a:noFill/>
            <a:ln>
              <a:noFill/>
            </a:ln>
          </p:spPr>
          <p:txBody>
            <a:bodyPr anchorCtr="0" anchor="ctr" bIns="0" lIns="287275" spcFirstLastPara="1" rIns="287275" wrap="square" tIns="0">
              <a:noAutofit/>
            </a:bodyPr>
            <a:lstStyle/>
            <a:p>
              <a:pPr indent="0" lvl="0" marL="0" marR="0" rtl="0" algn="l">
                <a:lnSpc>
                  <a:spcPct val="90000"/>
                </a:lnSpc>
                <a:spcBef>
                  <a:spcPts val="0"/>
                </a:spcBef>
                <a:spcAft>
                  <a:spcPts val="0"/>
                </a:spcAft>
                <a:buClr>
                  <a:schemeClr val="lt1"/>
                </a:buClr>
                <a:buSzPts val="2800"/>
                <a:buFont typeface="Calibri"/>
                <a:buNone/>
              </a:pPr>
              <a:r>
                <a:rPr b="0" i="0" lang="en-US" sz="2800" u="none" cap="none" strike="noStrike">
                  <a:solidFill>
                    <a:schemeClr val="lt1"/>
                  </a:solidFill>
                  <a:latin typeface="Gill Sans"/>
                  <a:ea typeface="Gill Sans"/>
                  <a:cs typeface="Gill Sans"/>
                  <a:sym typeface="Gill Sans"/>
                </a:rPr>
                <a:t>Critical Considerations: Family Child Care Characteristics </a:t>
              </a:r>
              <a:endParaRPr b="0" i="0" sz="2800" u="none" cap="none" strike="noStrike">
                <a:solidFill>
                  <a:schemeClr val="lt1"/>
                </a:solidFill>
                <a:latin typeface="Gill Sans"/>
                <a:ea typeface="Gill Sans"/>
                <a:cs typeface="Gill Sans"/>
                <a:sym typeface="Gill Sans"/>
              </a:endParaRPr>
            </a:p>
          </p:txBody>
        </p:sp>
        <p:sp>
          <p:nvSpPr>
            <p:cNvPr id="204" name="Google Shape;204;p2"/>
            <p:cNvSpPr/>
            <p:nvPr/>
          </p:nvSpPr>
          <p:spPr>
            <a:xfrm>
              <a:off x="0" y="4464059"/>
              <a:ext cx="10858500" cy="705599"/>
            </a:xfrm>
            <a:prstGeom prst="rect">
              <a:avLst/>
            </a:prstGeom>
            <a:solidFill>
              <a:schemeClr val="lt1">
                <a:alpha val="88235"/>
              </a:schemeClr>
            </a:solidFill>
            <a:ln cap="flat" cmpd="sng" w="12700">
              <a:solidFill>
                <a:srgbClr val="A4A4A4"/>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205" name="Google Shape;205;p2"/>
            <p:cNvSpPr/>
            <p:nvPr/>
          </p:nvSpPr>
          <p:spPr>
            <a:xfrm>
              <a:off x="542925" y="4050779"/>
              <a:ext cx="8282147" cy="826559"/>
            </a:xfrm>
            <a:prstGeom prst="roundRect">
              <a:avLst>
                <a:gd fmla="val 16667" name="adj"/>
              </a:avLst>
            </a:prstGeom>
            <a:solidFill>
              <a:schemeClr val="accent6"/>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206" name="Google Shape;206;p2"/>
            <p:cNvSpPr txBox="1"/>
            <p:nvPr/>
          </p:nvSpPr>
          <p:spPr>
            <a:xfrm>
              <a:off x="583274" y="4091128"/>
              <a:ext cx="8201449" cy="745861"/>
            </a:xfrm>
            <a:prstGeom prst="rect">
              <a:avLst/>
            </a:prstGeom>
            <a:noFill/>
            <a:ln>
              <a:noFill/>
            </a:ln>
          </p:spPr>
          <p:txBody>
            <a:bodyPr anchorCtr="0" anchor="ctr" bIns="0" lIns="287275" spcFirstLastPara="1" rIns="287275" wrap="square" tIns="0">
              <a:noAutofit/>
            </a:bodyPr>
            <a:lstStyle/>
            <a:p>
              <a:pPr indent="0" lvl="0" marL="0" marR="0" rtl="0" algn="l">
                <a:lnSpc>
                  <a:spcPct val="90000"/>
                </a:lnSpc>
                <a:spcBef>
                  <a:spcPts val="0"/>
                </a:spcBef>
                <a:spcAft>
                  <a:spcPts val="0"/>
                </a:spcAft>
                <a:buClr>
                  <a:schemeClr val="lt1"/>
                </a:buClr>
                <a:buSzPts val="2800"/>
                <a:buFont typeface="Calibri"/>
                <a:buNone/>
              </a:pPr>
              <a:r>
                <a:rPr b="0" i="0" lang="en-US" sz="2800" u="none" cap="none" strike="noStrike">
                  <a:solidFill>
                    <a:schemeClr val="lt1"/>
                  </a:solidFill>
                  <a:latin typeface="Gill Sans"/>
                  <a:ea typeface="Gill Sans"/>
                  <a:cs typeface="Gill Sans"/>
                  <a:sym typeface="Gill Sans"/>
                </a:rPr>
                <a:t>How does the Pyramid Model look in Family Child Care? </a:t>
              </a:r>
              <a:endParaRPr b="0" i="0" sz="1400" u="none" cap="none" strike="noStrike">
                <a:solidFill>
                  <a:srgbClr val="000000"/>
                </a:solidFill>
                <a:latin typeface="Gill Sans"/>
                <a:ea typeface="Gill Sans"/>
                <a:cs typeface="Gill Sans"/>
                <a:sym typeface="Gill Sans"/>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0" name="Shape 440"/>
        <p:cNvGrpSpPr/>
        <p:nvPr/>
      </p:nvGrpSpPr>
      <p:grpSpPr>
        <a:xfrm>
          <a:off x="0" y="0"/>
          <a:ext cx="0" cy="0"/>
          <a:chOff x="0" y="0"/>
          <a:chExt cx="0" cy="0"/>
        </a:xfrm>
      </p:grpSpPr>
      <p:sp>
        <p:nvSpPr>
          <p:cNvPr id="441" name="Google Shape;441;p11"/>
          <p:cNvSpPr txBox="1"/>
          <p:nvPr/>
        </p:nvSpPr>
        <p:spPr>
          <a:xfrm>
            <a:off x="990600" y="517529"/>
            <a:ext cx="10515600" cy="1325563"/>
          </a:xfrm>
          <a:prstGeom prst="rect">
            <a:avLst/>
          </a:prstGeom>
          <a:noFill/>
          <a:ln>
            <a:noFill/>
          </a:ln>
        </p:spPr>
        <p:txBody>
          <a:bodyPr anchorCtr="0" anchor="ctr" bIns="45700" lIns="91425" spcFirstLastPara="1" rIns="91425" wrap="square" tIns="45700">
            <a:normAutofit/>
          </a:bodyPr>
          <a:lstStyle/>
          <a:p>
            <a:pPr indent="0" lvl="0" marL="0" marR="0" rtl="0" algn="ctr">
              <a:lnSpc>
                <a:spcPct val="90000"/>
              </a:lnSpc>
              <a:spcBef>
                <a:spcPts val="0"/>
              </a:spcBef>
              <a:spcAft>
                <a:spcPts val="0"/>
              </a:spcAft>
              <a:buClr>
                <a:srgbClr val="000000"/>
              </a:buClr>
              <a:buSzPts val="3600"/>
              <a:buFont typeface="Arial"/>
              <a:buNone/>
            </a:pPr>
            <a:r>
              <a:rPr b="1" i="0" lang="en-US" sz="3600" u="none" cap="none" strike="noStrike">
                <a:solidFill>
                  <a:schemeClr val="lt1"/>
                </a:solidFill>
                <a:latin typeface="Century Gothic"/>
                <a:ea typeface="Century Gothic"/>
                <a:cs typeface="Century Gothic"/>
                <a:sym typeface="Century Gothic"/>
              </a:rPr>
              <a:t>A-B-C</a:t>
            </a:r>
            <a:endParaRPr b="0" i="0" sz="1400" u="none" cap="none" strike="noStrike">
              <a:solidFill>
                <a:srgbClr val="000000"/>
              </a:solidFill>
              <a:latin typeface="Gill Sans"/>
              <a:ea typeface="Gill Sans"/>
              <a:cs typeface="Gill Sans"/>
              <a:sym typeface="Gill Sans"/>
            </a:endParaRPr>
          </a:p>
        </p:txBody>
      </p:sp>
      <p:sp>
        <p:nvSpPr>
          <p:cNvPr id="442" name="Google Shape;442;p11"/>
          <p:cNvSpPr txBox="1"/>
          <p:nvPr>
            <p:ph type="title"/>
          </p:nvPr>
        </p:nvSpPr>
        <p:spPr>
          <a:xfrm>
            <a:off x="971550" y="196849"/>
            <a:ext cx="10382250" cy="73809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Gill Sans"/>
              <a:buNone/>
            </a:pPr>
            <a:r>
              <a:rPr lang="en-US"/>
              <a:t>Designing Supportive Environments</a:t>
            </a:r>
            <a:endParaRPr/>
          </a:p>
        </p:txBody>
      </p:sp>
      <p:sp>
        <p:nvSpPr>
          <p:cNvPr id="443" name="Google Shape;443;p11"/>
          <p:cNvSpPr txBox="1"/>
          <p:nvPr>
            <p:ph idx="1" type="body"/>
          </p:nvPr>
        </p:nvSpPr>
        <p:spPr>
          <a:xfrm>
            <a:off x="971550" y="1345214"/>
            <a:ext cx="10515600" cy="4667652"/>
          </a:xfrm>
          <a:prstGeom prst="rect">
            <a:avLst/>
          </a:prstGeom>
          <a:noFill/>
          <a:ln>
            <a:noFill/>
          </a:ln>
        </p:spPr>
        <p:txBody>
          <a:bodyPr anchorCtr="0" anchor="t" bIns="45700" lIns="91425" spcFirstLastPara="1" rIns="91425" wrap="square" tIns="45700">
            <a:normAutofit/>
          </a:bodyPr>
          <a:lstStyle/>
          <a:p>
            <a:pPr indent="-228600" lvl="0" marL="457200" rtl="0" algn="l">
              <a:lnSpc>
                <a:spcPct val="90000"/>
              </a:lnSpc>
              <a:spcBef>
                <a:spcPts val="1000"/>
              </a:spcBef>
              <a:spcAft>
                <a:spcPts val="0"/>
              </a:spcAft>
              <a:buSzPts val="3600"/>
              <a:buChar char="•"/>
            </a:pPr>
            <a:r>
              <a:rPr lang="en-US" sz="3200">
                <a:latin typeface="Gill Sans"/>
                <a:ea typeface="Gill Sans"/>
                <a:cs typeface="Gill Sans"/>
                <a:sym typeface="Gill Sans"/>
              </a:rPr>
              <a:t>When:</a:t>
            </a:r>
            <a:endParaRPr sz="3200"/>
          </a:p>
          <a:p>
            <a:pPr indent="-228600" lvl="1" marL="914400" rtl="0" algn="l">
              <a:lnSpc>
                <a:spcPct val="90000"/>
              </a:lnSpc>
              <a:spcBef>
                <a:spcPts val="500"/>
              </a:spcBef>
              <a:spcAft>
                <a:spcPts val="0"/>
              </a:spcAft>
              <a:buSzPts val="3200"/>
              <a:buChar char="•"/>
            </a:pPr>
            <a:r>
              <a:rPr lang="en-US">
                <a:solidFill>
                  <a:schemeClr val="dk1"/>
                </a:solidFill>
                <a:latin typeface="Gill Sans"/>
                <a:ea typeface="Gill Sans"/>
                <a:cs typeface="Gill Sans"/>
                <a:sym typeface="Gill Sans"/>
              </a:rPr>
              <a:t>Children are engaged</a:t>
            </a:r>
            <a:endParaRPr>
              <a:latin typeface="Gill Sans"/>
              <a:ea typeface="Gill Sans"/>
              <a:cs typeface="Gill Sans"/>
              <a:sym typeface="Gill Sans"/>
            </a:endParaRPr>
          </a:p>
          <a:p>
            <a:pPr indent="-228600" lvl="1" marL="914400" rtl="0" algn="l">
              <a:lnSpc>
                <a:spcPct val="90000"/>
              </a:lnSpc>
              <a:spcBef>
                <a:spcPts val="500"/>
              </a:spcBef>
              <a:spcAft>
                <a:spcPts val="0"/>
              </a:spcAft>
              <a:buSzPts val="3200"/>
              <a:buChar char="•"/>
            </a:pPr>
            <a:r>
              <a:rPr lang="en-US">
                <a:solidFill>
                  <a:schemeClr val="dk1"/>
                </a:solidFill>
                <a:latin typeface="Gill Sans"/>
                <a:ea typeface="Gill Sans"/>
                <a:cs typeface="Gill Sans"/>
                <a:sym typeface="Gill Sans"/>
              </a:rPr>
              <a:t>Children know the routines and expectations</a:t>
            </a:r>
            <a:endParaRPr>
              <a:latin typeface="Gill Sans"/>
              <a:ea typeface="Gill Sans"/>
              <a:cs typeface="Gill Sans"/>
              <a:sym typeface="Gill Sans"/>
            </a:endParaRPr>
          </a:p>
          <a:p>
            <a:pPr indent="-228600" lvl="1" marL="914400" rtl="0" algn="l">
              <a:lnSpc>
                <a:spcPct val="90000"/>
              </a:lnSpc>
              <a:spcBef>
                <a:spcPts val="500"/>
              </a:spcBef>
              <a:spcAft>
                <a:spcPts val="0"/>
              </a:spcAft>
              <a:buSzPts val="3200"/>
              <a:buChar char="•"/>
            </a:pPr>
            <a:r>
              <a:rPr lang="en-US">
                <a:solidFill>
                  <a:schemeClr val="dk1"/>
                </a:solidFill>
                <a:latin typeface="Gill Sans"/>
                <a:ea typeface="Gill Sans"/>
                <a:cs typeface="Gill Sans"/>
                <a:sym typeface="Gill Sans"/>
              </a:rPr>
              <a:t>Children receive high rates of positive attention</a:t>
            </a:r>
            <a:endParaRPr>
              <a:latin typeface="Gill Sans"/>
              <a:ea typeface="Gill Sans"/>
              <a:cs typeface="Gill Sans"/>
              <a:sym typeface="Gill Sans"/>
            </a:endParaRPr>
          </a:p>
          <a:p>
            <a:pPr indent="-228600" lvl="1" marL="914400" rtl="0" algn="l">
              <a:lnSpc>
                <a:spcPct val="90000"/>
              </a:lnSpc>
              <a:spcBef>
                <a:spcPts val="500"/>
              </a:spcBef>
              <a:spcAft>
                <a:spcPts val="0"/>
              </a:spcAft>
              <a:buSzPts val="3200"/>
              <a:buChar char="•"/>
            </a:pPr>
            <a:r>
              <a:rPr lang="en-US">
                <a:solidFill>
                  <a:schemeClr val="dk1"/>
                </a:solidFill>
                <a:latin typeface="Gill Sans"/>
                <a:ea typeface="Gill Sans"/>
                <a:cs typeface="Gill Sans"/>
                <a:sym typeface="Gill Sans"/>
              </a:rPr>
              <a:t>Children receive plenty of positive feedback </a:t>
            </a:r>
            <a:endParaRPr>
              <a:latin typeface="Gill Sans"/>
              <a:ea typeface="Gill Sans"/>
              <a:cs typeface="Gill Sans"/>
              <a:sym typeface="Gill Sans"/>
            </a:endParaRPr>
          </a:p>
          <a:p>
            <a:pPr indent="-228600" lvl="1" marL="914400" rtl="0" algn="l">
              <a:lnSpc>
                <a:spcPct val="90000"/>
              </a:lnSpc>
              <a:spcBef>
                <a:spcPts val="500"/>
              </a:spcBef>
              <a:spcAft>
                <a:spcPts val="0"/>
              </a:spcAft>
              <a:buSzPts val="3200"/>
              <a:buChar char="•"/>
            </a:pPr>
            <a:r>
              <a:rPr lang="en-US">
                <a:solidFill>
                  <a:schemeClr val="dk1"/>
                </a:solidFill>
                <a:latin typeface="Gill Sans"/>
                <a:ea typeface="Gill Sans"/>
                <a:cs typeface="Gill Sans"/>
                <a:sym typeface="Gill Sans"/>
              </a:rPr>
              <a:t>Providers have time to have meaningful conversations with children</a:t>
            </a:r>
            <a:endParaRPr>
              <a:latin typeface="Gill Sans"/>
              <a:ea typeface="Gill Sans"/>
              <a:cs typeface="Gill Sans"/>
              <a:sym typeface="Gill Sans"/>
            </a:endParaRPr>
          </a:p>
          <a:p>
            <a:pPr indent="-228600" lvl="0" marL="457200" rtl="0" algn="l">
              <a:lnSpc>
                <a:spcPct val="90000"/>
              </a:lnSpc>
              <a:spcBef>
                <a:spcPts val="1000"/>
              </a:spcBef>
              <a:spcAft>
                <a:spcPts val="0"/>
              </a:spcAft>
              <a:buSzPts val="3600"/>
              <a:buChar char="•"/>
            </a:pPr>
            <a:r>
              <a:rPr lang="en-US" sz="3200">
                <a:latin typeface="Gill Sans"/>
                <a:ea typeface="Gill Sans"/>
                <a:cs typeface="Gill Sans"/>
                <a:sym typeface="Gill Sans"/>
              </a:rPr>
              <a:t>Children are less likely to have challenging behavior</a:t>
            </a:r>
            <a:endParaRPr sz="3200"/>
          </a:p>
          <a:p>
            <a:pPr indent="-228600" lvl="0" marL="457200" rtl="0" algn="l">
              <a:lnSpc>
                <a:spcPct val="90000"/>
              </a:lnSpc>
              <a:spcBef>
                <a:spcPts val="1000"/>
              </a:spcBef>
              <a:spcAft>
                <a:spcPts val="0"/>
              </a:spcAft>
              <a:buClr>
                <a:srgbClr val="FFD100"/>
              </a:buClr>
              <a:buSzPts val="3600"/>
              <a:buNone/>
            </a:pPr>
            <a:r>
              <a:t/>
            </a:r>
            <a:endParaRPr sz="3200"/>
          </a:p>
        </p:txBody>
      </p:sp>
      <p:pic>
        <p:nvPicPr>
          <p:cNvPr descr="Pyramid Model&#10;Tier 3 -  Intensive Intervention&#10;Tier 2 - Targeted Social Emotional Supports&#10;Tier 1 - High Quality Supportive Environments. Nurturing and Responsive Relationships&#10;Base - Effective Workforce&#10;&#10;" id="444" name="Google Shape;444;p11"/>
          <p:cNvPicPr preferRelativeResize="0"/>
          <p:nvPr/>
        </p:nvPicPr>
        <p:blipFill rotWithShape="1">
          <a:blip r:embed="rId3">
            <a:alphaModFix/>
          </a:blip>
          <a:srcRect b="0" l="0" r="0" t="0"/>
          <a:stretch/>
        </p:blipFill>
        <p:spPr>
          <a:xfrm>
            <a:off x="10686395" y="112620"/>
            <a:ext cx="1329966" cy="1180038"/>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8" name="Shape 448"/>
        <p:cNvGrpSpPr/>
        <p:nvPr/>
      </p:nvGrpSpPr>
      <p:grpSpPr>
        <a:xfrm>
          <a:off x="0" y="0"/>
          <a:ext cx="0" cy="0"/>
          <a:chOff x="0" y="0"/>
          <a:chExt cx="0" cy="0"/>
        </a:xfrm>
      </p:grpSpPr>
      <p:sp>
        <p:nvSpPr>
          <p:cNvPr id="449" name="Google Shape;449;p12"/>
          <p:cNvSpPr/>
          <p:nvPr/>
        </p:nvSpPr>
        <p:spPr>
          <a:xfrm>
            <a:off x="5794857" y="3874159"/>
            <a:ext cx="4448577" cy="2849501"/>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450" name="Google Shape;450;p12"/>
          <p:cNvSpPr txBox="1"/>
          <p:nvPr>
            <p:ph type="title"/>
          </p:nvPr>
        </p:nvSpPr>
        <p:spPr>
          <a:xfrm>
            <a:off x="971550" y="196849"/>
            <a:ext cx="10382250" cy="73809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Gill Sans"/>
              <a:buNone/>
            </a:pPr>
            <a:r>
              <a:rPr lang="en-US"/>
              <a:t>EACH AND EVERY CHILD receives… </a:t>
            </a:r>
            <a:endParaRPr/>
          </a:p>
        </p:txBody>
      </p:sp>
      <p:grpSp>
        <p:nvGrpSpPr>
          <p:cNvPr id="451" name="Google Shape;451;p12"/>
          <p:cNvGrpSpPr/>
          <p:nvPr/>
        </p:nvGrpSpPr>
        <p:grpSpPr>
          <a:xfrm>
            <a:off x="3400882" y="1231805"/>
            <a:ext cx="5097271" cy="5086902"/>
            <a:chOff x="3115875" y="507410"/>
            <a:chExt cx="5097271" cy="5086902"/>
          </a:xfrm>
        </p:grpSpPr>
        <p:sp>
          <p:nvSpPr>
            <p:cNvPr id="452" name="Google Shape;452;p12"/>
            <p:cNvSpPr/>
            <p:nvPr/>
          </p:nvSpPr>
          <p:spPr>
            <a:xfrm>
              <a:off x="3173765" y="523678"/>
              <a:ext cx="5039381" cy="5039381"/>
            </a:xfrm>
            <a:prstGeom prst="pie">
              <a:avLst>
                <a:gd fmla="val 16200000" name="adj1"/>
                <a:gd fmla="val 1800000" name="adj2"/>
              </a:avLst>
            </a:prstGeom>
            <a:solidFill>
              <a:srgbClr val="4372C3"/>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3" name="Google Shape;453;p12"/>
            <p:cNvSpPr txBox="1"/>
            <p:nvPr/>
          </p:nvSpPr>
          <p:spPr>
            <a:xfrm>
              <a:off x="5913629" y="1453564"/>
              <a:ext cx="1848084" cy="1679793"/>
            </a:xfrm>
            <a:prstGeom prst="rect">
              <a:avLst/>
            </a:prstGeom>
            <a:noFill/>
            <a:ln>
              <a:noFill/>
            </a:ln>
          </p:spPr>
          <p:txBody>
            <a:bodyPr anchorCtr="0" anchor="ctr" bIns="25400" lIns="25400" spcFirstLastPara="1" rIns="25400" wrap="square" tIns="25400">
              <a:noAutofit/>
            </a:bodyPr>
            <a:lstStyle/>
            <a:p>
              <a:pPr indent="0" lvl="0" marL="0" marR="0" rtl="0" algn="ctr">
                <a:lnSpc>
                  <a:spcPct val="9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Contingent and non-contingent reinforcement (otherwise called love)</a:t>
              </a:r>
              <a:endParaRPr b="1" i="0" sz="2000" u="none" cap="none" strike="noStrike">
                <a:solidFill>
                  <a:schemeClr val="lt1"/>
                </a:solidFill>
                <a:latin typeface="Arial"/>
                <a:ea typeface="Arial"/>
                <a:cs typeface="Arial"/>
                <a:sym typeface="Arial"/>
              </a:endParaRPr>
            </a:p>
          </p:txBody>
        </p:sp>
        <p:sp>
          <p:nvSpPr>
            <p:cNvPr id="454" name="Google Shape;454;p12"/>
            <p:cNvSpPr/>
            <p:nvPr/>
          </p:nvSpPr>
          <p:spPr>
            <a:xfrm>
              <a:off x="3163396" y="554931"/>
              <a:ext cx="5039381" cy="5039381"/>
            </a:xfrm>
            <a:prstGeom prst="pie">
              <a:avLst>
                <a:gd fmla="val 1800000" name="adj1"/>
                <a:gd fmla="val 9000000" name="adj2"/>
              </a:avLst>
            </a:prstGeom>
            <a:solidFill>
              <a:srgbClr val="44B78C"/>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5" name="Google Shape;455;p12"/>
            <p:cNvSpPr txBox="1"/>
            <p:nvPr/>
          </p:nvSpPr>
          <p:spPr>
            <a:xfrm>
              <a:off x="4543227" y="3734541"/>
              <a:ext cx="2279720" cy="1559808"/>
            </a:xfrm>
            <a:prstGeom prst="rect">
              <a:avLst/>
            </a:prstGeom>
            <a:noFill/>
            <a:ln>
              <a:noFill/>
            </a:ln>
          </p:spPr>
          <p:txBody>
            <a:bodyPr anchorCtr="0" anchor="ctr" bIns="25400" lIns="25400" spcFirstLastPara="1" rIns="25400" wrap="square" tIns="25400">
              <a:noAutofit/>
            </a:bodyPr>
            <a:lstStyle/>
            <a:p>
              <a:pPr indent="0" lvl="0" marL="0" marR="0" rtl="0" algn="ctr">
                <a:lnSpc>
                  <a:spcPct val="9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Frequent choices and support for independence (trust)</a:t>
              </a:r>
              <a:endParaRPr b="1" i="0" sz="2000" u="none" cap="none" strike="noStrike">
                <a:solidFill>
                  <a:schemeClr val="lt1"/>
                </a:solidFill>
                <a:latin typeface="Arial"/>
                <a:ea typeface="Arial"/>
                <a:cs typeface="Arial"/>
                <a:sym typeface="Arial"/>
              </a:endParaRPr>
            </a:p>
          </p:txBody>
        </p:sp>
        <p:sp>
          <p:nvSpPr>
            <p:cNvPr id="456" name="Google Shape;456;p12"/>
            <p:cNvSpPr/>
            <p:nvPr/>
          </p:nvSpPr>
          <p:spPr>
            <a:xfrm>
              <a:off x="3115875" y="507410"/>
              <a:ext cx="5039381" cy="5039381"/>
            </a:xfrm>
            <a:prstGeom prst="pie">
              <a:avLst>
                <a:gd fmla="val 9000000" name="adj1"/>
                <a:gd fmla="val 16200000" name="adj2"/>
              </a:avLst>
            </a:prstGeom>
            <a:solidFill>
              <a:srgbClr val="6FAA47"/>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7" name="Google Shape;457;p12"/>
            <p:cNvSpPr txBox="1"/>
            <p:nvPr/>
          </p:nvSpPr>
          <p:spPr>
            <a:xfrm>
              <a:off x="3655808" y="1497289"/>
              <a:ext cx="1709790" cy="1679793"/>
            </a:xfrm>
            <a:prstGeom prst="rect">
              <a:avLst/>
            </a:prstGeom>
            <a:noFill/>
            <a:ln>
              <a:noFill/>
            </a:ln>
          </p:spPr>
          <p:txBody>
            <a:bodyPr anchorCtr="0" anchor="ctr" bIns="25400" lIns="25400" spcFirstLastPara="1" rIns="25400" wrap="square" tIns="25400">
              <a:noAutofit/>
            </a:bodyPr>
            <a:lstStyle/>
            <a:p>
              <a:pPr indent="0" lvl="0" marL="0" marR="0" rtl="0" algn="ctr">
                <a:lnSpc>
                  <a:spcPct val="9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Presumed competence (high expectations) </a:t>
              </a:r>
              <a:endParaRPr b="1" i="0" sz="2000" u="none" cap="none" strike="noStrike">
                <a:solidFill>
                  <a:schemeClr val="lt1"/>
                </a:solidFill>
                <a:latin typeface="Arial"/>
                <a:ea typeface="Arial"/>
                <a:cs typeface="Arial"/>
                <a:sym typeface="Arial"/>
              </a:endParaRPr>
            </a:p>
          </p:txBody>
        </p:sp>
      </p:grpSp>
      <p:pic>
        <p:nvPicPr>
          <p:cNvPr descr="Pyramid Model&#10;Tier 3 -  Intensive Intervention&#10;Tier 2 - Targeted Social Emotional Supports&#10;Tier 1 - High Quality Supportive Environments. Nurturing and Responsive Relationships&#10;Base - Effective Workforce&#10;&#10;" id="458" name="Google Shape;458;p12"/>
          <p:cNvPicPr preferRelativeResize="0"/>
          <p:nvPr>
            <p:ph idx="1" type="body"/>
          </p:nvPr>
        </p:nvPicPr>
        <p:blipFill rotWithShape="1">
          <a:blip r:embed="rId3">
            <a:alphaModFix/>
          </a:blip>
          <a:srcRect b="0" l="0" r="0" t="0"/>
          <a:stretch/>
        </p:blipFill>
        <p:spPr>
          <a:xfrm>
            <a:off x="10686395" y="112620"/>
            <a:ext cx="1329966" cy="1180038"/>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3" name="Shape 463"/>
        <p:cNvGrpSpPr/>
        <p:nvPr/>
      </p:nvGrpSpPr>
      <p:grpSpPr>
        <a:xfrm>
          <a:off x="0" y="0"/>
          <a:ext cx="0" cy="0"/>
          <a:chOff x="0" y="0"/>
          <a:chExt cx="0" cy="0"/>
        </a:xfrm>
      </p:grpSpPr>
      <p:sp>
        <p:nvSpPr>
          <p:cNvPr id="464" name="Google Shape;464;p18"/>
          <p:cNvSpPr txBox="1"/>
          <p:nvPr>
            <p:ph type="title"/>
          </p:nvPr>
        </p:nvSpPr>
        <p:spPr>
          <a:xfrm>
            <a:off x="971550" y="196849"/>
            <a:ext cx="10382250" cy="73809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Gill Sans"/>
              <a:buNone/>
            </a:pPr>
            <a:r>
              <a:rPr lang="en-US"/>
              <a:t>Social-Emotional Learning</a:t>
            </a:r>
            <a:endParaRPr/>
          </a:p>
        </p:txBody>
      </p:sp>
      <p:sp>
        <p:nvSpPr>
          <p:cNvPr id="465" name="Google Shape;465;p18"/>
          <p:cNvSpPr txBox="1"/>
          <p:nvPr>
            <p:ph idx="1" type="body"/>
          </p:nvPr>
        </p:nvSpPr>
        <p:spPr>
          <a:xfrm>
            <a:off x="971550" y="1345214"/>
            <a:ext cx="10515600" cy="4667652"/>
          </a:xfrm>
          <a:prstGeom prst="rect">
            <a:avLst/>
          </a:prstGeom>
          <a:noFill/>
          <a:ln>
            <a:noFill/>
          </a:ln>
        </p:spPr>
        <p:txBody>
          <a:bodyPr anchorCtr="0" anchor="t" bIns="45700" lIns="91425" spcFirstLastPara="1" rIns="91425" wrap="square" tIns="45700">
            <a:normAutofit/>
          </a:bodyPr>
          <a:lstStyle/>
          <a:p>
            <a:pPr indent="-457200" lvl="0" marL="457200" rtl="0" algn="l">
              <a:lnSpc>
                <a:spcPct val="90000"/>
              </a:lnSpc>
              <a:spcBef>
                <a:spcPts val="1000"/>
              </a:spcBef>
              <a:spcAft>
                <a:spcPts val="0"/>
              </a:spcAft>
              <a:buClr>
                <a:srgbClr val="FFD100"/>
              </a:buClr>
              <a:buSzPts val="3600"/>
              <a:buChar char="•"/>
            </a:pPr>
            <a:r>
              <a:rPr lang="en-US"/>
              <a:t>Self-regulation, expressing and understanding emotions, problem solving, and developing social relationships -  social emotional learning for ALL</a:t>
            </a:r>
            <a:endParaRPr/>
          </a:p>
          <a:p>
            <a:pPr indent="-457200" lvl="0" marL="457200" rtl="0" algn="l">
              <a:lnSpc>
                <a:spcPct val="90000"/>
              </a:lnSpc>
              <a:spcBef>
                <a:spcPts val="1000"/>
              </a:spcBef>
              <a:spcAft>
                <a:spcPts val="0"/>
              </a:spcAft>
              <a:buClr>
                <a:srgbClr val="FFD100"/>
              </a:buClr>
              <a:buSzPts val="3600"/>
              <a:buChar char="•"/>
            </a:pPr>
            <a:r>
              <a:rPr lang="en-US"/>
              <a:t>Explicit instruction for Some</a:t>
            </a:r>
            <a:endParaRPr/>
          </a:p>
          <a:p>
            <a:pPr indent="-431800" lvl="1" marL="914400" rtl="0" algn="l">
              <a:lnSpc>
                <a:spcPct val="90000"/>
              </a:lnSpc>
              <a:spcBef>
                <a:spcPts val="500"/>
              </a:spcBef>
              <a:spcAft>
                <a:spcPts val="0"/>
              </a:spcAft>
              <a:buSzPts val="3200"/>
              <a:buChar char="•"/>
            </a:pPr>
            <a:r>
              <a:rPr lang="en-US">
                <a:latin typeface="Gill Sans"/>
                <a:ea typeface="Gill Sans"/>
                <a:cs typeface="Gill Sans"/>
                <a:sym typeface="Gill Sans"/>
              </a:rPr>
              <a:t>Increased opportunities for instruction, practice, feedback</a:t>
            </a:r>
            <a:endParaRPr>
              <a:latin typeface="Gill Sans"/>
              <a:ea typeface="Gill Sans"/>
              <a:cs typeface="Gill Sans"/>
              <a:sym typeface="Gill Sans"/>
            </a:endParaRPr>
          </a:p>
          <a:p>
            <a:pPr indent="-457200" lvl="0" marL="457200" rtl="0" algn="l">
              <a:lnSpc>
                <a:spcPct val="90000"/>
              </a:lnSpc>
              <a:spcBef>
                <a:spcPts val="1000"/>
              </a:spcBef>
              <a:spcAft>
                <a:spcPts val="0"/>
              </a:spcAft>
              <a:buClr>
                <a:srgbClr val="FFD100"/>
              </a:buClr>
              <a:buSzPts val="3600"/>
              <a:buChar char="•"/>
            </a:pPr>
            <a:r>
              <a:rPr lang="en-US"/>
              <a:t>Family partnerships</a:t>
            </a:r>
            <a:endParaRPr/>
          </a:p>
          <a:p>
            <a:pPr indent="-457200" lvl="0" marL="457200" rtl="0" algn="l">
              <a:lnSpc>
                <a:spcPct val="90000"/>
              </a:lnSpc>
              <a:spcBef>
                <a:spcPts val="1000"/>
              </a:spcBef>
              <a:spcAft>
                <a:spcPts val="0"/>
              </a:spcAft>
              <a:buClr>
                <a:srgbClr val="FFD100"/>
              </a:buClr>
              <a:buSzPts val="3600"/>
              <a:buChar char="•"/>
            </a:pPr>
            <a:r>
              <a:rPr lang="en-US"/>
              <a:t>Progress monitoring and data decision-making</a:t>
            </a:r>
            <a:endParaRPr/>
          </a:p>
        </p:txBody>
      </p:sp>
      <p:pic>
        <p:nvPicPr>
          <p:cNvPr descr="Pyramid Model&#10;Tier 3 -  Intensive Intervention&#10;Tier 2 - Targeted Social Emotional Supports&#10;Tier 1 - High Quality Supportive Environments. Nurturing and Responsive Relationships&#10;Base - Effective Workforce&#10;&#10;" id="466" name="Google Shape;466;p18"/>
          <p:cNvPicPr preferRelativeResize="0"/>
          <p:nvPr/>
        </p:nvPicPr>
        <p:blipFill rotWithShape="1">
          <a:blip r:embed="rId3">
            <a:alphaModFix/>
          </a:blip>
          <a:srcRect b="0" l="0" r="0" t="0"/>
          <a:stretch/>
        </p:blipFill>
        <p:spPr>
          <a:xfrm>
            <a:off x="10686395" y="112620"/>
            <a:ext cx="1329966" cy="1180038"/>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0" name="Shape 470"/>
        <p:cNvGrpSpPr/>
        <p:nvPr/>
      </p:nvGrpSpPr>
      <p:grpSpPr>
        <a:xfrm>
          <a:off x="0" y="0"/>
          <a:ext cx="0" cy="0"/>
          <a:chOff x="0" y="0"/>
          <a:chExt cx="0" cy="0"/>
        </a:xfrm>
      </p:grpSpPr>
      <p:sp>
        <p:nvSpPr>
          <p:cNvPr id="471" name="Google Shape;471;p95"/>
          <p:cNvSpPr txBox="1"/>
          <p:nvPr>
            <p:ph type="title"/>
          </p:nvPr>
        </p:nvSpPr>
        <p:spPr>
          <a:xfrm>
            <a:off x="971550" y="196849"/>
            <a:ext cx="10382250" cy="107198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Gill Sans"/>
              <a:buNone/>
            </a:pPr>
            <a:r>
              <a:rPr lang="en-US"/>
              <a:t>Development’s Influence on Challenges</a:t>
            </a:r>
            <a:endParaRPr/>
          </a:p>
        </p:txBody>
      </p:sp>
      <p:sp>
        <p:nvSpPr>
          <p:cNvPr id="472" name="Google Shape;472;p95"/>
          <p:cNvSpPr txBox="1"/>
          <p:nvPr>
            <p:ph idx="4294967295" type="body"/>
          </p:nvPr>
        </p:nvSpPr>
        <p:spPr>
          <a:xfrm>
            <a:off x="971550" y="1459332"/>
            <a:ext cx="5000625" cy="4352544"/>
          </a:xfrm>
          <a:prstGeom prst="rect">
            <a:avLst/>
          </a:prstGeom>
          <a:noFill/>
          <a:ln>
            <a:noFill/>
          </a:ln>
        </p:spPr>
        <p:txBody>
          <a:bodyPr anchorCtr="0" anchor="t" bIns="45700" lIns="91425" spcFirstLastPara="1" rIns="91425" wrap="square" tIns="45700">
            <a:normAutofit/>
          </a:bodyPr>
          <a:lstStyle/>
          <a:p>
            <a:pPr indent="-457200" lvl="0" marL="457200" rtl="0" algn="l">
              <a:lnSpc>
                <a:spcPct val="90000"/>
              </a:lnSpc>
              <a:spcBef>
                <a:spcPts val="0"/>
              </a:spcBef>
              <a:spcAft>
                <a:spcPts val="0"/>
              </a:spcAft>
              <a:buClr>
                <a:srgbClr val="000000"/>
              </a:buClr>
              <a:buSzPts val="3600"/>
              <a:buChar char="•"/>
            </a:pPr>
            <a:r>
              <a:rPr b="0" i="0" lang="en-US" sz="3100" u="none" cap="none" strike="noStrike"/>
              <a:t>New challenges may emerge with development</a:t>
            </a:r>
            <a:endParaRPr/>
          </a:p>
          <a:p>
            <a:pPr indent="-457200" lvl="0" marL="457200" rtl="0" algn="l">
              <a:lnSpc>
                <a:spcPct val="90000"/>
              </a:lnSpc>
              <a:spcBef>
                <a:spcPts val="600"/>
              </a:spcBef>
              <a:spcAft>
                <a:spcPts val="0"/>
              </a:spcAft>
              <a:buClr>
                <a:srgbClr val="000000"/>
              </a:buClr>
              <a:buSzPts val="3600"/>
              <a:buChar char="•"/>
            </a:pPr>
            <a:r>
              <a:rPr b="0" i="0" lang="en-US" sz="3100" u="none" cap="none" strike="noStrike"/>
              <a:t>Development creates the need for caregiving shifts and modifications</a:t>
            </a:r>
            <a:endParaRPr/>
          </a:p>
          <a:p>
            <a:pPr indent="-457200" lvl="0" marL="457200" rtl="0" algn="l">
              <a:lnSpc>
                <a:spcPct val="90000"/>
              </a:lnSpc>
              <a:spcBef>
                <a:spcPts val="600"/>
              </a:spcBef>
              <a:spcAft>
                <a:spcPts val="600"/>
              </a:spcAft>
              <a:buClr>
                <a:srgbClr val="000000"/>
              </a:buClr>
              <a:buSzPts val="3600"/>
              <a:buChar char="•"/>
            </a:pPr>
            <a:r>
              <a:rPr b="0" i="0" lang="en-US" sz="3100" u="none" cap="none" strike="noStrike"/>
              <a:t>Challenges may occur because development has not yet occurred </a:t>
            </a:r>
            <a:endParaRPr/>
          </a:p>
        </p:txBody>
      </p:sp>
      <p:pic>
        <p:nvPicPr>
          <p:cNvPr id="473" name="Google Shape;473;p95"/>
          <p:cNvPicPr preferRelativeResize="0"/>
          <p:nvPr/>
        </p:nvPicPr>
        <p:blipFill rotWithShape="1">
          <a:blip r:embed="rId3">
            <a:alphaModFix/>
          </a:blip>
          <a:srcRect b="0" l="14548" r="9050" t="0"/>
          <a:stretch/>
        </p:blipFill>
        <p:spPr>
          <a:xfrm>
            <a:off x="6353175" y="1459332"/>
            <a:ext cx="5000625" cy="4352544"/>
          </a:xfrm>
          <a:prstGeom prst="rect">
            <a:avLst/>
          </a:prstGeom>
          <a:noFill/>
          <a:ln>
            <a:noFill/>
          </a:ln>
        </p:spPr>
      </p:pic>
      <p:pic>
        <p:nvPicPr>
          <p:cNvPr descr="Pyramid Model&#10;Tier 3 -  Intensive Intervention&#10;Tier 2 - Targeted Social Emotional Supports&#10;Tier 1 - High Quality Supportive Environments. Nurturing and Responsive Relationships&#10;Base - Effective Workforce&#10;&#10;" id="474" name="Google Shape;474;p95"/>
          <p:cNvPicPr preferRelativeResize="0"/>
          <p:nvPr/>
        </p:nvPicPr>
        <p:blipFill rotWithShape="1">
          <a:blip r:embed="rId4">
            <a:alphaModFix/>
          </a:blip>
          <a:srcRect b="0" l="0" r="0" t="0"/>
          <a:stretch/>
        </p:blipFill>
        <p:spPr>
          <a:xfrm>
            <a:off x="10686395" y="112620"/>
            <a:ext cx="1329966" cy="1180038"/>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9" name="Shape 479"/>
        <p:cNvGrpSpPr/>
        <p:nvPr/>
      </p:nvGrpSpPr>
      <p:grpSpPr>
        <a:xfrm>
          <a:off x="0" y="0"/>
          <a:ext cx="0" cy="0"/>
          <a:chOff x="0" y="0"/>
          <a:chExt cx="0" cy="0"/>
        </a:xfrm>
      </p:grpSpPr>
      <p:sp>
        <p:nvSpPr>
          <p:cNvPr id="480" name="Google Shape;480;p96"/>
          <p:cNvSpPr txBox="1"/>
          <p:nvPr>
            <p:ph type="title"/>
          </p:nvPr>
        </p:nvSpPr>
        <p:spPr>
          <a:xfrm>
            <a:off x="971550" y="196849"/>
            <a:ext cx="10382250" cy="73809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Gill Sans"/>
              <a:buNone/>
            </a:pPr>
            <a:r>
              <a:rPr lang="en-US"/>
              <a:t>Behavior is Communicating…</a:t>
            </a:r>
            <a:endParaRPr/>
          </a:p>
        </p:txBody>
      </p:sp>
      <p:sp>
        <p:nvSpPr>
          <p:cNvPr id="481" name="Google Shape;481;p96"/>
          <p:cNvSpPr txBox="1"/>
          <p:nvPr>
            <p:ph idx="1" type="body"/>
          </p:nvPr>
        </p:nvSpPr>
        <p:spPr>
          <a:xfrm>
            <a:off x="7080591" y="1954356"/>
            <a:ext cx="4666566" cy="738099"/>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000"/>
              </a:spcBef>
              <a:spcAft>
                <a:spcPts val="0"/>
              </a:spcAft>
              <a:buSzPts val="3600"/>
              <a:buNone/>
            </a:pPr>
            <a:r>
              <a:rPr lang="en-US" sz="2800">
                <a:latin typeface="Arial"/>
                <a:ea typeface="Arial"/>
                <a:cs typeface="Arial"/>
                <a:sym typeface="Arial"/>
              </a:rPr>
              <a:t>The behavior</a:t>
            </a:r>
            <a:endParaRPr/>
          </a:p>
          <a:p>
            <a:pPr indent="0" lvl="0" marL="0" rtl="0" algn="l">
              <a:lnSpc>
                <a:spcPct val="90000"/>
              </a:lnSpc>
              <a:spcBef>
                <a:spcPts val="1000"/>
              </a:spcBef>
              <a:spcAft>
                <a:spcPts val="0"/>
              </a:spcAft>
              <a:buSzPts val="3600"/>
              <a:buNone/>
            </a:pPr>
            <a:r>
              <a:t/>
            </a:r>
            <a:endParaRPr>
              <a:latin typeface="Arial"/>
              <a:ea typeface="Arial"/>
              <a:cs typeface="Arial"/>
              <a:sym typeface="Arial"/>
            </a:endParaRPr>
          </a:p>
          <a:p>
            <a:pPr indent="0" lvl="0" marL="0" rtl="0" algn="l">
              <a:lnSpc>
                <a:spcPct val="90000"/>
              </a:lnSpc>
              <a:spcBef>
                <a:spcPts val="1000"/>
              </a:spcBef>
              <a:spcAft>
                <a:spcPts val="0"/>
              </a:spcAft>
              <a:buSzPts val="3600"/>
              <a:buNone/>
            </a:pPr>
            <a:r>
              <a:t/>
            </a:r>
            <a:endParaRPr>
              <a:latin typeface="Arial"/>
              <a:ea typeface="Arial"/>
              <a:cs typeface="Arial"/>
              <a:sym typeface="Arial"/>
            </a:endParaRPr>
          </a:p>
        </p:txBody>
      </p:sp>
      <p:pic>
        <p:nvPicPr>
          <p:cNvPr descr="Image of iceberg" id="482" name="Google Shape;482;p96"/>
          <p:cNvPicPr preferRelativeResize="0"/>
          <p:nvPr>
            <p:ph idx="4294967295" type="body"/>
          </p:nvPr>
        </p:nvPicPr>
        <p:blipFill rotWithShape="1">
          <a:blip r:embed="rId3">
            <a:alphaModFix/>
          </a:blip>
          <a:srcRect b="0" l="0" r="0" t="0"/>
          <a:stretch/>
        </p:blipFill>
        <p:spPr>
          <a:xfrm>
            <a:off x="444843" y="1345214"/>
            <a:ext cx="5040313" cy="4573588"/>
          </a:xfrm>
          <a:prstGeom prst="rect">
            <a:avLst/>
          </a:prstGeom>
          <a:noFill/>
          <a:ln>
            <a:noFill/>
          </a:ln>
        </p:spPr>
      </p:pic>
      <p:sp>
        <p:nvSpPr>
          <p:cNvPr descr="Right arrow" id="483" name="Google Shape;483;p96"/>
          <p:cNvSpPr/>
          <p:nvPr/>
        </p:nvSpPr>
        <p:spPr>
          <a:xfrm>
            <a:off x="4659275" y="2057399"/>
            <a:ext cx="2161309" cy="532014"/>
          </a:xfrm>
          <a:prstGeom prst="rightArrow">
            <a:avLst>
              <a:gd fmla="val 50000" name="adj1"/>
              <a:gd fmla="val 50000" name="adj2"/>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descr="Right arrow" id="484" name="Google Shape;484;p96"/>
          <p:cNvSpPr/>
          <p:nvPr/>
        </p:nvSpPr>
        <p:spPr>
          <a:xfrm>
            <a:off x="4659276" y="3439531"/>
            <a:ext cx="2161309" cy="532014"/>
          </a:xfrm>
          <a:prstGeom prst="rightArrow">
            <a:avLst>
              <a:gd fmla="val 50000" name="adj1"/>
              <a:gd fmla="val 50000" name="adj2"/>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descr="Right arrow" id="485" name="Google Shape;485;p96"/>
          <p:cNvSpPr/>
          <p:nvPr/>
        </p:nvSpPr>
        <p:spPr>
          <a:xfrm>
            <a:off x="4659276" y="4818632"/>
            <a:ext cx="2161309" cy="532014"/>
          </a:xfrm>
          <a:prstGeom prst="rightArrow">
            <a:avLst>
              <a:gd fmla="val 50000" name="adj1"/>
              <a:gd fmla="val 50000" name="adj2"/>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86" name="Google Shape;486;p96"/>
          <p:cNvSpPr txBox="1"/>
          <p:nvPr/>
        </p:nvSpPr>
        <p:spPr>
          <a:xfrm>
            <a:off x="7080591" y="3429000"/>
            <a:ext cx="3504486" cy="138499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b="0" i="0" lang="en-US" sz="2800" u="none" cap="none" strike="noStrike">
                <a:solidFill>
                  <a:srgbClr val="000000"/>
                </a:solidFill>
                <a:latin typeface="Arial"/>
                <a:ea typeface="Arial"/>
                <a:cs typeface="Arial"/>
                <a:sym typeface="Arial"/>
              </a:rPr>
              <a:t>Skill to be developed</a:t>
            </a:r>
            <a:endParaRPr/>
          </a:p>
          <a:p>
            <a:pPr indent="0" lvl="0" marL="0" marR="0" rtl="0" algn="l">
              <a:lnSpc>
                <a:spcPct val="100000"/>
              </a:lnSpc>
              <a:spcBef>
                <a:spcPts val="0"/>
              </a:spcBef>
              <a:spcAft>
                <a:spcPts val="0"/>
              </a:spcAft>
              <a:buClr>
                <a:srgbClr val="000000"/>
              </a:buClr>
              <a:buSzPts val="2800"/>
              <a:buFont typeface="Arial"/>
              <a:buNone/>
            </a:pPr>
            <a:r>
              <a:t/>
            </a:r>
            <a:endParaRPr b="0" i="0" sz="2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i="0" sz="2800" u="none" cap="none" strike="noStrike">
              <a:solidFill>
                <a:srgbClr val="000000"/>
              </a:solidFill>
              <a:latin typeface="Arial"/>
              <a:ea typeface="Arial"/>
              <a:cs typeface="Arial"/>
              <a:sym typeface="Arial"/>
            </a:endParaRPr>
          </a:p>
        </p:txBody>
      </p:sp>
      <p:sp>
        <p:nvSpPr>
          <p:cNvPr id="487" name="Google Shape;487;p96"/>
          <p:cNvSpPr txBox="1"/>
          <p:nvPr/>
        </p:nvSpPr>
        <p:spPr>
          <a:xfrm>
            <a:off x="7080591" y="4911128"/>
            <a:ext cx="3544560" cy="95410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2800" u="none" cap="none" strike="noStrike">
                <a:solidFill>
                  <a:srgbClr val="000000"/>
                </a:solidFill>
                <a:latin typeface="Arial"/>
                <a:ea typeface="Arial"/>
                <a:cs typeface="Arial"/>
                <a:sym typeface="Arial"/>
              </a:rPr>
              <a:t>Possible unmet need</a:t>
            </a:r>
            <a:endParaRPr/>
          </a:p>
          <a:p>
            <a:pPr indent="0" lvl="0" marL="0" marR="0" rtl="0" algn="l">
              <a:lnSpc>
                <a:spcPct val="100000"/>
              </a:lnSpc>
              <a:spcBef>
                <a:spcPts val="0"/>
              </a:spcBef>
              <a:spcAft>
                <a:spcPts val="0"/>
              </a:spcAft>
              <a:buNone/>
            </a:pPr>
            <a:r>
              <a:t/>
            </a:r>
            <a:endParaRPr b="0" i="0" sz="2800" u="none" cap="none" strike="noStrike">
              <a:solidFill>
                <a:srgbClr val="000000"/>
              </a:solidFill>
              <a:latin typeface="Arial"/>
              <a:ea typeface="Arial"/>
              <a:cs typeface="Arial"/>
              <a:sym typeface="Arial"/>
            </a:endParaRPr>
          </a:p>
        </p:txBody>
      </p:sp>
      <p:pic>
        <p:nvPicPr>
          <p:cNvPr descr="Pyramid Model&#10;Tier 3 -  Intensive Intervention&#10;Tier 2 - Targeted Social Emotional Supports&#10;Tier 1 - High Quality Supportive Environments. Nurturing and Responsive Relationships&#10;Base - Effective Workforce&#10;&#10;" id="488" name="Google Shape;488;p96"/>
          <p:cNvPicPr preferRelativeResize="0"/>
          <p:nvPr/>
        </p:nvPicPr>
        <p:blipFill rotWithShape="1">
          <a:blip r:embed="rId4">
            <a:alphaModFix/>
          </a:blip>
          <a:srcRect b="0" l="0" r="0" t="0"/>
          <a:stretch/>
        </p:blipFill>
        <p:spPr>
          <a:xfrm>
            <a:off x="10686395" y="112620"/>
            <a:ext cx="1329966" cy="1180038"/>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3" name="Shape 493"/>
        <p:cNvGrpSpPr/>
        <p:nvPr/>
      </p:nvGrpSpPr>
      <p:grpSpPr>
        <a:xfrm>
          <a:off x="0" y="0"/>
          <a:ext cx="0" cy="0"/>
          <a:chOff x="0" y="0"/>
          <a:chExt cx="0" cy="0"/>
        </a:xfrm>
      </p:grpSpPr>
      <p:sp>
        <p:nvSpPr>
          <p:cNvPr id="494" name="Google Shape;494;p66"/>
          <p:cNvSpPr txBox="1"/>
          <p:nvPr>
            <p:ph type="title"/>
          </p:nvPr>
        </p:nvSpPr>
        <p:spPr>
          <a:xfrm>
            <a:off x="609600" y="274638"/>
            <a:ext cx="6632448" cy="1143000"/>
          </a:xfrm>
          <a:prstGeom prst="rect">
            <a:avLst/>
          </a:prstGeom>
          <a:solidFill>
            <a:schemeClr val="lt1"/>
          </a:solid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n-US" sz="3700"/>
              <a:t>Questions to Ask About the Meaning of the Behavior</a:t>
            </a:r>
            <a:endParaRPr/>
          </a:p>
        </p:txBody>
      </p:sp>
      <p:grpSp>
        <p:nvGrpSpPr>
          <p:cNvPr id="495" name="Google Shape;495;p66"/>
          <p:cNvGrpSpPr/>
          <p:nvPr/>
        </p:nvGrpSpPr>
        <p:grpSpPr>
          <a:xfrm>
            <a:off x="838200" y="1512406"/>
            <a:ext cx="10515600" cy="4661461"/>
            <a:chOff x="0" y="3095"/>
            <a:chExt cx="10515600" cy="4661461"/>
          </a:xfrm>
        </p:grpSpPr>
        <p:sp>
          <p:nvSpPr>
            <p:cNvPr id="496" name="Google Shape;496;p66"/>
            <p:cNvSpPr/>
            <p:nvPr/>
          </p:nvSpPr>
          <p:spPr>
            <a:xfrm>
              <a:off x="0" y="3095"/>
              <a:ext cx="10515600" cy="1102725"/>
            </a:xfrm>
            <a:prstGeom prst="roundRect">
              <a:avLst>
                <a:gd fmla="val 16667" name="adj"/>
              </a:avLst>
            </a:prstGeom>
            <a:solidFill>
              <a:srgbClr val="4372C3"/>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7" name="Google Shape;497;p66"/>
            <p:cNvSpPr txBox="1"/>
            <p:nvPr/>
          </p:nvSpPr>
          <p:spPr>
            <a:xfrm>
              <a:off x="53831" y="56926"/>
              <a:ext cx="10407938" cy="995063"/>
            </a:xfrm>
            <a:prstGeom prst="rect">
              <a:avLst/>
            </a:prstGeom>
            <a:noFill/>
            <a:ln>
              <a:noFill/>
            </a:ln>
          </p:spPr>
          <p:txBody>
            <a:bodyPr anchorCtr="0" anchor="ctr" bIns="110475" lIns="110475" spcFirstLastPara="1" rIns="110475" wrap="square" tIns="110475">
              <a:noAutofit/>
            </a:bodyPr>
            <a:lstStyle/>
            <a:p>
              <a:pPr indent="0" lvl="0" marL="0" marR="0" rtl="0" algn="l">
                <a:lnSpc>
                  <a:spcPct val="90000"/>
                </a:lnSpc>
                <a:spcBef>
                  <a:spcPts val="0"/>
                </a:spcBef>
                <a:spcAft>
                  <a:spcPts val="0"/>
                </a:spcAft>
                <a:buClr>
                  <a:srgbClr val="000000"/>
                </a:buClr>
                <a:buSzPts val="2900"/>
                <a:buFont typeface="Arial"/>
                <a:buNone/>
              </a:pPr>
              <a:r>
                <a:rPr b="0" i="0" lang="en-US" sz="2900" u="none" cap="none" strike="noStrike">
                  <a:solidFill>
                    <a:schemeClr val="lt1"/>
                  </a:solidFill>
                  <a:latin typeface="Arial"/>
                  <a:ea typeface="Arial"/>
                  <a:cs typeface="Arial"/>
                  <a:sym typeface="Arial"/>
                </a:rPr>
                <a:t>What is the child experiencing?</a:t>
              </a:r>
              <a:endParaRPr/>
            </a:p>
          </p:txBody>
        </p:sp>
        <p:sp>
          <p:nvSpPr>
            <p:cNvPr id="498" name="Google Shape;498;p66"/>
            <p:cNvSpPr/>
            <p:nvPr/>
          </p:nvSpPr>
          <p:spPr>
            <a:xfrm>
              <a:off x="0" y="1189341"/>
              <a:ext cx="10515600" cy="1102725"/>
            </a:xfrm>
            <a:prstGeom prst="roundRect">
              <a:avLst>
                <a:gd fmla="val 16667" name="adj"/>
              </a:avLst>
            </a:prstGeom>
            <a:solidFill>
              <a:srgbClr val="43BCB8"/>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9" name="Google Shape;499;p66"/>
            <p:cNvSpPr txBox="1"/>
            <p:nvPr/>
          </p:nvSpPr>
          <p:spPr>
            <a:xfrm>
              <a:off x="53831" y="1243172"/>
              <a:ext cx="10407938" cy="995063"/>
            </a:xfrm>
            <a:prstGeom prst="rect">
              <a:avLst/>
            </a:prstGeom>
            <a:noFill/>
            <a:ln>
              <a:noFill/>
            </a:ln>
          </p:spPr>
          <p:txBody>
            <a:bodyPr anchorCtr="0" anchor="ctr" bIns="110475" lIns="110475" spcFirstLastPara="1" rIns="110475" wrap="square" tIns="110475">
              <a:noAutofit/>
            </a:bodyPr>
            <a:lstStyle/>
            <a:p>
              <a:pPr indent="0" lvl="0" marL="0" marR="0" rtl="0" algn="l">
                <a:lnSpc>
                  <a:spcPct val="90000"/>
                </a:lnSpc>
                <a:spcBef>
                  <a:spcPts val="0"/>
                </a:spcBef>
                <a:spcAft>
                  <a:spcPts val="0"/>
                </a:spcAft>
                <a:buClr>
                  <a:srgbClr val="000000"/>
                </a:buClr>
                <a:buSzPts val="2900"/>
                <a:buFont typeface="Arial"/>
                <a:buNone/>
              </a:pPr>
              <a:r>
                <a:rPr b="0" i="0" lang="en-US" sz="2900" u="none" cap="none" strike="noStrike">
                  <a:solidFill>
                    <a:schemeClr val="lt1"/>
                  </a:solidFill>
                  <a:latin typeface="Arial"/>
                  <a:ea typeface="Arial"/>
                  <a:cs typeface="Arial"/>
                  <a:sym typeface="Arial"/>
                </a:rPr>
                <a:t>What is the child’s perspective on the situation?</a:t>
              </a:r>
              <a:endParaRPr/>
            </a:p>
          </p:txBody>
        </p:sp>
        <p:sp>
          <p:nvSpPr>
            <p:cNvPr id="500" name="Google Shape;500;p66"/>
            <p:cNvSpPr/>
            <p:nvPr/>
          </p:nvSpPr>
          <p:spPr>
            <a:xfrm>
              <a:off x="0" y="2375586"/>
              <a:ext cx="10515600" cy="1102725"/>
            </a:xfrm>
            <a:prstGeom prst="roundRect">
              <a:avLst>
                <a:gd fmla="val 16667" name="adj"/>
              </a:avLst>
            </a:prstGeom>
            <a:solidFill>
              <a:srgbClr val="45B363"/>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1" name="Google Shape;501;p66"/>
            <p:cNvSpPr txBox="1"/>
            <p:nvPr/>
          </p:nvSpPr>
          <p:spPr>
            <a:xfrm>
              <a:off x="53831" y="2429417"/>
              <a:ext cx="10407938" cy="995063"/>
            </a:xfrm>
            <a:prstGeom prst="rect">
              <a:avLst/>
            </a:prstGeom>
            <a:noFill/>
            <a:ln>
              <a:noFill/>
            </a:ln>
          </p:spPr>
          <p:txBody>
            <a:bodyPr anchorCtr="0" anchor="ctr" bIns="110475" lIns="110475" spcFirstLastPara="1" rIns="110475" wrap="square" tIns="110475">
              <a:noAutofit/>
            </a:bodyPr>
            <a:lstStyle/>
            <a:p>
              <a:pPr indent="0" lvl="0" marL="0" marR="0" rtl="0" algn="l">
                <a:lnSpc>
                  <a:spcPct val="90000"/>
                </a:lnSpc>
                <a:spcBef>
                  <a:spcPts val="0"/>
                </a:spcBef>
                <a:spcAft>
                  <a:spcPts val="0"/>
                </a:spcAft>
                <a:buClr>
                  <a:srgbClr val="000000"/>
                </a:buClr>
                <a:buSzPts val="2900"/>
                <a:buFont typeface="Arial"/>
                <a:buNone/>
              </a:pPr>
              <a:r>
                <a:rPr b="0" i="0" lang="en-US" sz="2900" u="none" cap="none" strike="noStrike">
                  <a:solidFill>
                    <a:schemeClr val="lt1"/>
                  </a:solidFill>
                  <a:latin typeface="Arial"/>
                  <a:ea typeface="Arial"/>
                  <a:cs typeface="Arial"/>
                  <a:sym typeface="Arial"/>
                </a:rPr>
                <a:t>What strengths can be observed in the child’s development or behavior patterns.  </a:t>
              </a:r>
              <a:endParaRPr/>
            </a:p>
          </p:txBody>
        </p:sp>
        <p:sp>
          <p:nvSpPr>
            <p:cNvPr id="502" name="Google Shape;502;p66"/>
            <p:cNvSpPr/>
            <p:nvPr/>
          </p:nvSpPr>
          <p:spPr>
            <a:xfrm>
              <a:off x="0" y="3561831"/>
              <a:ext cx="10515600" cy="1102725"/>
            </a:xfrm>
            <a:prstGeom prst="roundRect">
              <a:avLst>
                <a:gd fmla="val 16667" name="adj"/>
              </a:avLst>
            </a:prstGeom>
            <a:solidFill>
              <a:srgbClr val="6FAA47"/>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3" name="Google Shape;503;p66"/>
            <p:cNvSpPr txBox="1"/>
            <p:nvPr/>
          </p:nvSpPr>
          <p:spPr>
            <a:xfrm>
              <a:off x="53831" y="3615662"/>
              <a:ext cx="10407938" cy="995063"/>
            </a:xfrm>
            <a:prstGeom prst="rect">
              <a:avLst/>
            </a:prstGeom>
            <a:noFill/>
            <a:ln>
              <a:noFill/>
            </a:ln>
          </p:spPr>
          <p:txBody>
            <a:bodyPr anchorCtr="0" anchor="ctr" bIns="110475" lIns="110475" spcFirstLastPara="1" rIns="110475" wrap="square" tIns="110475">
              <a:noAutofit/>
            </a:bodyPr>
            <a:lstStyle/>
            <a:p>
              <a:pPr indent="0" lvl="0" marL="0" marR="0" rtl="0" algn="l">
                <a:lnSpc>
                  <a:spcPct val="90000"/>
                </a:lnSpc>
                <a:spcBef>
                  <a:spcPts val="0"/>
                </a:spcBef>
                <a:spcAft>
                  <a:spcPts val="0"/>
                </a:spcAft>
                <a:buClr>
                  <a:srgbClr val="000000"/>
                </a:buClr>
                <a:buSzPts val="2900"/>
                <a:buFont typeface="Arial"/>
                <a:buNone/>
              </a:pPr>
              <a:r>
                <a:rPr b="0" i="0" lang="en-US" sz="2900" u="none" cap="none" strike="noStrike">
                  <a:solidFill>
                    <a:schemeClr val="lt1"/>
                  </a:solidFill>
                  <a:latin typeface="Arial"/>
                  <a:ea typeface="Arial"/>
                  <a:cs typeface="Arial"/>
                  <a:sym typeface="Arial"/>
                </a:rPr>
                <a:t>What, when, where, how and with whom is the undesirable behavior occurring?</a:t>
              </a:r>
              <a:endParaRPr/>
            </a:p>
          </p:txBody>
        </p:sp>
      </p:grpSp>
      <p:pic>
        <p:nvPicPr>
          <p:cNvPr descr="Pyramid Model&#10;Tier 3 -  Intensive Intervention&#10;Tier 2 - Targeted Social Emotional Supports&#10;Tier 1 - High Quality Supportive Environments. Nurturing and Responsive Relationships&#10;Base - Effective Workforce&#10;&#10;" id="504" name="Google Shape;504;p66"/>
          <p:cNvPicPr preferRelativeResize="0"/>
          <p:nvPr/>
        </p:nvPicPr>
        <p:blipFill rotWithShape="1">
          <a:blip r:embed="rId3">
            <a:alphaModFix/>
          </a:blip>
          <a:srcRect b="0" l="0" r="0" t="0"/>
          <a:stretch/>
        </p:blipFill>
        <p:spPr>
          <a:xfrm>
            <a:off x="10686395" y="112620"/>
            <a:ext cx="1329966" cy="1180038"/>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9" name="Shape 509"/>
        <p:cNvGrpSpPr/>
        <p:nvPr/>
      </p:nvGrpSpPr>
      <p:grpSpPr>
        <a:xfrm>
          <a:off x="0" y="0"/>
          <a:ext cx="0" cy="0"/>
          <a:chOff x="0" y="0"/>
          <a:chExt cx="0" cy="0"/>
        </a:xfrm>
      </p:grpSpPr>
      <p:sp>
        <p:nvSpPr>
          <p:cNvPr id="510" name="Google Shape;510;p67"/>
          <p:cNvSpPr txBox="1"/>
          <p:nvPr>
            <p:ph type="title"/>
          </p:nvPr>
        </p:nvSpPr>
        <p:spPr>
          <a:xfrm>
            <a:off x="609600" y="274638"/>
            <a:ext cx="5913120" cy="1143000"/>
          </a:xfrm>
          <a:prstGeom prst="rect">
            <a:avLst/>
          </a:prstGeom>
          <a:solidFill>
            <a:schemeClr val="lt1"/>
          </a:solid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n-US" sz="3700"/>
              <a:t>Questions to Ask About the Meaning of the Behavior</a:t>
            </a:r>
            <a:endParaRPr/>
          </a:p>
        </p:txBody>
      </p:sp>
      <p:grpSp>
        <p:nvGrpSpPr>
          <p:cNvPr id="511" name="Google Shape;511;p67"/>
          <p:cNvGrpSpPr/>
          <p:nvPr/>
        </p:nvGrpSpPr>
        <p:grpSpPr>
          <a:xfrm>
            <a:off x="838200" y="2172376"/>
            <a:ext cx="10515600" cy="3341521"/>
            <a:chOff x="0" y="663065"/>
            <a:chExt cx="10515600" cy="3341521"/>
          </a:xfrm>
        </p:grpSpPr>
        <p:sp>
          <p:nvSpPr>
            <p:cNvPr id="512" name="Google Shape;512;p67"/>
            <p:cNvSpPr/>
            <p:nvPr/>
          </p:nvSpPr>
          <p:spPr>
            <a:xfrm>
              <a:off x="0" y="663065"/>
              <a:ext cx="10515600" cy="608400"/>
            </a:xfrm>
            <a:prstGeom prst="roundRect">
              <a:avLst>
                <a:gd fmla="val 16667" name="adj"/>
              </a:avLst>
            </a:prstGeom>
            <a:solidFill>
              <a:srgbClr val="4372C3"/>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3" name="Google Shape;513;p67"/>
            <p:cNvSpPr txBox="1"/>
            <p:nvPr/>
          </p:nvSpPr>
          <p:spPr>
            <a:xfrm>
              <a:off x="29700" y="692765"/>
              <a:ext cx="10456200" cy="549000"/>
            </a:xfrm>
            <a:prstGeom prst="rect">
              <a:avLst/>
            </a:prstGeom>
            <a:noFill/>
            <a:ln>
              <a:noFill/>
            </a:ln>
          </p:spPr>
          <p:txBody>
            <a:bodyPr anchorCtr="0" anchor="ctr" bIns="99050" lIns="99050" spcFirstLastPara="1" rIns="99050" wrap="square" tIns="99050">
              <a:noAutofit/>
            </a:bodyPr>
            <a:lstStyle/>
            <a:p>
              <a:pPr indent="0" lvl="0" marL="0" marR="0" rtl="0" algn="l">
                <a:lnSpc>
                  <a:spcPct val="90000"/>
                </a:lnSpc>
                <a:spcBef>
                  <a:spcPts val="0"/>
                </a:spcBef>
                <a:spcAft>
                  <a:spcPts val="0"/>
                </a:spcAft>
                <a:buClr>
                  <a:srgbClr val="000000"/>
                </a:buClr>
                <a:buSzPts val="2600"/>
                <a:buFont typeface="Arial"/>
                <a:buNone/>
              </a:pPr>
              <a:r>
                <a:rPr b="0" i="0" lang="en-US" sz="2600" u="none" cap="none" strike="noStrike">
                  <a:solidFill>
                    <a:schemeClr val="lt1"/>
                  </a:solidFill>
                  <a:latin typeface="Arial"/>
                  <a:ea typeface="Arial"/>
                  <a:cs typeface="Arial"/>
                  <a:sym typeface="Arial"/>
                </a:rPr>
                <a:t>What is the child communicating that they wants or needs?</a:t>
              </a:r>
              <a:endParaRPr b="0" i="0" sz="2600" u="none" cap="none" strike="noStrike">
                <a:solidFill>
                  <a:schemeClr val="lt1"/>
                </a:solidFill>
                <a:latin typeface="Arial"/>
                <a:ea typeface="Arial"/>
                <a:cs typeface="Arial"/>
                <a:sym typeface="Arial"/>
              </a:endParaRPr>
            </a:p>
          </p:txBody>
        </p:sp>
        <p:sp>
          <p:nvSpPr>
            <p:cNvPr id="514" name="Google Shape;514;p67"/>
            <p:cNvSpPr/>
            <p:nvPr/>
          </p:nvSpPr>
          <p:spPr>
            <a:xfrm>
              <a:off x="0" y="1346346"/>
              <a:ext cx="10515600" cy="608400"/>
            </a:xfrm>
            <a:prstGeom prst="roundRect">
              <a:avLst>
                <a:gd fmla="val 16667" name="adj"/>
              </a:avLst>
            </a:prstGeom>
            <a:solidFill>
              <a:srgbClr val="43AEBD"/>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5" name="Google Shape;515;p67"/>
            <p:cNvSpPr txBox="1"/>
            <p:nvPr/>
          </p:nvSpPr>
          <p:spPr>
            <a:xfrm>
              <a:off x="29700" y="1376046"/>
              <a:ext cx="10456200" cy="549000"/>
            </a:xfrm>
            <a:prstGeom prst="rect">
              <a:avLst/>
            </a:prstGeom>
            <a:noFill/>
            <a:ln>
              <a:noFill/>
            </a:ln>
          </p:spPr>
          <p:txBody>
            <a:bodyPr anchorCtr="0" anchor="ctr" bIns="99050" lIns="99050" spcFirstLastPara="1" rIns="99050" wrap="square" tIns="99050">
              <a:noAutofit/>
            </a:bodyPr>
            <a:lstStyle/>
            <a:p>
              <a:pPr indent="0" lvl="0" marL="0" marR="0" rtl="0" algn="l">
                <a:lnSpc>
                  <a:spcPct val="90000"/>
                </a:lnSpc>
                <a:spcBef>
                  <a:spcPts val="0"/>
                </a:spcBef>
                <a:spcAft>
                  <a:spcPts val="0"/>
                </a:spcAft>
                <a:buClr>
                  <a:srgbClr val="000000"/>
                </a:buClr>
                <a:buSzPts val="2600"/>
                <a:buFont typeface="Arial"/>
                <a:buNone/>
              </a:pPr>
              <a:r>
                <a:rPr b="0" i="0" lang="en-US" sz="2600" u="none" cap="none" strike="noStrike">
                  <a:solidFill>
                    <a:schemeClr val="lt1"/>
                  </a:solidFill>
                  <a:latin typeface="Arial"/>
                  <a:ea typeface="Arial"/>
                  <a:cs typeface="Arial"/>
                  <a:sym typeface="Arial"/>
                </a:rPr>
                <a:t>What effect does the child’s behavior have on others?</a:t>
              </a:r>
              <a:endParaRPr b="0" i="0" sz="2600" u="none" cap="none" strike="noStrike">
                <a:solidFill>
                  <a:schemeClr val="lt1"/>
                </a:solidFill>
                <a:latin typeface="Arial"/>
                <a:ea typeface="Arial"/>
                <a:cs typeface="Arial"/>
                <a:sym typeface="Arial"/>
              </a:endParaRPr>
            </a:p>
          </p:txBody>
        </p:sp>
        <p:sp>
          <p:nvSpPr>
            <p:cNvPr id="516" name="Google Shape;516;p67"/>
            <p:cNvSpPr/>
            <p:nvPr/>
          </p:nvSpPr>
          <p:spPr>
            <a:xfrm>
              <a:off x="0" y="2029626"/>
              <a:ext cx="10515600" cy="608400"/>
            </a:xfrm>
            <a:prstGeom prst="roundRect">
              <a:avLst>
                <a:gd fmla="val 16667" name="adj"/>
              </a:avLst>
            </a:prstGeom>
            <a:solidFill>
              <a:srgbClr val="44B78C"/>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7" name="Google Shape;517;p67"/>
            <p:cNvSpPr txBox="1"/>
            <p:nvPr/>
          </p:nvSpPr>
          <p:spPr>
            <a:xfrm>
              <a:off x="29700" y="2059326"/>
              <a:ext cx="10456200" cy="549000"/>
            </a:xfrm>
            <a:prstGeom prst="rect">
              <a:avLst/>
            </a:prstGeom>
            <a:noFill/>
            <a:ln>
              <a:noFill/>
            </a:ln>
          </p:spPr>
          <p:txBody>
            <a:bodyPr anchorCtr="0" anchor="ctr" bIns="99050" lIns="99050" spcFirstLastPara="1" rIns="99050" wrap="square" tIns="99050">
              <a:noAutofit/>
            </a:bodyPr>
            <a:lstStyle/>
            <a:p>
              <a:pPr indent="0" lvl="0" marL="0" marR="0" rtl="0" algn="l">
                <a:lnSpc>
                  <a:spcPct val="90000"/>
                </a:lnSpc>
                <a:spcBef>
                  <a:spcPts val="0"/>
                </a:spcBef>
                <a:spcAft>
                  <a:spcPts val="0"/>
                </a:spcAft>
                <a:buClr>
                  <a:srgbClr val="000000"/>
                </a:buClr>
                <a:buSzPts val="2600"/>
                <a:buFont typeface="Arial"/>
                <a:buNone/>
              </a:pPr>
              <a:r>
                <a:rPr b="0" i="0" lang="en-US" sz="2600" u="none" cap="none" strike="noStrike">
                  <a:solidFill>
                    <a:schemeClr val="lt1"/>
                  </a:solidFill>
                  <a:latin typeface="Arial"/>
                  <a:ea typeface="Arial"/>
                  <a:cs typeface="Arial"/>
                  <a:sym typeface="Arial"/>
                </a:rPr>
                <a:t>What do others do or stop doing in response to the child’s behavior?</a:t>
              </a:r>
              <a:endParaRPr b="0" i="0" sz="2600" u="none" cap="none" strike="noStrike">
                <a:solidFill>
                  <a:schemeClr val="lt1"/>
                </a:solidFill>
                <a:latin typeface="Arial"/>
                <a:ea typeface="Arial"/>
                <a:cs typeface="Arial"/>
                <a:sym typeface="Arial"/>
              </a:endParaRPr>
            </a:p>
          </p:txBody>
        </p:sp>
        <p:sp>
          <p:nvSpPr>
            <p:cNvPr id="518" name="Google Shape;518;p67"/>
            <p:cNvSpPr/>
            <p:nvPr/>
          </p:nvSpPr>
          <p:spPr>
            <a:xfrm>
              <a:off x="0" y="2712906"/>
              <a:ext cx="10515600" cy="608400"/>
            </a:xfrm>
            <a:prstGeom prst="roundRect">
              <a:avLst>
                <a:gd fmla="val 16667" name="adj"/>
              </a:avLst>
            </a:prstGeom>
            <a:solidFill>
              <a:srgbClr val="45B15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9" name="Google Shape;519;p67"/>
            <p:cNvSpPr txBox="1"/>
            <p:nvPr/>
          </p:nvSpPr>
          <p:spPr>
            <a:xfrm>
              <a:off x="29700" y="2742606"/>
              <a:ext cx="10456200" cy="549000"/>
            </a:xfrm>
            <a:prstGeom prst="rect">
              <a:avLst/>
            </a:prstGeom>
            <a:noFill/>
            <a:ln>
              <a:noFill/>
            </a:ln>
          </p:spPr>
          <p:txBody>
            <a:bodyPr anchorCtr="0" anchor="ctr" bIns="99050" lIns="99050" spcFirstLastPara="1" rIns="99050" wrap="square" tIns="99050">
              <a:noAutofit/>
            </a:bodyPr>
            <a:lstStyle/>
            <a:p>
              <a:pPr indent="0" lvl="0" marL="0" marR="0" rtl="0" algn="l">
                <a:lnSpc>
                  <a:spcPct val="90000"/>
                </a:lnSpc>
                <a:spcBef>
                  <a:spcPts val="0"/>
                </a:spcBef>
                <a:spcAft>
                  <a:spcPts val="0"/>
                </a:spcAft>
                <a:buClr>
                  <a:srgbClr val="000000"/>
                </a:buClr>
                <a:buSzPts val="2600"/>
                <a:buFont typeface="Arial"/>
                <a:buNone/>
              </a:pPr>
              <a:r>
                <a:rPr b="0" i="0" lang="en-US" sz="2600" u="none" cap="none" strike="noStrike">
                  <a:solidFill>
                    <a:schemeClr val="lt1"/>
                  </a:solidFill>
                  <a:latin typeface="Arial"/>
                  <a:ea typeface="Arial"/>
                  <a:cs typeface="Arial"/>
                  <a:sym typeface="Arial"/>
                </a:rPr>
                <a:t>What is the meaning of the child’s behavior? </a:t>
              </a:r>
              <a:endParaRPr b="0" i="0" sz="2600" u="none" cap="none" strike="noStrike">
                <a:solidFill>
                  <a:schemeClr val="lt1"/>
                </a:solidFill>
                <a:latin typeface="Arial"/>
                <a:ea typeface="Arial"/>
                <a:cs typeface="Arial"/>
                <a:sym typeface="Arial"/>
              </a:endParaRPr>
            </a:p>
          </p:txBody>
        </p:sp>
        <p:sp>
          <p:nvSpPr>
            <p:cNvPr id="520" name="Google Shape;520;p67"/>
            <p:cNvSpPr/>
            <p:nvPr/>
          </p:nvSpPr>
          <p:spPr>
            <a:xfrm>
              <a:off x="0" y="3396186"/>
              <a:ext cx="10515600" cy="608400"/>
            </a:xfrm>
            <a:prstGeom prst="roundRect">
              <a:avLst>
                <a:gd fmla="val 16667" name="adj"/>
              </a:avLst>
            </a:prstGeom>
            <a:solidFill>
              <a:srgbClr val="6FAA47"/>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1" name="Google Shape;521;p67"/>
            <p:cNvSpPr txBox="1"/>
            <p:nvPr/>
          </p:nvSpPr>
          <p:spPr>
            <a:xfrm>
              <a:off x="29700" y="3425886"/>
              <a:ext cx="10456200" cy="549000"/>
            </a:xfrm>
            <a:prstGeom prst="rect">
              <a:avLst/>
            </a:prstGeom>
            <a:noFill/>
            <a:ln>
              <a:noFill/>
            </a:ln>
          </p:spPr>
          <p:txBody>
            <a:bodyPr anchorCtr="0" anchor="ctr" bIns="99050" lIns="99050" spcFirstLastPara="1" rIns="99050" wrap="square" tIns="99050">
              <a:noAutofit/>
            </a:bodyPr>
            <a:lstStyle/>
            <a:p>
              <a:pPr indent="0" lvl="0" marL="0" marR="0" rtl="0" algn="l">
                <a:lnSpc>
                  <a:spcPct val="90000"/>
                </a:lnSpc>
                <a:spcBef>
                  <a:spcPts val="0"/>
                </a:spcBef>
                <a:spcAft>
                  <a:spcPts val="0"/>
                </a:spcAft>
                <a:buClr>
                  <a:srgbClr val="000000"/>
                </a:buClr>
                <a:buSzPts val="2600"/>
                <a:buFont typeface="Arial"/>
                <a:buNone/>
              </a:pPr>
              <a:r>
                <a:rPr b="0" i="0" lang="en-US" sz="2600" u="none" cap="none" strike="noStrike">
                  <a:solidFill>
                    <a:schemeClr val="lt1"/>
                  </a:solidFill>
                  <a:latin typeface="Arial"/>
                  <a:ea typeface="Arial"/>
                  <a:cs typeface="Arial"/>
                  <a:sym typeface="Arial"/>
                </a:rPr>
                <a:t>What do you want the child to do?</a:t>
              </a:r>
              <a:endParaRPr b="0" i="0" sz="2600" u="none" cap="none" strike="noStrike">
                <a:solidFill>
                  <a:schemeClr val="lt1"/>
                </a:solidFill>
                <a:latin typeface="Arial"/>
                <a:ea typeface="Arial"/>
                <a:cs typeface="Arial"/>
                <a:sym typeface="Arial"/>
              </a:endParaRPr>
            </a:p>
          </p:txBody>
        </p:sp>
      </p:grpSp>
      <p:pic>
        <p:nvPicPr>
          <p:cNvPr descr="Pyramid Model&#10;Tier 3 -  Intensive Intervention&#10;Tier 2 - Targeted Social Emotional Supports&#10;Tier 1 - High Quality Supportive Environments. Nurturing and Responsive Relationships&#10;Base - Effective Workforce&#10;&#10;" id="522" name="Google Shape;522;p67"/>
          <p:cNvPicPr preferRelativeResize="0"/>
          <p:nvPr/>
        </p:nvPicPr>
        <p:blipFill rotWithShape="1">
          <a:blip r:embed="rId3">
            <a:alphaModFix/>
          </a:blip>
          <a:srcRect b="0" l="0" r="0" t="0"/>
          <a:stretch/>
        </p:blipFill>
        <p:spPr>
          <a:xfrm>
            <a:off x="10686395" y="112620"/>
            <a:ext cx="1329966" cy="1180038"/>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7" name="Shape 527"/>
        <p:cNvGrpSpPr/>
        <p:nvPr/>
      </p:nvGrpSpPr>
      <p:grpSpPr>
        <a:xfrm>
          <a:off x="0" y="0"/>
          <a:ext cx="0" cy="0"/>
          <a:chOff x="0" y="0"/>
          <a:chExt cx="0" cy="0"/>
        </a:xfrm>
      </p:grpSpPr>
      <p:sp>
        <p:nvSpPr>
          <p:cNvPr id="528" name="Google Shape;528;p60"/>
          <p:cNvSpPr txBox="1"/>
          <p:nvPr>
            <p:ph type="title"/>
          </p:nvPr>
        </p:nvSpPr>
        <p:spPr>
          <a:xfrm>
            <a:off x="971549" y="196849"/>
            <a:ext cx="10843461" cy="738099"/>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11111"/>
              <a:buFont typeface="Gill Sans"/>
              <a:buNone/>
            </a:pPr>
            <a:r>
              <a:rPr lang="en-US"/>
              <a:t>Remember, It All Rests on an Effective Workforce!</a:t>
            </a:r>
            <a:endParaRPr/>
          </a:p>
        </p:txBody>
      </p:sp>
      <p:pic>
        <p:nvPicPr>
          <p:cNvPr id="529" name="Google Shape;529;p60"/>
          <p:cNvPicPr preferRelativeResize="0"/>
          <p:nvPr>
            <p:ph idx="4294967295" type="body"/>
          </p:nvPr>
        </p:nvPicPr>
        <p:blipFill rotWithShape="1">
          <a:blip r:embed="rId3">
            <a:alphaModFix/>
          </a:blip>
          <a:srcRect b="0" l="0" r="0" t="0"/>
          <a:stretch/>
        </p:blipFill>
        <p:spPr>
          <a:xfrm>
            <a:off x="3629819" y="1691439"/>
            <a:ext cx="4932362" cy="4573588"/>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3" name="Shape 533"/>
        <p:cNvGrpSpPr/>
        <p:nvPr/>
      </p:nvGrpSpPr>
      <p:grpSpPr>
        <a:xfrm>
          <a:off x="0" y="0"/>
          <a:ext cx="0" cy="0"/>
          <a:chOff x="0" y="0"/>
          <a:chExt cx="0" cy="0"/>
        </a:xfrm>
      </p:grpSpPr>
      <p:sp>
        <p:nvSpPr>
          <p:cNvPr id="534" name="Google Shape;534;p74"/>
          <p:cNvSpPr txBox="1"/>
          <p:nvPr>
            <p:ph type="title"/>
          </p:nvPr>
        </p:nvSpPr>
        <p:spPr>
          <a:xfrm>
            <a:off x="971550" y="196849"/>
            <a:ext cx="10382250" cy="73809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Gill Sans"/>
              <a:buNone/>
            </a:pPr>
            <a:r>
              <a:rPr lang="en-US"/>
              <a:t>Characteristics of Family Child Care</a:t>
            </a:r>
            <a:endParaRPr/>
          </a:p>
        </p:txBody>
      </p:sp>
      <p:grpSp>
        <p:nvGrpSpPr>
          <p:cNvPr id="535" name="Google Shape;535;p74"/>
          <p:cNvGrpSpPr/>
          <p:nvPr/>
        </p:nvGrpSpPr>
        <p:grpSpPr>
          <a:xfrm>
            <a:off x="971550" y="1543058"/>
            <a:ext cx="10515600" cy="4271963"/>
            <a:chOff x="0" y="197844"/>
            <a:chExt cx="10515600" cy="4271963"/>
          </a:xfrm>
        </p:grpSpPr>
        <p:sp>
          <p:nvSpPr>
            <p:cNvPr id="536" name="Google Shape;536;p74"/>
            <p:cNvSpPr/>
            <p:nvPr/>
          </p:nvSpPr>
          <p:spPr>
            <a:xfrm>
              <a:off x="0" y="197844"/>
              <a:ext cx="3286125" cy="1971675"/>
            </a:xfrm>
            <a:prstGeom prst="rect">
              <a:avLst/>
            </a:prstGeom>
            <a:solidFill>
              <a:schemeClr val="accent4"/>
            </a:solidFill>
            <a:ln cap="flat" cmpd="sng" w="254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7" name="Google Shape;537;p74"/>
            <p:cNvSpPr txBox="1"/>
            <p:nvPr/>
          </p:nvSpPr>
          <p:spPr>
            <a:xfrm>
              <a:off x="0" y="197844"/>
              <a:ext cx="3286125" cy="1971675"/>
            </a:xfrm>
            <a:prstGeom prst="rect">
              <a:avLst/>
            </a:prstGeom>
            <a:noFill/>
            <a:ln>
              <a:noFill/>
            </a:ln>
          </p:spPr>
          <p:txBody>
            <a:bodyPr anchorCtr="0" anchor="ctr" bIns="156200" lIns="156200" spcFirstLastPara="1" rIns="156200" wrap="square" tIns="156200">
              <a:noAutofit/>
            </a:bodyPr>
            <a:lstStyle/>
            <a:p>
              <a:pPr indent="0" lvl="0" marL="0" marR="0" rtl="0" algn="ctr">
                <a:lnSpc>
                  <a:spcPct val="90000"/>
                </a:lnSpc>
                <a:spcBef>
                  <a:spcPts val="0"/>
                </a:spcBef>
                <a:spcAft>
                  <a:spcPts val="0"/>
                </a:spcAft>
                <a:buClr>
                  <a:srgbClr val="000000"/>
                </a:buClr>
                <a:buSzPts val="4100"/>
                <a:buFont typeface="Arial"/>
                <a:buNone/>
              </a:pPr>
              <a:r>
                <a:rPr b="0" i="0" lang="en-US" sz="4100" u="none" cap="none" strike="noStrike">
                  <a:solidFill>
                    <a:schemeClr val="dk1"/>
                  </a:solidFill>
                  <a:latin typeface="Arial"/>
                  <a:ea typeface="Arial"/>
                  <a:cs typeface="Arial"/>
                  <a:sym typeface="Arial"/>
                </a:rPr>
                <a:t>Space</a:t>
              </a:r>
              <a:endParaRPr b="0" i="0" sz="4100" u="none" cap="none" strike="noStrike">
                <a:solidFill>
                  <a:schemeClr val="dk1"/>
                </a:solidFill>
                <a:latin typeface="Arial"/>
                <a:ea typeface="Arial"/>
                <a:cs typeface="Arial"/>
                <a:sym typeface="Arial"/>
              </a:endParaRPr>
            </a:p>
          </p:txBody>
        </p:sp>
        <p:sp>
          <p:nvSpPr>
            <p:cNvPr id="538" name="Google Shape;538;p74"/>
            <p:cNvSpPr/>
            <p:nvPr/>
          </p:nvSpPr>
          <p:spPr>
            <a:xfrm>
              <a:off x="3614737" y="197844"/>
              <a:ext cx="3286125" cy="1971675"/>
            </a:xfrm>
            <a:prstGeom prst="rect">
              <a:avLst/>
            </a:prstGeom>
            <a:solidFill>
              <a:schemeClr val="accent4"/>
            </a:solidFill>
            <a:ln cap="flat" cmpd="sng" w="254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9" name="Google Shape;539;p74"/>
            <p:cNvSpPr txBox="1"/>
            <p:nvPr/>
          </p:nvSpPr>
          <p:spPr>
            <a:xfrm>
              <a:off x="3614737" y="197844"/>
              <a:ext cx="3286125" cy="1971675"/>
            </a:xfrm>
            <a:prstGeom prst="rect">
              <a:avLst/>
            </a:prstGeom>
            <a:noFill/>
            <a:ln>
              <a:noFill/>
            </a:ln>
          </p:spPr>
          <p:txBody>
            <a:bodyPr anchorCtr="0" anchor="ctr" bIns="156200" lIns="156200" spcFirstLastPara="1" rIns="156200" wrap="square" tIns="156200">
              <a:noAutofit/>
            </a:bodyPr>
            <a:lstStyle/>
            <a:p>
              <a:pPr indent="0" lvl="0" marL="0" marR="0" rtl="0" algn="ctr">
                <a:lnSpc>
                  <a:spcPct val="90000"/>
                </a:lnSpc>
                <a:spcBef>
                  <a:spcPts val="0"/>
                </a:spcBef>
                <a:spcAft>
                  <a:spcPts val="0"/>
                </a:spcAft>
                <a:buClr>
                  <a:srgbClr val="000000"/>
                </a:buClr>
                <a:buSzPts val="4100"/>
                <a:buFont typeface="Arial"/>
                <a:buNone/>
              </a:pPr>
              <a:r>
                <a:rPr b="0" i="0" lang="en-US" sz="4100" u="none" cap="none" strike="noStrike">
                  <a:solidFill>
                    <a:schemeClr val="dk1"/>
                  </a:solidFill>
                  <a:latin typeface="Arial"/>
                  <a:ea typeface="Arial"/>
                  <a:cs typeface="Arial"/>
                  <a:sym typeface="Arial"/>
                </a:rPr>
                <a:t>Schedules and Routines </a:t>
              </a:r>
              <a:endParaRPr b="0" i="0" sz="4100" u="none" cap="none" strike="noStrike">
                <a:solidFill>
                  <a:schemeClr val="dk1"/>
                </a:solidFill>
                <a:latin typeface="Arial"/>
                <a:ea typeface="Arial"/>
                <a:cs typeface="Arial"/>
                <a:sym typeface="Arial"/>
              </a:endParaRPr>
            </a:p>
          </p:txBody>
        </p:sp>
        <p:sp>
          <p:nvSpPr>
            <p:cNvPr id="540" name="Google Shape;540;p74"/>
            <p:cNvSpPr/>
            <p:nvPr/>
          </p:nvSpPr>
          <p:spPr>
            <a:xfrm>
              <a:off x="7229475" y="197844"/>
              <a:ext cx="3286125" cy="1971675"/>
            </a:xfrm>
            <a:prstGeom prst="rect">
              <a:avLst/>
            </a:prstGeom>
            <a:solidFill>
              <a:schemeClr val="accent4"/>
            </a:solidFill>
            <a:ln cap="flat" cmpd="sng" w="254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1" name="Google Shape;541;p74"/>
            <p:cNvSpPr txBox="1"/>
            <p:nvPr/>
          </p:nvSpPr>
          <p:spPr>
            <a:xfrm>
              <a:off x="7229475" y="197844"/>
              <a:ext cx="3286125" cy="1971675"/>
            </a:xfrm>
            <a:prstGeom prst="rect">
              <a:avLst/>
            </a:prstGeom>
            <a:noFill/>
            <a:ln>
              <a:noFill/>
            </a:ln>
          </p:spPr>
          <p:txBody>
            <a:bodyPr anchorCtr="0" anchor="ctr" bIns="156200" lIns="156200" spcFirstLastPara="1" rIns="156200" wrap="square" tIns="156200">
              <a:noAutofit/>
            </a:bodyPr>
            <a:lstStyle/>
            <a:p>
              <a:pPr indent="0" lvl="0" marL="0" marR="0" rtl="0" algn="ctr">
                <a:lnSpc>
                  <a:spcPct val="90000"/>
                </a:lnSpc>
                <a:spcBef>
                  <a:spcPts val="0"/>
                </a:spcBef>
                <a:spcAft>
                  <a:spcPts val="0"/>
                </a:spcAft>
                <a:buClr>
                  <a:srgbClr val="000000"/>
                </a:buClr>
                <a:buSzPts val="4100"/>
                <a:buFont typeface="Arial"/>
                <a:buNone/>
              </a:pPr>
              <a:r>
                <a:rPr b="0" i="0" lang="en-US" sz="4100" u="none" cap="none" strike="noStrike">
                  <a:solidFill>
                    <a:schemeClr val="dk1"/>
                  </a:solidFill>
                  <a:latin typeface="Arial"/>
                  <a:ea typeface="Arial"/>
                  <a:cs typeface="Arial"/>
                  <a:sym typeface="Arial"/>
                </a:rPr>
                <a:t>Families </a:t>
              </a:r>
              <a:endParaRPr b="0" i="0" sz="4100" u="none" cap="none" strike="noStrike">
                <a:solidFill>
                  <a:schemeClr val="dk1"/>
                </a:solidFill>
                <a:latin typeface="Arial"/>
                <a:ea typeface="Arial"/>
                <a:cs typeface="Arial"/>
                <a:sym typeface="Arial"/>
              </a:endParaRPr>
            </a:p>
          </p:txBody>
        </p:sp>
        <p:sp>
          <p:nvSpPr>
            <p:cNvPr id="542" name="Google Shape;542;p74"/>
            <p:cNvSpPr/>
            <p:nvPr/>
          </p:nvSpPr>
          <p:spPr>
            <a:xfrm>
              <a:off x="1807368" y="2498132"/>
              <a:ext cx="3286125" cy="1971675"/>
            </a:xfrm>
            <a:prstGeom prst="rect">
              <a:avLst/>
            </a:prstGeom>
            <a:solidFill>
              <a:schemeClr val="accent4"/>
            </a:solidFill>
            <a:ln cap="flat" cmpd="sng" w="254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3" name="Google Shape;543;p74"/>
            <p:cNvSpPr txBox="1"/>
            <p:nvPr/>
          </p:nvSpPr>
          <p:spPr>
            <a:xfrm>
              <a:off x="1807368" y="2498132"/>
              <a:ext cx="3286125" cy="1971675"/>
            </a:xfrm>
            <a:prstGeom prst="rect">
              <a:avLst/>
            </a:prstGeom>
            <a:noFill/>
            <a:ln>
              <a:noFill/>
            </a:ln>
          </p:spPr>
          <p:txBody>
            <a:bodyPr anchorCtr="0" anchor="ctr" bIns="156200" lIns="156200" spcFirstLastPara="1" rIns="156200" wrap="square" tIns="156200">
              <a:noAutofit/>
            </a:bodyPr>
            <a:lstStyle/>
            <a:p>
              <a:pPr indent="0" lvl="0" marL="0" marR="0" rtl="0" algn="ctr">
                <a:lnSpc>
                  <a:spcPct val="90000"/>
                </a:lnSpc>
                <a:spcBef>
                  <a:spcPts val="0"/>
                </a:spcBef>
                <a:spcAft>
                  <a:spcPts val="0"/>
                </a:spcAft>
                <a:buClr>
                  <a:srgbClr val="000000"/>
                </a:buClr>
                <a:buSzPts val="4100"/>
                <a:buFont typeface="Arial"/>
                <a:buNone/>
              </a:pPr>
              <a:r>
                <a:rPr b="0" i="0" lang="en-US" sz="4100" u="none" cap="none" strike="noStrike">
                  <a:solidFill>
                    <a:schemeClr val="dk1"/>
                  </a:solidFill>
                  <a:latin typeface="Arial"/>
                  <a:ea typeface="Arial"/>
                  <a:cs typeface="Arial"/>
                  <a:sym typeface="Arial"/>
                </a:rPr>
                <a:t>Age Range</a:t>
              </a:r>
              <a:endParaRPr b="0" i="0" sz="4100" u="none" cap="none" strike="noStrike">
                <a:solidFill>
                  <a:schemeClr val="dk1"/>
                </a:solidFill>
                <a:latin typeface="Arial"/>
                <a:ea typeface="Arial"/>
                <a:cs typeface="Arial"/>
                <a:sym typeface="Arial"/>
              </a:endParaRPr>
            </a:p>
          </p:txBody>
        </p:sp>
        <p:sp>
          <p:nvSpPr>
            <p:cNvPr id="544" name="Google Shape;544;p74"/>
            <p:cNvSpPr/>
            <p:nvPr/>
          </p:nvSpPr>
          <p:spPr>
            <a:xfrm>
              <a:off x="5422106" y="2498132"/>
              <a:ext cx="3286125" cy="1971675"/>
            </a:xfrm>
            <a:prstGeom prst="rect">
              <a:avLst/>
            </a:prstGeom>
            <a:solidFill>
              <a:schemeClr val="accent4"/>
            </a:solidFill>
            <a:ln cap="flat" cmpd="sng" w="254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5" name="Google Shape;545;p74"/>
            <p:cNvSpPr txBox="1"/>
            <p:nvPr/>
          </p:nvSpPr>
          <p:spPr>
            <a:xfrm>
              <a:off x="5422106" y="2498132"/>
              <a:ext cx="3286125" cy="1971675"/>
            </a:xfrm>
            <a:prstGeom prst="rect">
              <a:avLst/>
            </a:prstGeom>
            <a:noFill/>
            <a:ln>
              <a:noFill/>
            </a:ln>
          </p:spPr>
          <p:txBody>
            <a:bodyPr anchorCtr="0" anchor="ctr" bIns="156200" lIns="156200" spcFirstLastPara="1" rIns="156200" wrap="square" tIns="156200">
              <a:noAutofit/>
            </a:bodyPr>
            <a:lstStyle/>
            <a:p>
              <a:pPr indent="0" lvl="0" marL="0" marR="0" rtl="0" algn="ctr">
                <a:lnSpc>
                  <a:spcPct val="90000"/>
                </a:lnSpc>
                <a:spcBef>
                  <a:spcPts val="0"/>
                </a:spcBef>
                <a:spcAft>
                  <a:spcPts val="0"/>
                </a:spcAft>
                <a:buClr>
                  <a:srgbClr val="000000"/>
                </a:buClr>
                <a:buSzPts val="4100"/>
                <a:buFont typeface="Arial"/>
                <a:buNone/>
              </a:pPr>
              <a:r>
                <a:rPr b="0" i="0" lang="en-US" sz="4100" u="none" cap="none" strike="noStrike">
                  <a:solidFill>
                    <a:schemeClr val="dk1"/>
                  </a:solidFill>
                  <a:latin typeface="Arial"/>
                  <a:ea typeface="Arial"/>
                  <a:cs typeface="Arial"/>
                  <a:sym typeface="Arial"/>
                </a:rPr>
                <a:t>Workforce </a:t>
              </a:r>
              <a:endParaRPr b="0" i="0" sz="4100" u="none" cap="none" strike="noStrike">
                <a:solidFill>
                  <a:schemeClr val="dk1"/>
                </a:solidFill>
                <a:latin typeface="Arial"/>
                <a:ea typeface="Arial"/>
                <a:cs typeface="Arial"/>
                <a:sym typeface="Arial"/>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0" name="Shape 550"/>
        <p:cNvGrpSpPr/>
        <p:nvPr/>
      </p:nvGrpSpPr>
      <p:grpSpPr>
        <a:xfrm>
          <a:off x="0" y="0"/>
          <a:ext cx="0" cy="0"/>
          <a:chOff x="0" y="0"/>
          <a:chExt cx="0" cy="0"/>
        </a:xfrm>
      </p:grpSpPr>
      <p:pic>
        <p:nvPicPr>
          <p:cNvPr descr="Diagram of pyramid model with arrow pointing to tiers&#10;&#10;Tier 3 (Intensive Intervention): Tertiary Intervention - few childresn&#10;Tier 2 (Targeted Social Emotional Supports): Secondary Prevention - some children&#10;Tier 1 (High Quality Supportive Environments and Nurturing and Responsive Relationships): Universal Promotional - all children" id="551" name="Google Shape;551;p13"/>
          <p:cNvPicPr preferRelativeResize="0"/>
          <p:nvPr>
            <p:ph idx="1" type="body"/>
          </p:nvPr>
        </p:nvPicPr>
        <p:blipFill rotWithShape="1">
          <a:blip r:embed="rId3">
            <a:alphaModFix/>
          </a:blip>
          <a:srcRect b="0" l="0" r="0" t="0"/>
          <a:stretch/>
        </p:blipFill>
        <p:spPr>
          <a:xfrm>
            <a:off x="180383" y="1212546"/>
            <a:ext cx="4978400" cy="3213100"/>
          </a:xfrm>
          <a:prstGeom prst="rect">
            <a:avLst/>
          </a:prstGeom>
          <a:noFill/>
          <a:ln>
            <a:noFill/>
          </a:ln>
        </p:spPr>
      </p:pic>
      <p:sp>
        <p:nvSpPr>
          <p:cNvPr id="552" name="Google Shape;552;p13"/>
          <p:cNvSpPr txBox="1"/>
          <p:nvPr>
            <p:ph type="title"/>
          </p:nvPr>
        </p:nvSpPr>
        <p:spPr>
          <a:xfrm>
            <a:off x="971550" y="196849"/>
            <a:ext cx="10382250" cy="132347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Font typeface="Gill Sans"/>
              <a:buNone/>
            </a:pPr>
            <a:r>
              <a:rPr lang="en-US" sz="3600"/>
              <a:t>Overview of the Pyramid Model and Family Childcare</a:t>
            </a:r>
            <a:endParaRPr/>
          </a:p>
        </p:txBody>
      </p:sp>
      <p:sp>
        <p:nvSpPr>
          <p:cNvPr id="553" name="Google Shape;553;p13"/>
          <p:cNvSpPr txBox="1"/>
          <p:nvPr>
            <p:ph idx="2" type="body"/>
          </p:nvPr>
        </p:nvSpPr>
        <p:spPr>
          <a:xfrm>
            <a:off x="6162675" y="1691142"/>
            <a:ext cx="5181600" cy="1061829"/>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rgbClr val="FFD100"/>
              </a:buClr>
              <a:buSzPts val="2100"/>
              <a:buChar char="•"/>
            </a:pPr>
            <a:r>
              <a:rPr lang="en-US" sz="2100">
                <a:solidFill>
                  <a:srgbClr val="1E4E79"/>
                </a:solidFill>
              </a:rPr>
              <a:t>Tier 1: </a:t>
            </a:r>
            <a:r>
              <a:rPr lang="en-US" sz="2100"/>
              <a:t>Universal promotion for all children (infants, toddlers, preschoolers, school age) and their families </a:t>
            </a:r>
            <a:endParaRPr/>
          </a:p>
        </p:txBody>
      </p:sp>
      <p:sp>
        <p:nvSpPr>
          <p:cNvPr id="554" name="Google Shape;554;p13"/>
          <p:cNvSpPr txBox="1"/>
          <p:nvPr/>
        </p:nvSpPr>
        <p:spPr>
          <a:xfrm>
            <a:off x="3351513" y="3768634"/>
            <a:ext cx="7992762" cy="1061829"/>
          </a:xfrm>
          <a:prstGeom prst="rect">
            <a:avLst/>
          </a:prstGeom>
          <a:noFill/>
          <a:ln>
            <a:noFill/>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rgbClr val="DB6327"/>
              </a:buClr>
              <a:buSzPts val="2100"/>
              <a:buFont typeface="Arial"/>
              <a:buChar char="•"/>
            </a:pPr>
            <a:r>
              <a:rPr b="0" i="0" lang="en-US" sz="2100" u="none" cap="none" strike="noStrike">
                <a:solidFill>
                  <a:srgbClr val="DB6327"/>
                </a:solidFill>
                <a:latin typeface="Gill Sans"/>
                <a:ea typeface="Gill Sans"/>
                <a:cs typeface="Gill Sans"/>
                <a:sym typeface="Gill Sans"/>
              </a:rPr>
              <a:t>Tier 3:</a:t>
            </a:r>
            <a:r>
              <a:rPr b="0" i="0" lang="en-US" sz="2100" u="none" cap="none" strike="noStrike">
                <a:solidFill>
                  <a:srgbClr val="000000"/>
                </a:solidFill>
                <a:latin typeface="Gill Sans"/>
                <a:ea typeface="Gill Sans"/>
                <a:cs typeface="Gill Sans"/>
                <a:sym typeface="Gill Sans"/>
              </a:rPr>
              <a:t> Intensive or tertiary intervention for toddlers and preschoolers with persistent behavior challenges (including support for their families) </a:t>
            </a:r>
            <a:endParaRPr b="0" i="0" sz="2100" u="none" cap="none" strike="noStrike">
              <a:solidFill>
                <a:srgbClr val="000000"/>
              </a:solidFill>
              <a:latin typeface="Gill Sans"/>
              <a:ea typeface="Gill Sans"/>
              <a:cs typeface="Gill Sans"/>
              <a:sym typeface="Gill Sans"/>
            </a:endParaRPr>
          </a:p>
        </p:txBody>
      </p:sp>
      <p:sp>
        <p:nvSpPr>
          <p:cNvPr id="555" name="Google Shape;555;p13"/>
          <p:cNvSpPr txBox="1"/>
          <p:nvPr/>
        </p:nvSpPr>
        <p:spPr>
          <a:xfrm>
            <a:off x="778476" y="5104292"/>
            <a:ext cx="8748583" cy="156966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rgbClr val="DB6327"/>
                </a:solidFill>
                <a:latin typeface="Gill Sans"/>
                <a:ea typeface="Gill Sans"/>
                <a:cs typeface="Gill Sans"/>
                <a:sym typeface="Gill Sans"/>
              </a:rPr>
              <a:t>Within FCC children’s needs are dynamic, practices are changed to accommodate all levels of support for children from infancy to school age. </a:t>
            </a:r>
            <a:endParaRPr b="0" i="0" sz="1400" u="none" cap="none" strike="noStrike">
              <a:solidFill>
                <a:srgbClr val="000000"/>
              </a:solidFill>
              <a:latin typeface="Gill Sans"/>
              <a:ea typeface="Gill Sans"/>
              <a:cs typeface="Gill Sans"/>
              <a:sym typeface="Gill Sans"/>
            </a:endParaRPr>
          </a:p>
          <a:p>
            <a:pPr indent="0" lvl="0" marL="0" marR="0" rtl="0" algn="ctr">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Gill Sans"/>
              <a:ea typeface="Gill Sans"/>
              <a:cs typeface="Gill Sans"/>
              <a:sym typeface="Gill Sans"/>
            </a:endParaRPr>
          </a:p>
        </p:txBody>
      </p:sp>
      <p:sp>
        <p:nvSpPr>
          <p:cNvPr id="556" name="Google Shape;556;p13"/>
          <p:cNvSpPr txBox="1"/>
          <p:nvPr/>
        </p:nvSpPr>
        <p:spPr>
          <a:xfrm>
            <a:off x="5288692" y="2752971"/>
            <a:ext cx="6462584" cy="1015663"/>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rgbClr val="548135"/>
                </a:solidFill>
                <a:latin typeface="Gill Sans"/>
                <a:ea typeface="Gill Sans"/>
                <a:cs typeface="Gill Sans"/>
                <a:sym typeface="Gill Sans"/>
              </a:rPr>
              <a:t>Tier 2: </a:t>
            </a:r>
            <a:r>
              <a:rPr b="0" i="0" lang="en-US" sz="2000" u="none" cap="none" strike="noStrike">
                <a:solidFill>
                  <a:schemeClr val="dk1"/>
                </a:solidFill>
                <a:latin typeface="Gill Sans"/>
                <a:ea typeface="Gill Sans"/>
                <a:cs typeface="Gill Sans"/>
                <a:sym typeface="Gill Sans"/>
              </a:rPr>
              <a:t>Secondary prevention to address the needs of all children who might need additional social emotional-focused support </a:t>
            </a:r>
            <a:endParaRPr b="0" i="0" sz="1400" u="none" cap="none" strike="noStrike">
              <a:solidFill>
                <a:srgbClr val="000000"/>
              </a:solidFill>
              <a:latin typeface="Gill Sans"/>
              <a:ea typeface="Gill Sans"/>
              <a:cs typeface="Gill Sans"/>
              <a:sym typeface="Gill Sans"/>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pic>
        <p:nvPicPr>
          <p:cNvPr descr="Two preschoolers smiling at eat other, shaking hands." id="212" name="Google Shape;212;p3"/>
          <p:cNvPicPr preferRelativeResize="0"/>
          <p:nvPr>
            <p:ph idx="1" type="body"/>
          </p:nvPr>
        </p:nvPicPr>
        <p:blipFill rotWithShape="1">
          <a:blip r:embed="rId3">
            <a:alphaModFix/>
          </a:blip>
          <a:srcRect b="4442" l="54" r="-54" t="18092"/>
          <a:stretch/>
        </p:blipFill>
        <p:spPr>
          <a:xfrm>
            <a:off x="-17606" y="0"/>
            <a:ext cx="12216184" cy="6308702"/>
          </a:xfrm>
          <a:prstGeom prst="rect">
            <a:avLst/>
          </a:prstGeom>
          <a:noFill/>
          <a:ln>
            <a:noFill/>
          </a:ln>
        </p:spPr>
      </p:pic>
      <p:sp>
        <p:nvSpPr>
          <p:cNvPr id="213" name="Google Shape;213;p3"/>
          <p:cNvSpPr txBox="1"/>
          <p:nvPr>
            <p:ph type="title"/>
          </p:nvPr>
        </p:nvSpPr>
        <p:spPr>
          <a:xfrm>
            <a:off x="-17606" y="3187275"/>
            <a:ext cx="12209606" cy="1600200"/>
          </a:xfrm>
          <a:prstGeom prst="rect">
            <a:avLst/>
          </a:prstGeom>
          <a:solidFill>
            <a:srgbClr val="2B3D50">
              <a:alpha val="80000"/>
            </a:srgbClr>
          </a:solid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Gill Sans"/>
              <a:buNone/>
            </a:pPr>
            <a:r>
              <a:rPr lang="en-US" sz="4400">
                <a:solidFill>
                  <a:schemeClr val="lt1"/>
                </a:solidFill>
                <a:latin typeface="Gill Sans"/>
                <a:ea typeface="Gill Sans"/>
                <a:cs typeface="Gill Sans"/>
                <a:sym typeface="Gill Sans"/>
              </a:rPr>
              <a:t>Introductions</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1" name="Shape 561"/>
        <p:cNvGrpSpPr/>
        <p:nvPr/>
      </p:nvGrpSpPr>
      <p:grpSpPr>
        <a:xfrm>
          <a:off x="0" y="0"/>
          <a:ext cx="0" cy="0"/>
          <a:chOff x="0" y="0"/>
          <a:chExt cx="0" cy="0"/>
        </a:xfrm>
      </p:grpSpPr>
      <p:sp>
        <p:nvSpPr>
          <p:cNvPr id="562" name="Google Shape;562;p79"/>
          <p:cNvSpPr txBox="1"/>
          <p:nvPr>
            <p:ph type="title"/>
          </p:nvPr>
        </p:nvSpPr>
        <p:spPr>
          <a:xfrm>
            <a:off x="971550" y="196849"/>
            <a:ext cx="10382250" cy="73809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Gill Sans"/>
              <a:buNone/>
            </a:pPr>
            <a:r>
              <a:rPr lang="en-US"/>
              <a:t>Pyramid Model Alignment Activity</a:t>
            </a:r>
            <a:endParaRPr/>
          </a:p>
        </p:txBody>
      </p:sp>
      <p:sp>
        <p:nvSpPr>
          <p:cNvPr id="563" name="Google Shape;563;p79"/>
          <p:cNvSpPr txBox="1"/>
          <p:nvPr>
            <p:ph idx="1" type="body"/>
          </p:nvPr>
        </p:nvSpPr>
        <p:spPr>
          <a:xfrm>
            <a:off x="971550" y="1345214"/>
            <a:ext cx="10515600" cy="4667652"/>
          </a:xfrm>
          <a:prstGeom prst="rect">
            <a:avLst/>
          </a:prstGeom>
          <a:noFill/>
          <a:ln>
            <a:noFill/>
          </a:ln>
        </p:spPr>
        <p:txBody>
          <a:bodyPr anchorCtr="0" anchor="t" bIns="45700" lIns="91425" spcFirstLastPara="1" rIns="91425" wrap="square" tIns="45700">
            <a:normAutofit/>
          </a:bodyPr>
          <a:lstStyle/>
          <a:p>
            <a:pPr indent="-457200" lvl="0" marL="457200" rtl="0" algn="l">
              <a:lnSpc>
                <a:spcPct val="90000"/>
              </a:lnSpc>
              <a:spcBef>
                <a:spcPts val="1000"/>
              </a:spcBef>
              <a:spcAft>
                <a:spcPts val="0"/>
              </a:spcAft>
              <a:buClr>
                <a:srgbClr val="FFD100"/>
              </a:buClr>
              <a:buSzPts val="3600"/>
              <a:buChar char="•"/>
            </a:pPr>
            <a:r>
              <a:rPr lang="en-US"/>
              <a:t>As we read each statement:</a:t>
            </a:r>
            <a:endParaRPr/>
          </a:p>
          <a:p>
            <a:pPr indent="-431800" lvl="1" marL="914400" rtl="0" algn="l">
              <a:lnSpc>
                <a:spcPct val="90000"/>
              </a:lnSpc>
              <a:spcBef>
                <a:spcPts val="500"/>
              </a:spcBef>
              <a:spcAft>
                <a:spcPts val="0"/>
              </a:spcAft>
              <a:buSzPts val="3200"/>
              <a:buChar char="•"/>
            </a:pPr>
            <a:r>
              <a:rPr lang="en-US" sz="3600"/>
              <a:t>Decide if it aligns with the Pyramid Model philosophy</a:t>
            </a:r>
            <a:endParaRPr/>
          </a:p>
          <a:p>
            <a:pPr indent="-431800" lvl="1" marL="914400" rtl="0" algn="l">
              <a:lnSpc>
                <a:spcPct val="90000"/>
              </a:lnSpc>
              <a:spcBef>
                <a:spcPts val="500"/>
              </a:spcBef>
              <a:spcAft>
                <a:spcPts val="0"/>
              </a:spcAft>
              <a:buSzPts val="3200"/>
              <a:buChar char="•"/>
            </a:pPr>
            <a:r>
              <a:rPr lang="en-US" sz="3600"/>
              <a:t>Rewrite it if it does not</a:t>
            </a:r>
            <a:endParaRPr/>
          </a:p>
        </p:txBody>
      </p:sp>
      <p:pic>
        <p:nvPicPr>
          <p:cNvPr id="564" name="Google Shape;564;p79"/>
          <p:cNvPicPr preferRelativeResize="0"/>
          <p:nvPr/>
        </p:nvPicPr>
        <p:blipFill rotWithShape="1">
          <a:blip r:embed="rId3">
            <a:alphaModFix/>
          </a:blip>
          <a:srcRect b="0" l="0" r="0" t="0"/>
          <a:stretch/>
        </p:blipFill>
        <p:spPr>
          <a:xfrm>
            <a:off x="7839455" y="2987039"/>
            <a:ext cx="3734149" cy="3534019"/>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9" name="Shape 569"/>
        <p:cNvGrpSpPr/>
        <p:nvPr/>
      </p:nvGrpSpPr>
      <p:grpSpPr>
        <a:xfrm>
          <a:off x="0" y="0"/>
          <a:ext cx="0" cy="0"/>
          <a:chOff x="0" y="0"/>
          <a:chExt cx="0" cy="0"/>
        </a:xfrm>
      </p:grpSpPr>
      <p:pic>
        <p:nvPicPr>
          <p:cNvPr descr="A picture containing indoor, toy&#10;&#10;Description automatically generated" id="570" name="Google Shape;570;p80"/>
          <p:cNvPicPr preferRelativeResize="0"/>
          <p:nvPr/>
        </p:nvPicPr>
        <p:blipFill rotWithShape="1">
          <a:blip r:embed="rId3">
            <a:alphaModFix/>
          </a:blip>
          <a:srcRect b="27989" l="36508" r="0" t="23213"/>
          <a:stretch/>
        </p:blipFill>
        <p:spPr>
          <a:xfrm>
            <a:off x="0" y="0"/>
            <a:ext cx="12192000" cy="6246688"/>
          </a:xfrm>
          <a:prstGeom prst="rect">
            <a:avLst/>
          </a:prstGeom>
          <a:noFill/>
          <a:ln>
            <a:noFill/>
          </a:ln>
        </p:spPr>
      </p:pic>
      <p:sp>
        <p:nvSpPr>
          <p:cNvPr id="571" name="Google Shape;571;p80"/>
          <p:cNvSpPr/>
          <p:nvPr/>
        </p:nvSpPr>
        <p:spPr>
          <a:xfrm>
            <a:off x="4201610" y="-127322"/>
            <a:ext cx="8079129" cy="6456813"/>
          </a:xfrm>
          <a:prstGeom prst="rect">
            <a:avLst/>
          </a:prstGeom>
          <a:gradFill>
            <a:gsLst>
              <a:gs pos="0">
                <a:srgbClr val="FFFFFF">
                  <a:alpha val="0"/>
                </a:srgbClr>
              </a:gs>
              <a:gs pos="21000">
                <a:srgbClr val="FFFFFF">
                  <a:alpha val="49019"/>
                </a:srgbClr>
              </a:gs>
              <a:gs pos="76000">
                <a:srgbClr val="FFFFFF">
                  <a:alpha val="80000"/>
                </a:srgbClr>
              </a:gs>
              <a:gs pos="100000">
                <a:srgbClr val="FFFFFF">
                  <a:alpha val="80000"/>
                </a:srgbClr>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Gill Sans"/>
              <a:ea typeface="Gill Sans"/>
              <a:cs typeface="Gill Sans"/>
              <a:sym typeface="Gill Sans"/>
            </a:endParaRPr>
          </a:p>
        </p:txBody>
      </p:sp>
      <p:pic>
        <p:nvPicPr>
          <p:cNvPr id="572" name="Google Shape;572;p80"/>
          <p:cNvPicPr preferRelativeResize="0"/>
          <p:nvPr/>
        </p:nvPicPr>
        <p:blipFill rotWithShape="1">
          <a:blip r:embed="rId4">
            <a:alphaModFix/>
          </a:blip>
          <a:srcRect b="0" l="0" r="0" t="0"/>
          <a:stretch/>
        </p:blipFill>
        <p:spPr>
          <a:xfrm>
            <a:off x="5069782" y="1460233"/>
            <a:ext cx="5548041" cy="3766282"/>
          </a:xfrm>
          <a:prstGeom prst="rect">
            <a:avLst/>
          </a:prstGeom>
          <a:noFill/>
          <a:ln>
            <a:noFill/>
          </a:ln>
        </p:spPr>
      </p:pic>
      <p:sp>
        <p:nvSpPr>
          <p:cNvPr id="573" name="Google Shape;573;p80"/>
          <p:cNvSpPr/>
          <p:nvPr/>
        </p:nvSpPr>
        <p:spPr>
          <a:xfrm>
            <a:off x="6518053" y="995287"/>
            <a:ext cx="2651496" cy="932519"/>
          </a:xfrm>
          <a:prstGeom prst="downArrow">
            <a:avLst>
              <a:gd fmla="val 50000" name="adj1"/>
              <a:gd fmla="val 48866" name="adj2"/>
            </a:avLst>
          </a:prstGeom>
          <a:solidFill>
            <a:schemeClr val="accent4"/>
          </a:solidFill>
          <a:ln cap="flat" cmpd="sng" w="25400">
            <a:solidFill>
              <a:srgbClr val="BA8C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400"/>
              <a:buFont typeface="Arial"/>
              <a:buNone/>
            </a:pPr>
            <a:r>
              <a:t/>
            </a:r>
            <a:endParaRPr b="0" i="0" sz="2400" u="none" cap="none" strike="noStrike">
              <a:solidFill>
                <a:schemeClr val="accent6"/>
              </a:solidFill>
              <a:latin typeface="Gill Sans"/>
              <a:ea typeface="Gill Sans"/>
              <a:cs typeface="Gill Sans"/>
              <a:sym typeface="Gill Sans"/>
            </a:endParaRPr>
          </a:p>
        </p:txBody>
      </p:sp>
      <p:sp>
        <p:nvSpPr>
          <p:cNvPr id="574" name="Google Shape;574;p80"/>
          <p:cNvSpPr txBox="1"/>
          <p:nvPr/>
        </p:nvSpPr>
        <p:spPr>
          <a:xfrm>
            <a:off x="5069782" y="528508"/>
            <a:ext cx="5548041" cy="954107"/>
          </a:xfrm>
          <a:prstGeom prst="rect">
            <a:avLst/>
          </a:prstGeom>
          <a:solidFill>
            <a:schemeClr val="lt1"/>
          </a:solidFill>
          <a:ln cap="flat" cmpd="sng" w="25400">
            <a:solidFill>
              <a:schemeClr val="accent6"/>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800"/>
              <a:buFont typeface="Arial"/>
              <a:buNone/>
            </a:pPr>
            <a:r>
              <a:rPr b="0" i="0" lang="en-US" sz="2800" u="none" cap="none" strike="noStrike">
                <a:solidFill>
                  <a:schemeClr val="accent5"/>
                </a:solidFill>
                <a:latin typeface="Gill Sans"/>
                <a:ea typeface="Gill Sans"/>
                <a:cs typeface="Gill Sans"/>
                <a:sym typeface="Gill Sans"/>
              </a:rPr>
              <a:t>Joseph knows what to do, </a:t>
            </a:r>
            <a:br>
              <a:rPr b="0" i="0" lang="en-US" sz="2800" u="none" cap="none" strike="noStrike">
                <a:solidFill>
                  <a:schemeClr val="accent5"/>
                </a:solidFill>
                <a:latin typeface="Gill Sans"/>
                <a:ea typeface="Gill Sans"/>
                <a:cs typeface="Gill Sans"/>
                <a:sym typeface="Gill Sans"/>
              </a:rPr>
            </a:br>
            <a:r>
              <a:rPr b="0" i="0" lang="en-US" sz="2800" u="none" cap="none" strike="noStrike">
                <a:solidFill>
                  <a:schemeClr val="accent5"/>
                </a:solidFill>
                <a:latin typeface="Gill Sans"/>
                <a:ea typeface="Gill Sans"/>
                <a:cs typeface="Gill Sans"/>
                <a:sym typeface="Gill Sans"/>
              </a:rPr>
              <a:t>he just won’t do it.</a:t>
            </a:r>
            <a:endParaRPr b="0" i="0" sz="1400" u="none" cap="none" strike="noStrike">
              <a:solidFill>
                <a:srgbClr val="000000"/>
              </a:solidFill>
              <a:latin typeface="Arial"/>
              <a:ea typeface="Arial"/>
              <a:cs typeface="Arial"/>
              <a:sym typeface="Arial"/>
            </a:endParaRPr>
          </a:p>
        </p:txBody>
      </p:sp>
      <p:grpSp>
        <p:nvGrpSpPr>
          <p:cNvPr id="575" name="Google Shape;575;p80"/>
          <p:cNvGrpSpPr/>
          <p:nvPr/>
        </p:nvGrpSpPr>
        <p:grpSpPr>
          <a:xfrm>
            <a:off x="6805413" y="4178750"/>
            <a:ext cx="2076774" cy="2076774"/>
            <a:chOff x="5090913" y="4483550"/>
            <a:chExt cx="2076774" cy="2076774"/>
          </a:xfrm>
        </p:grpSpPr>
        <p:sp>
          <p:nvSpPr>
            <p:cNvPr id="576" name="Google Shape;576;p80"/>
            <p:cNvSpPr/>
            <p:nvPr/>
          </p:nvSpPr>
          <p:spPr>
            <a:xfrm rot="2700000">
              <a:off x="5395050" y="4787687"/>
              <a:ext cx="1468501" cy="1468501"/>
            </a:xfrm>
            <a:prstGeom prst="plus">
              <a:avLst>
                <a:gd fmla="val 25000" name="adj"/>
              </a:avLst>
            </a:prstGeom>
            <a:solidFill>
              <a:srgbClr val="C00000"/>
            </a:solidFill>
            <a:ln cap="flat" cmpd="sng" w="57150">
              <a:solidFill>
                <a:schemeClr val="lt1"/>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Gill Sans"/>
                <a:ea typeface="Gill Sans"/>
                <a:cs typeface="Gill Sans"/>
                <a:sym typeface="Gill Sans"/>
              </a:endParaRPr>
            </a:p>
          </p:txBody>
        </p:sp>
        <p:sp>
          <p:nvSpPr>
            <p:cNvPr id="577" name="Google Shape;577;p80"/>
            <p:cNvSpPr txBox="1"/>
            <p:nvPr/>
          </p:nvSpPr>
          <p:spPr>
            <a:xfrm>
              <a:off x="5517988" y="5044883"/>
              <a:ext cx="1222624" cy="52322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800"/>
                <a:buFont typeface="Arial"/>
                <a:buNone/>
              </a:pPr>
              <a:r>
                <a:rPr b="0" i="0" lang="en-US" sz="2800" u="none" cap="none" strike="noStrike">
                  <a:solidFill>
                    <a:schemeClr val="lt1"/>
                  </a:solidFill>
                  <a:latin typeface="Gill Sans"/>
                  <a:ea typeface="Gill Sans"/>
                  <a:cs typeface="Gill Sans"/>
                  <a:sym typeface="Gill Sans"/>
                </a:rPr>
                <a:t>Uh oh!</a:t>
              </a:r>
              <a:endParaRPr b="0" i="0" sz="1400" u="none" cap="none" strike="noStrike">
                <a:solidFill>
                  <a:srgbClr val="000000"/>
                </a:solidFill>
                <a:latin typeface="Arial"/>
                <a:ea typeface="Arial"/>
                <a:cs typeface="Arial"/>
                <a:sym typeface="Arial"/>
              </a:endParaRPr>
            </a:p>
          </p:txBody>
        </p:sp>
      </p:grpSp>
      <p:sp>
        <p:nvSpPr>
          <p:cNvPr id="578" name="Google Shape;578;p80"/>
          <p:cNvSpPr txBox="1"/>
          <p:nvPr/>
        </p:nvSpPr>
        <p:spPr>
          <a:xfrm>
            <a:off x="6049700" y="2723740"/>
            <a:ext cx="3580435" cy="107721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200"/>
              <a:buFont typeface="Arial"/>
              <a:buNone/>
            </a:pPr>
            <a:r>
              <a:rPr b="0" i="0" lang="en-US" sz="3200" u="none" cap="none" strike="noStrike">
                <a:solidFill>
                  <a:srgbClr val="FFFFFF"/>
                </a:solidFill>
                <a:latin typeface="Gill Sans"/>
                <a:ea typeface="Gill Sans"/>
                <a:cs typeface="Gill Sans"/>
                <a:sym typeface="Gill Sans"/>
              </a:rPr>
              <a:t>Pyramid Model</a:t>
            </a:r>
            <a:br>
              <a:rPr b="0" i="0" lang="en-US" sz="3200" u="none" cap="none" strike="noStrike">
                <a:solidFill>
                  <a:srgbClr val="FFFFFF"/>
                </a:solidFill>
                <a:latin typeface="Gill Sans"/>
                <a:ea typeface="Gill Sans"/>
                <a:cs typeface="Gill Sans"/>
                <a:sym typeface="Gill Sans"/>
              </a:rPr>
            </a:br>
            <a:r>
              <a:rPr b="0" i="0" lang="en-US" sz="3200" u="none" cap="none" strike="noStrike">
                <a:solidFill>
                  <a:srgbClr val="FFFFFF"/>
                </a:solidFill>
                <a:latin typeface="Gill Sans"/>
                <a:ea typeface="Gill Sans"/>
                <a:cs typeface="Gill Sans"/>
                <a:sym typeface="Gill Sans"/>
              </a:rPr>
              <a:t>Filter</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xit" presetID="10" presetSubtype="0">
                                  <p:stCondLst>
                                    <p:cond delay="0"/>
                                  </p:stCondLst>
                                  <p:childTnLst>
                                    <p:animEffect filter="fade" transition="out">
                                      <p:cBhvr>
                                        <p:cTn dur="500"/>
                                        <p:tgtEl>
                                          <p:spTgt spid="573"/>
                                        </p:tgtEl>
                                      </p:cBhvr>
                                    </p:animEffect>
                                    <p:set>
                                      <p:cBhvr>
                                        <p:cTn dur="1" fill="hold">
                                          <p:stCondLst>
                                            <p:cond delay="500"/>
                                          </p:stCondLst>
                                        </p:cTn>
                                        <p:tgtEl>
                                          <p:spTgt spid="573"/>
                                        </p:tgtEl>
                                        <p:attrNameLst>
                                          <p:attrName>style.visibility</p:attrName>
                                        </p:attrNameLst>
                                      </p:cBhvr>
                                      <p:to>
                                        <p:strVal val="hidden"/>
                                      </p:to>
                                    </p:set>
                                  </p:childTnLst>
                                </p:cTn>
                              </p:par>
                            </p:childTnLst>
                          </p:cTn>
                        </p:par>
                        <p:par>
                          <p:cTn fill="hold">
                            <p:stCondLst>
                              <p:cond delay="500"/>
                            </p:stCondLst>
                            <p:childTnLst>
                              <p:par>
                                <p:cTn fill="hold" nodeType="afterEffect" presetClass="entr" presetID="23" presetSubtype="16">
                                  <p:stCondLst>
                                    <p:cond delay="0"/>
                                  </p:stCondLst>
                                  <p:childTnLst>
                                    <p:set>
                                      <p:cBhvr>
                                        <p:cTn dur="1" fill="hold">
                                          <p:stCondLst>
                                            <p:cond delay="0"/>
                                          </p:stCondLst>
                                        </p:cTn>
                                        <p:tgtEl>
                                          <p:spTgt spid="575"/>
                                        </p:tgtEl>
                                        <p:attrNameLst>
                                          <p:attrName>style.visibility</p:attrName>
                                        </p:attrNameLst>
                                      </p:cBhvr>
                                      <p:to>
                                        <p:strVal val="visible"/>
                                      </p:to>
                                    </p:set>
                                    <p:anim calcmode="lin" valueType="num">
                                      <p:cBhvr additive="base">
                                        <p:cTn dur="500"/>
                                        <p:tgtEl>
                                          <p:spTgt spid="575"/>
                                        </p:tgtEl>
                                        <p:attrNameLst>
                                          <p:attrName>ppt_w</p:attrName>
                                        </p:attrNameLst>
                                      </p:cBhvr>
                                      <p:tavLst>
                                        <p:tav fmla="" tm="0">
                                          <p:val>
                                            <p:strVal val="0"/>
                                          </p:val>
                                        </p:tav>
                                        <p:tav fmla="" tm="100000">
                                          <p:val>
                                            <p:strVal val="#ppt_w"/>
                                          </p:val>
                                        </p:tav>
                                      </p:tavLst>
                                    </p:anim>
                                    <p:anim calcmode="lin" valueType="num">
                                      <p:cBhvr additive="base">
                                        <p:cTn dur="500"/>
                                        <p:tgtEl>
                                          <p:spTgt spid="575"/>
                                        </p:tgtEl>
                                        <p:attrNameLst>
                                          <p:attrName>ppt_h</p:attrName>
                                        </p:attrNameLst>
                                      </p:cBhvr>
                                      <p:tavLst>
                                        <p:tav fmla="" tm="0">
                                          <p:val>
                                            <p:strVal val="0"/>
                                          </p:val>
                                        </p:tav>
                                        <p:tav fmla=""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3" name="Shape 583"/>
        <p:cNvGrpSpPr/>
        <p:nvPr/>
      </p:nvGrpSpPr>
      <p:grpSpPr>
        <a:xfrm>
          <a:off x="0" y="0"/>
          <a:ext cx="0" cy="0"/>
          <a:chOff x="0" y="0"/>
          <a:chExt cx="0" cy="0"/>
        </a:xfrm>
      </p:grpSpPr>
      <p:pic>
        <p:nvPicPr>
          <p:cNvPr descr="A picture containing indoor, toy&#10;&#10;Description automatically generated" id="584" name="Google Shape;584;p81"/>
          <p:cNvPicPr preferRelativeResize="0"/>
          <p:nvPr/>
        </p:nvPicPr>
        <p:blipFill rotWithShape="1">
          <a:blip r:embed="rId3">
            <a:alphaModFix/>
          </a:blip>
          <a:srcRect b="27989" l="36508" r="0" t="23213"/>
          <a:stretch/>
        </p:blipFill>
        <p:spPr>
          <a:xfrm>
            <a:off x="0" y="0"/>
            <a:ext cx="12192000" cy="6246688"/>
          </a:xfrm>
          <a:prstGeom prst="rect">
            <a:avLst/>
          </a:prstGeom>
          <a:noFill/>
          <a:ln>
            <a:noFill/>
          </a:ln>
        </p:spPr>
      </p:pic>
      <p:sp>
        <p:nvSpPr>
          <p:cNvPr id="585" name="Google Shape;585;p81"/>
          <p:cNvSpPr/>
          <p:nvPr/>
        </p:nvSpPr>
        <p:spPr>
          <a:xfrm>
            <a:off x="4201610" y="-127322"/>
            <a:ext cx="8079129" cy="6456813"/>
          </a:xfrm>
          <a:prstGeom prst="rect">
            <a:avLst/>
          </a:prstGeom>
          <a:gradFill>
            <a:gsLst>
              <a:gs pos="0">
                <a:srgbClr val="FFFFFF">
                  <a:alpha val="0"/>
                </a:srgbClr>
              </a:gs>
              <a:gs pos="21000">
                <a:srgbClr val="FFFFFF">
                  <a:alpha val="49019"/>
                </a:srgbClr>
              </a:gs>
              <a:gs pos="76000">
                <a:srgbClr val="FFFFFF">
                  <a:alpha val="80000"/>
                </a:srgbClr>
              </a:gs>
              <a:gs pos="100000">
                <a:srgbClr val="FFFFFF">
                  <a:alpha val="80000"/>
                </a:srgbClr>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Gill Sans"/>
              <a:ea typeface="Gill Sans"/>
              <a:cs typeface="Gill Sans"/>
              <a:sym typeface="Gill Sans"/>
            </a:endParaRPr>
          </a:p>
        </p:txBody>
      </p:sp>
      <p:sp>
        <p:nvSpPr>
          <p:cNvPr id="586" name="Google Shape;586;p81"/>
          <p:cNvSpPr/>
          <p:nvPr/>
        </p:nvSpPr>
        <p:spPr>
          <a:xfrm>
            <a:off x="6518053" y="1298519"/>
            <a:ext cx="2651496" cy="932519"/>
          </a:xfrm>
          <a:prstGeom prst="downArrow">
            <a:avLst>
              <a:gd fmla="val 50000" name="adj1"/>
              <a:gd fmla="val 48866" name="adj2"/>
            </a:avLst>
          </a:prstGeom>
          <a:solidFill>
            <a:schemeClr val="accent4"/>
          </a:solidFill>
          <a:ln cap="flat" cmpd="sng" w="25400">
            <a:solidFill>
              <a:srgbClr val="BA8C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400"/>
              <a:buFont typeface="Arial"/>
              <a:buNone/>
            </a:pPr>
            <a:r>
              <a:t/>
            </a:r>
            <a:endParaRPr b="0" i="0" sz="2400" u="none" cap="none" strike="noStrike">
              <a:solidFill>
                <a:schemeClr val="accent6"/>
              </a:solidFill>
              <a:latin typeface="Gill Sans"/>
              <a:ea typeface="Gill Sans"/>
              <a:cs typeface="Gill Sans"/>
              <a:sym typeface="Gill Sans"/>
            </a:endParaRPr>
          </a:p>
        </p:txBody>
      </p:sp>
      <p:sp>
        <p:nvSpPr>
          <p:cNvPr id="587" name="Google Shape;587;p81"/>
          <p:cNvSpPr txBox="1"/>
          <p:nvPr/>
        </p:nvSpPr>
        <p:spPr>
          <a:xfrm>
            <a:off x="5069782" y="528508"/>
            <a:ext cx="5548041" cy="954107"/>
          </a:xfrm>
          <a:prstGeom prst="rect">
            <a:avLst/>
          </a:prstGeom>
          <a:solidFill>
            <a:schemeClr val="lt1"/>
          </a:solidFill>
          <a:ln cap="flat" cmpd="sng" w="25400">
            <a:solidFill>
              <a:schemeClr val="accent6"/>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800"/>
              <a:buFont typeface="Arial"/>
              <a:buNone/>
            </a:pPr>
            <a:r>
              <a:rPr b="0" i="0" lang="en-US" sz="2800" u="none" cap="none" strike="noStrike">
                <a:solidFill>
                  <a:schemeClr val="accent5"/>
                </a:solidFill>
                <a:latin typeface="Gill Sans"/>
                <a:ea typeface="Gill Sans"/>
                <a:cs typeface="Gill Sans"/>
                <a:sym typeface="Gill Sans"/>
              </a:rPr>
              <a:t>Joseph knows what to do, </a:t>
            </a:r>
            <a:br>
              <a:rPr b="0" i="0" lang="en-US" sz="2800" u="none" cap="none" strike="noStrike">
                <a:solidFill>
                  <a:schemeClr val="accent5"/>
                </a:solidFill>
                <a:latin typeface="Gill Sans"/>
                <a:ea typeface="Gill Sans"/>
                <a:cs typeface="Gill Sans"/>
                <a:sym typeface="Gill Sans"/>
              </a:rPr>
            </a:br>
            <a:r>
              <a:rPr b="0" i="0" lang="en-US" sz="2800" u="none" cap="none" strike="noStrike">
                <a:solidFill>
                  <a:schemeClr val="accent5"/>
                </a:solidFill>
                <a:latin typeface="Gill Sans"/>
                <a:ea typeface="Gill Sans"/>
                <a:cs typeface="Gill Sans"/>
                <a:sym typeface="Gill Sans"/>
              </a:rPr>
              <a:t>he just won’t do it.</a:t>
            </a:r>
            <a:endParaRPr b="0" i="0" sz="1400" u="none" cap="none" strike="noStrike">
              <a:solidFill>
                <a:srgbClr val="000000"/>
              </a:solidFill>
              <a:latin typeface="Arial"/>
              <a:ea typeface="Arial"/>
              <a:cs typeface="Arial"/>
              <a:sym typeface="Arial"/>
            </a:endParaRPr>
          </a:p>
        </p:txBody>
      </p:sp>
      <p:sp>
        <p:nvSpPr>
          <p:cNvPr id="588" name="Google Shape;588;p81"/>
          <p:cNvSpPr txBox="1"/>
          <p:nvPr/>
        </p:nvSpPr>
        <p:spPr>
          <a:xfrm>
            <a:off x="5069782" y="2395957"/>
            <a:ext cx="5548041" cy="2246769"/>
          </a:xfrm>
          <a:prstGeom prst="rect">
            <a:avLst/>
          </a:prstGeom>
          <a:gradFill>
            <a:gsLst>
              <a:gs pos="0">
                <a:srgbClr val="FFED74"/>
              </a:gs>
              <a:gs pos="35000">
                <a:srgbClr val="FFF09F"/>
              </a:gs>
              <a:gs pos="100000">
                <a:srgbClr val="FFF9D6"/>
              </a:gs>
            </a:gsLst>
            <a:lin ang="16200000" scaled="0"/>
          </a:gradFill>
          <a:ln cap="flat" cmpd="sng" w="9525">
            <a:solidFill>
              <a:srgbClr val="FFBE00"/>
            </a:solidFill>
            <a:prstDash val="solid"/>
            <a:round/>
            <a:headEnd len="sm" w="sm" type="none"/>
            <a:tailEnd len="sm" w="sm" type="none"/>
          </a:ln>
          <a:effectLst>
            <a:outerShdw blurRad="40000" rotWithShape="0" dir="5400000" dist="20000">
              <a:srgbClr val="000000">
                <a:alpha val="37254"/>
              </a:srgbClr>
            </a:outerShdw>
          </a:effectLst>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chemeClr val="dk1"/>
              </a:buClr>
              <a:buSzPts val="2800"/>
              <a:buFont typeface="Arial"/>
              <a:buNone/>
            </a:pPr>
            <a:r>
              <a:rPr b="0" i="0" lang="en-US" sz="2800" u="none" cap="none" strike="noStrike">
                <a:solidFill>
                  <a:schemeClr val="dk1"/>
                </a:solidFill>
                <a:latin typeface="Gill Sans"/>
                <a:ea typeface="Gill Sans"/>
                <a:cs typeface="Gill Sans"/>
                <a:sym typeface="Gill Sans"/>
              </a:rPr>
              <a:t>He might need more practice, or he might not really understand how to do it in all situations.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2800"/>
              <a:buFont typeface="Arial"/>
              <a:buNone/>
            </a:pPr>
            <a:r>
              <a:rPr b="0" i="0" lang="en-US" sz="2800" u="none" cap="none" strike="noStrike">
                <a:solidFill>
                  <a:schemeClr val="dk1"/>
                </a:solidFill>
                <a:latin typeface="Gill Sans"/>
                <a:ea typeface="Gill Sans"/>
                <a:cs typeface="Gill Sans"/>
                <a:sym typeface="Gill Sans"/>
              </a:rPr>
              <a:t>I need to help him practice in different activities.</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3" name="Shape 593"/>
        <p:cNvGrpSpPr/>
        <p:nvPr/>
      </p:nvGrpSpPr>
      <p:grpSpPr>
        <a:xfrm>
          <a:off x="0" y="0"/>
          <a:ext cx="0" cy="0"/>
          <a:chOff x="0" y="0"/>
          <a:chExt cx="0" cy="0"/>
        </a:xfrm>
      </p:grpSpPr>
      <p:pic>
        <p:nvPicPr>
          <p:cNvPr id="594" name="Google Shape;594;p82"/>
          <p:cNvPicPr preferRelativeResize="0"/>
          <p:nvPr/>
        </p:nvPicPr>
        <p:blipFill rotWithShape="1">
          <a:blip r:embed="rId3">
            <a:alphaModFix/>
          </a:blip>
          <a:srcRect b="35889" l="8591" r="0" t="32829"/>
          <a:stretch/>
        </p:blipFill>
        <p:spPr>
          <a:xfrm>
            <a:off x="0" y="0"/>
            <a:ext cx="12192000" cy="6246688"/>
          </a:xfrm>
          <a:prstGeom prst="rect">
            <a:avLst/>
          </a:prstGeom>
          <a:noFill/>
          <a:ln>
            <a:noFill/>
          </a:ln>
        </p:spPr>
      </p:pic>
      <p:sp>
        <p:nvSpPr>
          <p:cNvPr id="595" name="Google Shape;595;p82"/>
          <p:cNvSpPr/>
          <p:nvPr/>
        </p:nvSpPr>
        <p:spPr>
          <a:xfrm>
            <a:off x="4201610" y="-127322"/>
            <a:ext cx="8079129" cy="6456813"/>
          </a:xfrm>
          <a:prstGeom prst="rect">
            <a:avLst/>
          </a:prstGeom>
          <a:gradFill>
            <a:gsLst>
              <a:gs pos="0">
                <a:srgbClr val="FFFFFF">
                  <a:alpha val="0"/>
                </a:srgbClr>
              </a:gs>
              <a:gs pos="21000">
                <a:srgbClr val="FFFFFF">
                  <a:alpha val="49019"/>
                </a:srgbClr>
              </a:gs>
              <a:gs pos="76000">
                <a:srgbClr val="FFFFFF">
                  <a:alpha val="80000"/>
                </a:srgbClr>
              </a:gs>
              <a:gs pos="100000">
                <a:srgbClr val="FFFFFF">
                  <a:alpha val="80000"/>
                </a:srgbClr>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Gill Sans"/>
              <a:ea typeface="Gill Sans"/>
              <a:cs typeface="Gill Sans"/>
              <a:sym typeface="Gill Sans"/>
            </a:endParaRPr>
          </a:p>
        </p:txBody>
      </p:sp>
      <p:pic>
        <p:nvPicPr>
          <p:cNvPr id="596" name="Google Shape;596;p82"/>
          <p:cNvPicPr preferRelativeResize="0"/>
          <p:nvPr/>
        </p:nvPicPr>
        <p:blipFill rotWithShape="1">
          <a:blip r:embed="rId4">
            <a:alphaModFix/>
          </a:blip>
          <a:srcRect b="0" l="0" r="0" t="0"/>
          <a:stretch/>
        </p:blipFill>
        <p:spPr>
          <a:xfrm>
            <a:off x="5069782" y="1460233"/>
            <a:ext cx="5548041" cy="3766282"/>
          </a:xfrm>
          <a:prstGeom prst="rect">
            <a:avLst/>
          </a:prstGeom>
          <a:noFill/>
          <a:ln>
            <a:noFill/>
          </a:ln>
        </p:spPr>
      </p:pic>
      <p:sp>
        <p:nvSpPr>
          <p:cNvPr id="597" name="Google Shape;597;p82"/>
          <p:cNvSpPr/>
          <p:nvPr/>
        </p:nvSpPr>
        <p:spPr>
          <a:xfrm>
            <a:off x="6518053" y="1237307"/>
            <a:ext cx="2651496" cy="932519"/>
          </a:xfrm>
          <a:prstGeom prst="downArrow">
            <a:avLst>
              <a:gd fmla="val 50000" name="adj1"/>
              <a:gd fmla="val 48866" name="adj2"/>
            </a:avLst>
          </a:prstGeom>
          <a:solidFill>
            <a:schemeClr val="accent4"/>
          </a:solidFill>
          <a:ln cap="flat" cmpd="sng" w="25400">
            <a:solidFill>
              <a:srgbClr val="BA8C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400"/>
              <a:buFont typeface="Arial"/>
              <a:buNone/>
            </a:pPr>
            <a:r>
              <a:t/>
            </a:r>
            <a:endParaRPr b="0" i="0" sz="2400" u="none" cap="none" strike="noStrike">
              <a:solidFill>
                <a:schemeClr val="accent6"/>
              </a:solidFill>
              <a:latin typeface="Gill Sans"/>
              <a:ea typeface="Gill Sans"/>
              <a:cs typeface="Gill Sans"/>
              <a:sym typeface="Gill Sans"/>
            </a:endParaRPr>
          </a:p>
        </p:txBody>
      </p:sp>
      <p:sp>
        <p:nvSpPr>
          <p:cNvPr id="598" name="Google Shape;598;p82"/>
          <p:cNvSpPr txBox="1"/>
          <p:nvPr/>
        </p:nvSpPr>
        <p:spPr>
          <a:xfrm>
            <a:off x="4489046" y="528508"/>
            <a:ext cx="6701741" cy="1200329"/>
          </a:xfrm>
          <a:prstGeom prst="rect">
            <a:avLst/>
          </a:prstGeom>
          <a:solidFill>
            <a:schemeClr val="lt1"/>
          </a:solidFill>
          <a:ln cap="flat" cmpd="sng" w="25400">
            <a:solidFill>
              <a:schemeClr val="accent6"/>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Gill Sans"/>
                <a:ea typeface="Gill Sans"/>
                <a:cs typeface="Gill Sans"/>
                <a:sym typeface="Gill Sans"/>
              </a:rPr>
              <a:t>Lupe has a hard time this week and seems to be getting upset so quickly. I am going to spend some 1:1 time with her and really connect.</a:t>
            </a:r>
            <a:endParaRPr b="0" i="0" sz="1400" u="none" cap="none" strike="noStrike">
              <a:solidFill>
                <a:srgbClr val="000000"/>
              </a:solidFill>
              <a:latin typeface="Arial"/>
              <a:ea typeface="Arial"/>
              <a:cs typeface="Arial"/>
              <a:sym typeface="Arial"/>
            </a:endParaRPr>
          </a:p>
        </p:txBody>
      </p:sp>
      <p:sp>
        <p:nvSpPr>
          <p:cNvPr id="599" name="Google Shape;599;p82"/>
          <p:cNvSpPr txBox="1"/>
          <p:nvPr/>
        </p:nvSpPr>
        <p:spPr>
          <a:xfrm>
            <a:off x="6049700" y="2723740"/>
            <a:ext cx="3580435" cy="107721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200"/>
              <a:buFont typeface="Arial"/>
              <a:buNone/>
            </a:pPr>
            <a:r>
              <a:rPr b="0" i="0" lang="en-US" sz="3200" u="none" cap="none" strike="noStrike">
                <a:solidFill>
                  <a:srgbClr val="FFFFFF"/>
                </a:solidFill>
                <a:latin typeface="Gill Sans"/>
                <a:ea typeface="Gill Sans"/>
                <a:cs typeface="Gill Sans"/>
                <a:sym typeface="Gill Sans"/>
              </a:rPr>
              <a:t>Pyramid Model</a:t>
            </a:r>
            <a:br>
              <a:rPr b="0" i="0" lang="en-US" sz="3200" u="none" cap="none" strike="noStrike">
                <a:solidFill>
                  <a:srgbClr val="FFFFFF"/>
                </a:solidFill>
                <a:latin typeface="Gill Sans"/>
                <a:ea typeface="Gill Sans"/>
                <a:cs typeface="Gill Sans"/>
                <a:sym typeface="Gill Sans"/>
              </a:rPr>
            </a:br>
            <a:r>
              <a:rPr b="0" i="0" lang="en-US" sz="3200" u="none" cap="none" strike="noStrike">
                <a:solidFill>
                  <a:srgbClr val="FFFFFF"/>
                </a:solidFill>
                <a:latin typeface="Gill Sans"/>
                <a:ea typeface="Gill Sans"/>
                <a:cs typeface="Gill Sans"/>
                <a:sym typeface="Gill Sans"/>
              </a:rPr>
              <a:t>Filter</a:t>
            </a:r>
            <a:endParaRPr b="0" i="0" sz="1400" u="none" cap="none" strike="noStrike">
              <a:solidFill>
                <a:srgbClr val="000000"/>
              </a:solidFill>
              <a:latin typeface="Arial"/>
              <a:ea typeface="Arial"/>
              <a:cs typeface="Arial"/>
              <a:sym typeface="Arial"/>
            </a:endParaRPr>
          </a:p>
        </p:txBody>
      </p:sp>
      <p:grpSp>
        <p:nvGrpSpPr>
          <p:cNvPr id="600" name="Google Shape;600;p82"/>
          <p:cNvGrpSpPr/>
          <p:nvPr/>
        </p:nvGrpSpPr>
        <p:grpSpPr>
          <a:xfrm>
            <a:off x="6799934" y="4309396"/>
            <a:ext cx="2112572" cy="1713053"/>
            <a:chOff x="6799934" y="4309396"/>
            <a:chExt cx="2112572" cy="1713053"/>
          </a:xfrm>
        </p:grpSpPr>
        <p:sp>
          <p:nvSpPr>
            <p:cNvPr id="601" name="Google Shape;601;p82"/>
            <p:cNvSpPr/>
            <p:nvPr/>
          </p:nvSpPr>
          <p:spPr>
            <a:xfrm>
              <a:off x="6799934" y="4309396"/>
              <a:ext cx="2112572" cy="1713053"/>
            </a:xfrm>
            <a:prstGeom prst="star5">
              <a:avLst>
                <a:gd fmla="val 19098" name="adj"/>
                <a:gd fmla="val 105146" name="hf"/>
                <a:gd fmla="val 110557" name="vf"/>
              </a:avLst>
            </a:prstGeom>
            <a:solidFill>
              <a:schemeClr val="accent4"/>
            </a:solidFill>
            <a:ln cap="flat" cmpd="sng" w="57150">
              <a:solidFill>
                <a:schemeClr val="lt1"/>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Gill Sans"/>
                <a:ea typeface="Gill Sans"/>
                <a:cs typeface="Gill Sans"/>
                <a:sym typeface="Gill Sans"/>
              </a:endParaRPr>
            </a:p>
          </p:txBody>
        </p:sp>
        <p:sp>
          <p:nvSpPr>
            <p:cNvPr id="602" name="Google Shape;602;p82"/>
            <p:cNvSpPr txBox="1"/>
            <p:nvPr/>
          </p:nvSpPr>
          <p:spPr>
            <a:xfrm>
              <a:off x="7244908" y="5024493"/>
              <a:ext cx="1222624" cy="52322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800"/>
                <a:buFont typeface="Arial"/>
                <a:buNone/>
              </a:pPr>
              <a:r>
                <a:rPr b="0" i="0" lang="en-US" sz="2800" u="none" cap="none" strike="noStrike">
                  <a:solidFill>
                    <a:srgbClr val="000000"/>
                  </a:solidFill>
                  <a:latin typeface="Gill Sans"/>
                  <a:ea typeface="Gill Sans"/>
                  <a:cs typeface="Gill Sans"/>
                  <a:sym typeface="Gill Sans"/>
                </a:rPr>
                <a:t>Yes!</a:t>
              </a:r>
              <a:endParaRPr b="0" i="0" sz="1400" u="none" cap="none" strike="noStrike">
                <a:solidFill>
                  <a:srgbClr val="000000"/>
                </a:solidFill>
                <a:latin typeface="Arial"/>
                <a:ea typeface="Arial"/>
                <a:cs typeface="Arial"/>
                <a:sym typeface="Arial"/>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xit" presetID="10" presetSubtype="0">
                                  <p:stCondLst>
                                    <p:cond delay="0"/>
                                  </p:stCondLst>
                                  <p:childTnLst>
                                    <p:animEffect filter="fade" transition="out">
                                      <p:cBhvr>
                                        <p:cTn dur="500"/>
                                        <p:tgtEl>
                                          <p:spTgt spid="597"/>
                                        </p:tgtEl>
                                      </p:cBhvr>
                                    </p:animEffect>
                                    <p:set>
                                      <p:cBhvr>
                                        <p:cTn dur="1" fill="hold">
                                          <p:stCondLst>
                                            <p:cond delay="500"/>
                                          </p:stCondLst>
                                        </p:cTn>
                                        <p:tgtEl>
                                          <p:spTgt spid="597"/>
                                        </p:tgtEl>
                                        <p:attrNameLst>
                                          <p:attrName>style.visibility</p:attrName>
                                        </p:attrNameLst>
                                      </p:cBhvr>
                                      <p:to>
                                        <p:strVal val="hidden"/>
                                      </p:to>
                                    </p:set>
                                  </p:childTnLst>
                                </p:cTn>
                              </p:par>
                            </p:childTnLst>
                          </p:cTn>
                        </p:par>
                        <p:par>
                          <p:cTn fill="hold">
                            <p:stCondLst>
                              <p:cond delay="500"/>
                            </p:stCondLst>
                            <p:childTnLst>
                              <p:par>
                                <p:cTn fill="hold" nodeType="afterEffect" presetClass="entr" presetID="23" presetSubtype="16">
                                  <p:stCondLst>
                                    <p:cond delay="0"/>
                                  </p:stCondLst>
                                  <p:childTnLst>
                                    <p:set>
                                      <p:cBhvr>
                                        <p:cTn dur="1" fill="hold">
                                          <p:stCondLst>
                                            <p:cond delay="0"/>
                                          </p:stCondLst>
                                        </p:cTn>
                                        <p:tgtEl>
                                          <p:spTgt spid="600"/>
                                        </p:tgtEl>
                                        <p:attrNameLst>
                                          <p:attrName>style.visibility</p:attrName>
                                        </p:attrNameLst>
                                      </p:cBhvr>
                                      <p:to>
                                        <p:strVal val="visible"/>
                                      </p:to>
                                    </p:set>
                                    <p:anim calcmode="lin" valueType="num">
                                      <p:cBhvr additive="base">
                                        <p:cTn dur="500"/>
                                        <p:tgtEl>
                                          <p:spTgt spid="600"/>
                                        </p:tgtEl>
                                        <p:attrNameLst>
                                          <p:attrName>ppt_w</p:attrName>
                                        </p:attrNameLst>
                                      </p:cBhvr>
                                      <p:tavLst>
                                        <p:tav fmla="" tm="0">
                                          <p:val>
                                            <p:strVal val="0"/>
                                          </p:val>
                                        </p:tav>
                                        <p:tav fmla="" tm="100000">
                                          <p:val>
                                            <p:strVal val="#ppt_w"/>
                                          </p:val>
                                        </p:tav>
                                      </p:tavLst>
                                    </p:anim>
                                    <p:anim calcmode="lin" valueType="num">
                                      <p:cBhvr additive="base">
                                        <p:cTn dur="500"/>
                                        <p:tgtEl>
                                          <p:spTgt spid="600"/>
                                        </p:tgtEl>
                                        <p:attrNameLst>
                                          <p:attrName>ppt_h</p:attrName>
                                        </p:attrNameLst>
                                      </p:cBhvr>
                                      <p:tavLst>
                                        <p:tav fmla="" tm="0">
                                          <p:val>
                                            <p:strVal val="0"/>
                                          </p:val>
                                        </p:tav>
                                        <p:tav fmla=""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7" name="Shape 607"/>
        <p:cNvGrpSpPr/>
        <p:nvPr/>
      </p:nvGrpSpPr>
      <p:grpSpPr>
        <a:xfrm>
          <a:off x="0" y="0"/>
          <a:ext cx="0" cy="0"/>
          <a:chOff x="0" y="0"/>
          <a:chExt cx="0" cy="0"/>
        </a:xfrm>
      </p:grpSpPr>
      <p:pic>
        <p:nvPicPr>
          <p:cNvPr id="608" name="Google Shape;608;p83"/>
          <p:cNvPicPr preferRelativeResize="0"/>
          <p:nvPr/>
        </p:nvPicPr>
        <p:blipFill rotWithShape="1">
          <a:blip r:embed="rId3">
            <a:alphaModFix/>
          </a:blip>
          <a:srcRect b="0" l="0" r="0" t="0"/>
          <a:stretch/>
        </p:blipFill>
        <p:spPr>
          <a:xfrm>
            <a:off x="891322" y="1460233"/>
            <a:ext cx="5548041" cy="3766282"/>
          </a:xfrm>
          <a:prstGeom prst="rect">
            <a:avLst/>
          </a:prstGeom>
          <a:noFill/>
          <a:ln>
            <a:noFill/>
          </a:ln>
        </p:spPr>
      </p:pic>
      <p:sp>
        <p:nvSpPr>
          <p:cNvPr id="609" name="Google Shape;609;p83"/>
          <p:cNvSpPr/>
          <p:nvPr/>
        </p:nvSpPr>
        <p:spPr>
          <a:xfrm>
            <a:off x="2339593" y="995287"/>
            <a:ext cx="2651496" cy="932519"/>
          </a:xfrm>
          <a:prstGeom prst="downArrow">
            <a:avLst>
              <a:gd fmla="val 50000" name="adj1"/>
              <a:gd fmla="val 48866" name="adj2"/>
            </a:avLst>
          </a:prstGeom>
          <a:solidFill>
            <a:schemeClr val="accent4"/>
          </a:solidFill>
          <a:ln cap="flat" cmpd="sng" w="25400">
            <a:solidFill>
              <a:srgbClr val="BA8C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400"/>
              <a:buFont typeface="Arial"/>
              <a:buNone/>
            </a:pPr>
            <a:r>
              <a:t/>
            </a:r>
            <a:endParaRPr b="0" i="0" sz="2400" u="none" cap="none" strike="noStrike">
              <a:solidFill>
                <a:schemeClr val="accent6"/>
              </a:solidFill>
              <a:latin typeface="Gill Sans"/>
              <a:ea typeface="Gill Sans"/>
              <a:cs typeface="Gill Sans"/>
              <a:sym typeface="Gill Sans"/>
            </a:endParaRPr>
          </a:p>
        </p:txBody>
      </p:sp>
      <p:sp>
        <p:nvSpPr>
          <p:cNvPr id="610" name="Google Shape;610;p83"/>
          <p:cNvSpPr txBox="1"/>
          <p:nvPr/>
        </p:nvSpPr>
        <p:spPr>
          <a:xfrm>
            <a:off x="891322" y="528508"/>
            <a:ext cx="5548041" cy="954107"/>
          </a:xfrm>
          <a:prstGeom prst="rect">
            <a:avLst/>
          </a:prstGeom>
          <a:solidFill>
            <a:schemeClr val="lt1"/>
          </a:solidFill>
          <a:ln cap="flat" cmpd="sng" w="25400">
            <a:solidFill>
              <a:schemeClr val="accent6"/>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800"/>
              <a:buFont typeface="Arial"/>
              <a:buNone/>
            </a:pPr>
            <a:r>
              <a:rPr b="0" i="0" lang="en-US" sz="2800" u="none" cap="none" strike="noStrike">
                <a:solidFill>
                  <a:schemeClr val="accent5"/>
                </a:solidFill>
                <a:latin typeface="Gill Sans"/>
                <a:ea typeface="Gill Sans"/>
                <a:cs typeface="Gill Sans"/>
                <a:sym typeface="Gill Sans"/>
              </a:rPr>
              <a:t>This won’t work in our FCC. We have tried all those strategies.</a:t>
            </a:r>
            <a:endParaRPr b="0" i="0" sz="1400" u="none" cap="none" strike="noStrike">
              <a:solidFill>
                <a:srgbClr val="000000"/>
              </a:solidFill>
              <a:latin typeface="Arial"/>
              <a:ea typeface="Arial"/>
              <a:cs typeface="Arial"/>
              <a:sym typeface="Arial"/>
            </a:endParaRPr>
          </a:p>
        </p:txBody>
      </p:sp>
      <p:grpSp>
        <p:nvGrpSpPr>
          <p:cNvPr id="611" name="Google Shape;611;p83"/>
          <p:cNvGrpSpPr/>
          <p:nvPr/>
        </p:nvGrpSpPr>
        <p:grpSpPr>
          <a:xfrm>
            <a:off x="2626953" y="4178750"/>
            <a:ext cx="2076774" cy="2076774"/>
            <a:chOff x="5090913" y="4483550"/>
            <a:chExt cx="2076774" cy="2076774"/>
          </a:xfrm>
        </p:grpSpPr>
        <p:sp>
          <p:nvSpPr>
            <p:cNvPr id="612" name="Google Shape;612;p83"/>
            <p:cNvSpPr/>
            <p:nvPr/>
          </p:nvSpPr>
          <p:spPr>
            <a:xfrm rot="2700000">
              <a:off x="5395050" y="4787687"/>
              <a:ext cx="1468501" cy="1468501"/>
            </a:xfrm>
            <a:prstGeom prst="plus">
              <a:avLst>
                <a:gd fmla="val 25000" name="adj"/>
              </a:avLst>
            </a:prstGeom>
            <a:solidFill>
              <a:srgbClr val="C00000"/>
            </a:solidFill>
            <a:ln cap="flat" cmpd="sng" w="57150">
              <a:solidFill>
                <a:schemeClr val="lt1"/>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Gill Sans"/>
                <a:ea typeface="Gill Sans"/>
                <a:cs typeface="Gill Sans"/>
                <a:sym typeface="Gill Sans"/>
              </a:endParaRPr>
            </a:p>
          </p:txBody>
        </p:sp>
        <p:sp>
          <p:nvSpPr>
            <p:cNvPr id="613" name="Google Shape;613;p83"/>
            <p:cNvSpPr txBox="1"/>
            <p:nvPr/>
          </p:nvSpPr>
          <p:spPr>
            <a:xfrm>
              <a:off x="5517988" y="5044883"/>
              <a:ext cx="1222624" cy="52322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800"/>
                <a:buFont typeface="Arial"/>
                <a:buNone/>
              </a:pPr>
              <a:r>
                <a:rPr b="0" i="0" lang="en-US" sz="2800" u="none" cap="none" strike="noStrike">
                  <a:solidFill>
                    <a:schemeClr val="lt1"/>
                  </a:solidFill>
                  <a:latin typeface="Gill Sans"/>
                  <a:ea typeface="Gill Sans"/>
                  <a:cs typeface="Gill Sans"/>
                  <a:sym typeface="Gill Sans"/>
                </a:rPr>
                <a:t>Uh oh!</a:t>
              </a:r>
              <a:endParaRPr b="0" i="0" sz="1400" u="none" cap="none" strike="noStrike">
                <a:solidFill>
                  <a:srgbClr val="000000"/>
                </a:solidFill>
                <a:latin typeface="Arial"/>
                <a:ea typeface="Arial"/>
                <a:cs typeface="Arial"/>
                <a:sym typeface="Arial"/>
              </a:endParaRPr>
            </a:p>
          </p:txBody>
        </p:sp>
      </p:grpSp>
      <p:sp>
        <p:nvSpPr>
          <p:cNvPr id="614" name="Google Shape;614;p83"/>
          <p:cNvSpPr txBox="1"/>
          <p:nvPr/>
        </p:nvSpPr>
        <p:spPr>
          <a:xfrm>
            <a:off x="1871240" y="2723740"/>
            <a:ext cx="3580435" cy="107721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200"/>
              <a:buFont typeface="Arial"/>
              <a:buNone/>
            </a:pPr>
            <a:r>
              <a:rPr b="0" i="0" lang="en-US" sz="3200" u="none" cap="none" strike="noStrike">
                <a:solidFill>
                  <a:srgbClr val="FFFFFF"/>
                </a:solidFill>
                <a:latin typeface="Gill Sans"/>
                <a:ea typeface="Gill Sans"/>
                <a:cs typeface="Gill Sans"/>
                <a:sym typeface="Gill Sans"/>
              </a:rPr>
              <a:t>Pyramid Model</a:t>
            </a:r>
            <a:br>
              <a:rPr b="0" i="0" lang="en-US" sz="3200" u="none" cap="none" strike="noStrike">
                <a:solidFill>
                  <a:srgbClr val="FFFFFF"/>
                </a:solidFill>
                <a:latin typeface="Gill Sans"/>
                <a:ea typeface="Gill Sans"/>
                <a:cs typeface="Gill Sans"/>
                <a:sym typeface="Gill Sans"/>
              </a:rPr>
            </a:br>
            <a:r>
              <a:rPr b="0" i="0" lang="en-US" sz="3200" u="none" cap="none" strike="noStrike">
                <a:solidFill>
                  <a:srgbClr val="FFFFFF"/>
                </a:solidFill>
                <a:latin typeface="Gill Sans"/>
                <a:ea typeface="Gill Sans"/>
                <a:cs typeface="Gill Sans"/>
                <a:sym typeface="Gill Sans"/>
              </a:rPr>
              <a:t>Filter</a:t>
            </a:r>
            <a:endParaRPr b="0" i="0" sz="1400" u="none" cap="none" strike="noStrike">
              <a:solidFill>
                <a:srgbClr val="000000"/>
              </a:solidFill>
              <a:latin typeface="Arial"/>
              <a:ea typeface="Arial"/>
              <a:cs typeface="Arial"/>
              <a:sym typeface="Arial"/>
            </a:endParaRPr>
          </a:p>
        </p:txBody>
      </p:sp>
      <p:pic>
        <p:nvPicPr>
          <p:cNvPr descr="Portrait of young cute girl" id="615" name="Google Shape;615;p83"/>
          <p:cNvPicPr preferRelativeResize="0"/>
          <p:nvPr/>
        </p:nvPicPr>
        <p:blipFill rotWithShape="1">
          <a:blip r:embed="rId4">
            <a:alphaModFix/>
          </a:blip>
          <a:srcRect b="0" l="0" r="0" t="0"/>
          <a:stretch/>
        </p:blipFill>
        <p:spPr>
          <a:xfrm>
            <a:off x="6431593" y="2979118"/>
            <a:ext cx="4844649" cy="32367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xit" presetID="10" presetSubtype="0">
                                  <p:stCondLst>
                                    <p:cond delay="0"/>
                                  </p:stCondLst>
                                  <p:childTnLst>
                                    <p:animEffect filter="fade" transition="out">
                                      <p:cBhvr>
                                        <p:cTn dur="500"/>
                                        <p:tgtEl>
                                          <p:spTgt spid="609"/>
                                        </p:tgtEl>
                                      </p:cBhvr>
                                    </p:animEffect>
                                    <p:set>
                                      <p:cBhvr>
                                        <p:cTn dur="1" fill="hold">
                                          <p:stCondLst>
                                            <p:cond delay="500"/>
                                          </p:stCondLst>
                                        </p:cTn>
                                        <p:tgtEl>
                                          <p:spTgt spid="609"/>
                                        </p:tgtEl>
                                        <p:attrNameLst>
                                          <p:attrName>style.visibility</p:attrName>
                                        </p:attrNameLst>
                                      </p:cBhvr>
                                      <p:to>
                                        <p:strVal val="hidden"/>
                                      </p:to>
                                    </p:set>
                                  </p:childTnLst>
                                </p:cTn>
                              </p:par>
                            </p:childTnLst>
                          </p:cTn>
                        </p:par>
                        <p:par>
                          <p:cTn fill="hold">
                            <p:stCondLst>
                              <p:cond delay="500"/>
                            </p:stCondLst>
                            <p:childTnLst>
                              <p:par>
                                <p:cTn fill="hold" nodeType="afterEffect" presetClass="entr" presetID="23" presetSubtype="16">
                                  <p:stCondLst>
                                    <p:cond delay="0"/>
                                  </p:stCondLst>
                                  <p:childTnLst>
                                    <p:set>
                                      <p:cBhvr>
                                        <p:cTn dur="1" fill="hold">
                                          <p:stCondLst>
                                            <p:cond delay="0"/>
                                          </p:stCondLst>
                                        </p:cTn>
                                        <p:tgtEl>
                                          <p:spTgt spid="611"/>
                                        </p:tgtEl>
                                        <p:attrNameLst>
                                          <p:attrName>style.visibility</p:attrName>
                                        </p:attrNameLst>
                                      </p:cBhvr>
                                      <p:to>
                                        <p:strVal val="visible"/>
                                      </p:to>
                                    </p:set>
                                    <p:anim calcmode="lin" valueType="num">
                                      <p:cBhvr additive="base">
                                        <p:cTn dur="500"/>
                                        <p:tgtEl>
                                          <p:spTgt spid="611"/>
                                        </p:tgtEl>
                                        <p:attrNameLst>
                                          <p:attrName>ppt_w</p:attrName>
                                        </p:attrNameLst>
                                      </p:cBhvr>
                                      <p:tavLst>
                                        <p:tav fmla="" tm="0">
                                          <p:val>
                                            <p:strVal val="0"/>
                                          </p:val>
                                        </p:tav>
                                        <p:tav fmla="" tm="100000">
                                          <p:val>
                                            <p:strVal val="#ppt_w"/>
                                          </p:val>
                                        </p:tav>
                                      </p:tavLst>
                                    </p:anim>
                                    <p:anim calcmode="lin" valueType="num">
                                      <p:cBhvr additive="base">
                                        <p:cTn dur="500"/>
                                        <p:tgtEl>
                                          <p:spTgt spid="611"/>
                                        </p:tgtEl>
                                        <p:attrNameLst>
                                          <p:attrName>ppt_h</p:attrName>
                                        </p:attrNameLst>
                                      </p:cBhvr>
                                      <p:tavLst>
                                        <p:tav fmla="" tm="0">
                                          <p:val>
                                            <p:strVal val="0"/>
                                          </p:val>
                                        </p:tav>
                                        <p:tav fmla=""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0" name="Shape 620"/>
        <p:cNvGrpSpPr/>
        <p:nvPr/>
      </p:nvGrpSpPr>
      <p:grpSpPr>
        <a:xfrm>
          <a:off x="0" y="0"/>
          <a:ext cx="0" cy="0"/>
          <a:chOff x="0" y="0"/>
          <a:chExt cx="0" cy="0"/>
        </a:xfrm>
      </p:grpSpPr>
      <p:sp>
        <p:nvSpPr>
          <p:cNvPr id="621" name="Google Shape;621;p84"/>
          <p:cNvSpPr/>
          <p:nvPr/>
        </p:nvSpPr>
        <p:spPr>
          <a:xfrm>
            <a:off x="2339595" y="1298519"/>
            <a:ext cx="2651496" cy="932519"/>
          </a:xfrm>
          <a:prstGeom prst="downArrow">
            <a:avLst>
              <a:gd fmla="val 50000" name="adj1"/>
              <a:gd fmla="val 48866" name="adj2"/>
            </a:avLst>
          </a:prstGeom>
          <a:solidFill>
            <a:schemeClr val="accent4"/>
          </a:solidFill>
          <a:ln cap="flat" cmpd="sng" w="25400">
            <a:solidFill>
              <a:srgbClr val="BA8C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400"/>
              <a:buFont typeface="Arial"/>
              <a:buNone/>
            </a:pPr>
            <a:r>
              <a:t/>
            </a:r>
            <a:endParaRPr b="0" i="0" sz="2400" u="none" cap="none" strike="noStrike">
              <a:solidFill>
                <a:schemeClr val="accent6"/>
              </a:solidFill>
              <a:latin typeface="Gill Sans"/>
              <a:ea typeface="Gill Sans"/>
              <a:cs typeface="Gill Sans"/>
              <a:sym typeface="Gill Sans"/>
            </a:endParaRPr>
          </a:p>
        </p:txBody>
      </p:sp>
      <p:sp>
        <p:nvSpPr>
          <p:cNvPr id="622" name="Google Shape;622;p84"/>
          <p:cNvSpPr txBox="1"/>
          <p:nvPr/>
        </p:nvSpPr>
        <p:spPr>
          <a:xfrm>
            <a:off x="891324" y="528508"/>
            <a:ext cx="5548041" cy="954107"/>
          </a:xfrm>
          <a:prstGeom prst="rect">
            <a:avLst/>
          </a:prstGeom>
          <a:solidFill>
            <a:schemeClr val="lt1"/>
          </a:solidFill>
          <a:ln cap="flat" cmpd="sng" w="25400">
            <a:solidFill>
              <a:schemeClr val="accent6"/>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800"/>
              <a:buFont typeface="Arial"/>
              <a:buNone/>
            </a:pPr>
            <a:r>
              <a:rPr b="0" i="0" lang="en-US" sz="2800" u="none" cap="none" strike="noStrike">
                <a:solidFill>
                  <a:schemeClr val="accent5"/>
                </a:solidFill>
                <a:latin typeface="Gill Sans"/>
                <a:ea typeface="Gill Sans"/>
                <a:cs typeface="Gill Sans"/>
                <a:sym typeface="Gill Sans"/>
              </a:rPr>
              <a:t>It won’t work in our FCC. We have tried all those strategies.</a:t>
            </a:r>
            <a:endParaRPr b="0" i="0" sz="1400" u="none" cap="none" strike="noStrike">
              <a:solidFill>
                <a:srgbClr val="000000"/>
              </a:solidFill>
              <a:latin typeface="Arial"/>
              <a:ea typeface="Arial"/>
              <a:cs typeface="Arial"/>
              <a:sym typeface="Arial"/>
            </a:endParaRPr>
          </a:p>
        </p:txBody>
      </p:sp>
      <p:sp>
        <p:nvSpPr>
          <p:cNvPr id="623" name="Google Shape;623;p84"/>
          <p:cNvSpPr txBox="1"/>
          <p:nvPr/>
        </p:nvSpPr>
        <p:spPr>
          <a:xfrm>
            <a:off x="891324" y="2395957"/>
            <a:ext cx="5548041" cy="2246769"/>
          </a:xfrm>
          <a:prstGeom prst="rect">
            <a:avLst/>
          </a:prstGeom>
          <a:gradFill>
            <a:gsLst>
              <a:gs pos="0">
                <a:srgbClr val="FFED74"/>
              </a:gs>
              <a:gs pos="35000">
                <a:srgbClr val="FFF09F"/>
              </a:gs>
              <a:gs pos="100000">
                <a:srgbClr val="FFF9D6"/>
              </a:gs>
            </a:gsLst>
            <a:lin ang="16200000" scaled="0"/>
          </a:gradFill>
          <a:ln cap="flat" cmpd="sng" w="9525">
            <a:solidFill>
              <a:srgbClr val="FFBE00"/>
            </a:solidFill>
            <a:prstDash val="solid"/>
            <a:round/>
            <a:headEnd len="sm" w="sm" type="none"/>
            <a:tailEnd len="sm" w="sm" type="none"/>
          </a:ln>
          <a:effectLst>
            <a:outerShdw blurRad="40000" rotWithShape="0" dir="5400000" dist="20000">
              <a:srgbClr val="000000">
                <a:alpha val="37254"/>
              </a:srgbClr>
            </a:outerShdw>
          </a:effectLst>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800"/>
              <a:buFont typeface="Arial"/>
              <a:buNone/>
            </a:pPr>
            <a:r>
              <a:rPr b="0" i="0" lang="en-US" sz="2800" u="none" cap="none" strike="noStrike">
                <a:solidFill>
                  <a:schemeClr val="accent5"/>
                </a:solidFill>
                <a:latin typeface="Gill Sans"/>
                <a:ea typeface="Gill Sans"/>
                <a:cs typeface="Gill Sans"/>
                <a:sym typeface="Gill Sans"/>
              </a:rPr>
              <a:t>We have tried a lot of those strategies but not all together. Also, It may take longer, but it is a long-term solution instead of a “quick fix”.</a:t>
            </a:r>
            <a:endParaRPr b="0" i="0" sz="1400" u="none" cap="none" strike="noStrike">
              <a:solidFill>
                <a:srgbClr val="000000"/>
              </a:solidFill>
              <a:latin typeface="Arial"/>
              <a:ea typeface="Arial"/>
              <a:cs typeface="Arial"/>
              <a:sym typeface="Arial"/>
            </a:endParaRPr>
          </a:p>
        </p:txBody>
      </p:sp>
      <p:pic>
        <p:nvPicPr>
          <p:cNvPr descr="Portrait of young cute girl" id="624" name="Google Shape;624;p84"/>
          <p:cNvPicPr preferRelativeResize="0"/>
          <p:nvPr/>
        </p:nvPicPr>
        <p:blipFill rotWithShape="1">
          <a:blip r:embed="rId3">
            <a:alphaModFix/>
          </a:blip>
          <a:srcRect b="0" l="0" r="0" t="0"/>
          <a:stretch/>
        </p:blipFill>
        <p:spPr>
          <a:xfrm>
            <a:off x="6829858" y="3215891"/>
            <a:ext cx="4844649" cy="3236725"/>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9" name="Shape 629"/>
        <p:cNvGrpSpPr/>
        <p:nvPr/>
      </p:nvGrpSpPr>
      <p:grpSpPr>
        <a:xfrm>
          <a:off x="0" y="0"/>
          <a:ext cx="0" cy="0"/>
          <a:chOff x="0" y="0"/>
          <a:chExt cx="0" cy="0"/>
        </a:xfrm>
      </p:grpSpPr>
      <p:sp>
        <p:nvSpPr>
          <p:cNvPr id="630" name="Google Shape;630;p85"/>
          <p:cNvSpPr/>
          <p:nvPr/>
        </p:nvSpPr>
        <p:spPr>
          <a:xfrm>
            <a:off x="2307213" y="-12862"/>
            <a:ext cx="7192387" cy="6456813"/>
          </a:xfrm>
          <a:prstGeom prst="rect">
            <a:avLst/>
          </a:prstGeom>
          <a:gradFill>
            <a:gsLst>
              <a:gs pos="0">
                <a:srgbClr val="FFFFFF">
                  <a:alpha val="0"/>
                </a:srgbClr>
              </a:gs>
              <a:gs pos="12000">
                <a:srgbClr val="FFFFFF">
                  <a:alpha val="0"/>
                </a:srgbClr>
              </a:gs>
              <a:gs pos="33000">
                <a:srgbClr val="FFFFFF">
                  <a:alpha val="49019"/>
                </a:srgbClr>
              </a:gs>
              <a:gs pos="52000">
                <a:srgbClr val="FFFFFF">
                  <a:alpha val="89411"/>
                </a:srgbClr>
              </a:gs>
              <a:gs pos="100000">
                <a:srgbClr val="FFFFFF">
                  <a:alpha val="89411"/>
                </a:srgbClr>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Gill Sans"/>
              <a:ea typeface="Gill Sans"/>
              <a:cs typeface="Gill Sans"/>
              <a:sym typeface="Gill Sans"/>
            </a:endParaRPr>
          </a:p>
        </p:txBody>
      </p:sp>
      <p:pic>
        <p:nvPicPr>
          <p:cNvPr id="631" name="Google Shape;631;p85"/>
          <p:cNvPicPr preferRelativeResize="0"/>
          <p:nvPr/>
        </p:nvPicPr>
        <p:blipFill rotWithShape="1">
          <a:blip r:embed="rId3">
            <a:alphaModFix/>
          </a:blip>
          <a:srcRect b="0" l="0" r="0" t="0"/>
          <a:stretch/>
        </p:blipFill>
        <p:spPr>
          <a:xfrm>
            <a:off x="5069782" y="1460233"/>
            <a:ext cx="5548041" cy="3766282"/>
          </a:xfrm>
          <a:prstGeom prst="rect">
            <a:avLst/>
          </a:prstGeom>
          <a:noFill/>
          <a:ln>
            <a:noFill/>
          </a:ln>
        </p:spPr>
      </p:pic>
      <p:sp>
        <p:nvSpPr>
          <p:cNvPr id="632" name="Google Shape;632;p85"/>
          <p:cNvSpPr/>
          <p:nvPr/>
        </p:nvSpPr>
        <p:spPr>
          <a:xfrm>
            <a:off x="6518053" y="1234810"/>
            <a:ext cx="2651496" cy="932519"/>
          </a:xfrm>
          <a:prstGeom prst="downArrow">
            <a:avLst>
              <a:gd fmla="val 50000" name="adj1"/>
              <a:gd fmla="val 48866" name="adj2"/>
            </a:avLst>
          </a:prstGeom>
          <a:solidFill>
            <a:schemeClr val="accent4"/>
          </a:solidFill>
          <a:ln cap="flat" cmpd="sng" w="25400">
            <a:solidFill>
              <a:srgbClr val="BA8C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400"/>
              <a:buFont typeface="Arial"/>
              <a:buNone/>
            </a:pPr>
            <a:r>
              <a:t/>
            </a:r>
            <a:endParaRPr b="0" i="0" sz="2400" u="none" cap="none" strike="noStrike">
              <a:solidFill>
                <a:schemeClr val="accent6"/>
              </a:solidFill>
              <a:latin typeface="Gill Sans"/>
              <a:ea typeface="Gill Sans"/>
              <a:cs typeface="Gill Sans"/>
              <a:sym typeface="Gill Sans"/>
            </a:endParaRPr>
          </a:p>
        </p:txBody>
      </p:sp>
      <p:sp>
        <p:nvSpPr>
          <p:cNvPr id="633" name="Google Shape;633;p85"/>
          <p:cNvSpPr txBox="1"/>
          <p:nvPr/>
        </p:nvSpPr>
        <p:spPr>
          <a:xfrm>
            <a:off x="4275117" y="344080"/>
            <a:ext cx="7311985" cy="1200329"/>
          </a:xfrm>
          <a:prstGeom prst="rect">
            <a:avLst/>
          </a:prstGeom>
          <a:solidFill>
            <a:schemeClr val="lt1"/>
          </a:solidFill>
          <a:ln cap="flat" cmpd="sng" w="25400">
            <a:solidFill>
              <a:schemeClr val="accent6"/>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chemeClr val="accent5"/>
              </a:buClr>
              <a:buSzPts val="2400"/>
              <a:buFont typeface="Arial"/>
              <a:buNone/>
            </a:pPr>
            <a:r>
              <a:rPr b="0" i="0" lang="en-US" sz="2400" u="none" cap="none" strike="noStrike">
                <a:solidFill>
                  <a:schemeClr val="accent5"/>
                </a:solidFill>
                <a:latin typeface="Gill Sans"/>
                <a:ea typeface="Gill Sans"/>
                <a:cs typeface="Gill Sans"/>
                <a:sym typeface="Gill Sans"/>
              </a:rPr>
              <a:t>Leo is refusing to play with the younger children. I need to teach him how to play with the toddlers and talk more about celebrating our differences. </a:t>
            </a:r>
            <a:endParaRPr b="0" i="0" sz="2400" u="none" cap="none" strike="noStrike">
              <a:solidFill>
                <a:schemeClr val="accent5"/>
              </a:solidFill>
              <a:latin typeface="Gill Sans"/>
              <a:ea typeface="Gill Sans"/>
              <a:cs typeface="Gill Sans"/>
              <a:sym typeface="Gill Sans"/>
            </a:endParaRPr>
          </a:p>
        </p:txBody>
      </p:sp>
      <p:sp>
        <p:nvSpPr>
          <p:cNvPr id="634" name="Google Shape;634;p85"/>
          <p:cNvSpPr txBox="1"/>
          <p:nvPr/>
        </p:nvSpPr>
        <p:spPr>
          <a:xfrm>
            <a:off x="6049700" y="2723740"/>
            <a:ext cx="3580435" cy="107721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200"/>
              <a:buFont typeface="Arial"/>
              <a:buNone/>
            </a:pPr>
            <a:r>
              <a:rPr b="0" i="0" lang="en-US" sz="3200" u="none" cap="none" strike="noStrike">
                <a:solidFill>
                  <a:srgbClr val="FFFFFF"/>
                </a:solidFill>
                <a:latin typeface="Gill Sans"/>
                <a:ea typeface="Gill Sans"/>
                <a:cs typeface="Gill Sans"/>
                <a:sym typeface="Gill Sans"/>
              </a:rPr>
              <a:t>Pyramid Model</a:t>
            </a:r>
            <a:br>
              <a:rPr b="0" i="0" lang="en-US" sz="3200" u="none" cap="none" strike="noStrike">
                <a:solidFill>
                  <a:srgbClr val="FFFFFF"/>
                </a:solidFill>
                <a:latin typeface="Gill Sans"/>
                <a:ea typeface="Gill Sans"/>
                <a:cs typeface="Gill Sans"/>
                <a:sym typeface="Gill Sans"/>
              </a:rPr>
            </a:br>
            <a:r>
              <a:rPr b="0" i="0" lang="en-US" sz="3200" u="none" cap="none" strike="noStrike">
                <a:solidFill>
                  <a:srgbClr val="FFFFFF"/>
                </a:solidFill>
                <a:latin typeface="Gill Sans"/>
                <a:ea typeface="Gill Sans"/>
                <a:cs typeface="Gill Sans"/>
                <a:sym typeface="Gill Sans"/>
              </a:rPr>
              <a:t>Filter</a:t>
            </a:r>
            <a:endParaRPr b="0" i="0" sz="1400" u="none" cap="none" strike="noStrike">
              <a:solidFill>
                <a:srgbClr val="000000"/>
              </a:solidFill>
              <a:latin typeface="Arial"/>
              <a:ea typeface="Arial"/>
              <a:cs typeface="Arial"/>
              <a:sym typeface="Arial"/>
            </a:endParaRPr>
          </a:p>
        </p:txBody>
      </p:sp>
      <p:grpSp>
        <p:nvGrpSpPr>
          <p:cNvPr id="635" name="Google Shape;635;p85"/>
          <p:cNvGrpSpPr/>
          <p:nvPr/>
        </p:nvGrpSpPr>
        <p:grpSpPr>
          <a:xfrm>
            <a:off x="6799934" y="4309396"/>
            <a:ext cx="2112572" cy="1713053"/>
            <a:chOff x="6799934" y="4309396"/>
            <a:chExt cx="2112572" cy="1713053"/>
          </a:xfrm>
        </p:grpSpPr>
        <p:sp>
          <p:nvSpPr>
            <p:cNvPr id="636" name="Google Shape;636;p85"/>
            <p:cNvSpPr/>
            <p:nvPr/>
          </p:nvSpPr>
          <p:spPr>
            <a:xfrm>
              <a:off x="6799934" y="4309396"/>
              <a:ext cx="2112572" cy="1713053"/>
            </a:xfrm>
            <a:prstGeom prst="star5">
              <a:avLst>
                <a:gd fmla="val 19098" name="adj"/>
                <a:gd fmla="val 105146" name="hf"/>
                <a:gd fmla="val 110557" name="vf"/>
              </a:avLst>
            </a:prstGeom>
            <a:solidFill>
              <a:schemeClr val="accent4"/>
            </a:solidFill>
            <a:ln cap="flat" cmpd="sng" w="57150">
              <a:solidFill>
                <a:schemeClr val="lt1"/>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Gill Sans"/>
                <a:ea typeface="Gill Sans"/>
                <a:cs typeface="Gill Sans"/>
                <a:sym typeface="Gill Sans"/>
              </a:endParaRPr>
            </a:p>
          </p:txBody>
        </p:sp>
        <p:sp>
          <p:nvSpPr>
            <p:cNvPr id="637" name="Google Shape;637;p85"/>
            <p:cNvSpPr txBox="1"/>
            <p:nvPr/>
          </p:nvSpPr>
          <p:spPr>
            <a:xfrm>
              <a:off x="7244908" y="5024493"/>
              <a:ext cx="1222624" cy="52322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800"/>
                <a:buFont typeface="Arial"/>
                <a:buNone/>
              </a:pPr>
              <a:r>
                <a:rPr b="0" i="0" lang="en-US" sz="2800" u="none" cap="none" strike="noStrike">
                  <a:solidFill>
                    <a:schemeClr val="accent5"/>
                  </a:solidFill>
                  <a:latin typeface="Gill Sans"/>
                  <a:ea typeface="Gill Sans"/>
                  <a:cs typeface="Gill Sans"/>
                  <a:sym typeface="Gill Sans"/>
                </a:rPr>
                <a:t>Yes!</a:t>
              </a:r>
              <a:endParaRPr b="0" i="0" sz="1400" u="none" cap="none" strike="noStrike">
                <a:solidFill>
                  <a:srgbClr val="000000"/>
                </a:solidFill>
                <a:latin typeface="Arial"/>
                <a:ea typeface="Arial"/>
                <a:cs typeface="Arial"/>
                <a:sym typeface="Arial"/>
              </a:endParaRPr>
            </a:p>
          </p:txBody>
        </p:sp>
      </p:grpSp>
      <p:pic>
        <p:nvPicPr>
          <p:cNvPr id="638" name="Google Shape;638;p85"/>
          <p:cNvPicPr preferRelativeResize="0"/>
          <p:nvPr/>
        </p:nvPicPr>
        <p:blipFill rotWithShape="1">
          <a:blip r:embed="rId4">
            <a:alphaModFix/>
          </a:blip>
          <a:srcRect b="3" l="4851" r="10233" t="0"/>
          <a:stretch/>
        </p:blipFill>
        <p:spPr>
          <a:xfrm>
            <a:off x="431651" y="1772104"/>
            <a:ext cx="5181600" cy="4057707"/>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xit" presetID="10" presetSubtype="0">
                                  <p:stCondLst>
                                    <p:cond delay="0"/>
                                  </p:stCondLst>
                                  <p:childTnLst>
                                    <p:animEffect filter="fade" transition="out">
                                      <p:cBhvr>
                                        <p:cTn dur="500"/>
                                        <p:tgtEl>
                                          <p:spTgt spid="632"/>
                                        </p:tgtEl>
                                      </p:cBhvr>
                                    </p:animEffect>
                                    <p:set>
                                      <p:cBhvr>
                                        <p:cTn dur="1" fill="hold">
                                          <p:stCondLst>
                                            <p:cond delay="500"/>
                                          </p:stCondLst>
                                        </p:cTn>
                                        <p:tgtEl>
                                          <p:spTgt spid="632"/>
                                        </p:tgtEl>
                                        <p:attrNameLst>
                                          <p:attrName>style.visibility</p:attrName>
                                        </p:attrNameLst>
                                      </p:cBhvr>
                                      <p:to>
                                        <p:strVal val="hidden"/>
                                      </p:to>
                                    </p:set>
                                  </p:childTnLst>
                                </p:cTn>
                              </p:par>
                            </p:childTnLst>
                          </p:cTn>
                        </p:par>
                        <p:par>
                          <p:cTn fill="hold">
                            <p:stCondLst>
                              <p:cond delay="500"/>
                            </p:stCondLst>
                            <p:childTnLst>
                              <p:par>
                                <p:cTn fill="hold" nodeType="afterEffect" presetClass="entr" presetID="23" presetSubtype="16">
                                  <p:stCondLst>
                                    <p:cond delay="0"/>
                                  </p:stCondLst>
                                  <p:childTnLst>
                                    <p:set>
                                      <p:cBhvr>
                                        <p:cTn dur="1" fill="hold">
                                          <p:stCondLst>
                                            <p:cond delay="0"/>
                                          </p:stCondLst>
                                        </p:cTn>
                                        <p:tgtEl>
                                          <p:spTgt spid="635"/>
                                        </p:tgtEl>
                                        <p:attrNameLst>
                                          <p:attrName>style.visibility</p:attrName>
                                        </p:attrNameLst>
                                      </p:cBhvr>
                                      <p:to>
                                        <p:strVal val="visible"/>
                                      </p:to>
                                    </p:set>
                                    <p:anim calcmode="lin" valueType="num">
                                      <p:cBhvr additive="base">
                                        <p:cTn dur="500"/>
                                        <p:tgtEl>
                                          <p:spTgt spid="635"/>
                                        </p:tgtEl>
                                        <p:attrNameLst>
                                          <p:attrName>ppt_w</p:attrName>
                                        </p:attrNameLst>
                                      </p:cBhvr>
                                      <p:tavLst>
                                        <p:tav fmla="" tm="0">
                                          <p:val>
                                            <p:strVal val="0"/>
                                          </p:val>
                                        </p:tav>
                                        <p:tav fmla="" tm="100000">
                                          <p:val>
                                            <p:strVal val="#ppt_w"/>
                                          </p:val>
                                        </p:tav>
                                      </p:tavLst>
                                    </p:anim>
                                    <p:anim calcmode="lin" valueType="num">
                                      <p:cBhvr additive="base">
                                        <p:cTn dur="500"/>
                                        <p:tgtEl>
                                          <p:spTgt spid="635"/>
                                        </p:tgtEl>
                                        <p:attrNameLst>
                                          <p:attrName>ppt_h</p:attrName>
                                        </p:attrNameLst>
                                      </p:cBhvr>
                                      <p:tavLst>
                                        <p:tav fmla="" tm="0">
                                          <p:val>
                                            <p:strVal val="0"/>
                                          </p:val>
                                        </p:tav>
                                        <p:tav fmla=""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3" name="Shape 643"/>
        <p:cNvGrpSpPr/>
        <p:nvPr/>
      </p:nvGrpSpPr>
      <p:grpSpPr>
        <a:xfrm>
          <a:off x="0" y="0"/>
          <a:ext cx="0" cy="0"/>
          <a:chOff x="0" y="0"/>
          <a:chExt cx="0" cy="0"/>
        </a:xfrm>
      </p:grpSpPr>
      <p:pic>
        <p:nvPicPr>
          <p:cNvPr id="644" name="Google Shape;644;p86"/>
          <p:cNvPicPr preferRelativeResize="0"/>
          <p:nvPr/>
        </p:nvPicPr>
        <p:blipFill rotWithShape="1">
          <a:blip r:embed="rId3">
            <a:alphaModFix/>
          </a:blip>
          <a:srcRect b="11123" l="-3108" r="19050" t="11675"/>
          <a:stretch/>
        </p:blipFill>
        <p:spPr>
          <a:xfrm flipH="1">
            <a:off x="0" y="0"/>
            <a:ext cx="12192000" cy="6246688"/>
          </a:xfrm>
          <a:prstGeom prst="rect">
            <a:avLst/>
          </a:prstGeom>
          <a:noFill/>
          <a:ln>
            <a:noFill/>
          </a:ln>
        </p:spPr>
      </p:pic>
      <p:sp>
        <p:nvSpPr>
          <p:cNvPr id="645" name="Google Shape;645;p86"/>
          <p:cNvSpPr/>
          <p:nvPr/>
        </p:nvSpPr>
        <p:spPr>
          <a:xfrm>
            <a:off x="4201610" y="-127322"/>
            <a:ext cx="8079129" cy="6456813"/>
          </a:xfrm>
          <a:prstGeom prst="rect">
            <a:avLst/>
          </a:prstGeom>
          <a:gradFill>
            <a:gsLst>
              <a:gs pos="0">
                <a:srgbClr val="FFFFFF">
                  <a:alpha val="0"/>
                </a:srgbClr>
              </a:gs>
              <a:gs pos="21000">
                <a:srgbClr val="FFFFFF">
                  <a:alpha val="49019"/>
                </a:srgbClr>
              </a:gs>
              <a:gs pos="76000">
                <a:srgbClr val="FFFFFF">
                  <a:alpha val="80000"/>
                </a:srgbClr>
              </a:gs>
              <a:gs pos="100000">
                <a:srgbClr val="FFFFFF">
                  <a:alpha val="80000"/>
                </a:srgbClr>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Gill Sans"/>
              <a:ea typeface="Gill Sans"/>
              <a:cs typeface="Gill Sans"/>
              <a:sym typeface="Gill Sans"/>
            </a:endParaRPr>
          </a:p>
        </p:txBody>
      </p:sp>
      <p:pic>
        <p:nvPicPr>
          <p:cNvPr id="646" name="Google Shape;646;p86"/>
          <p:cNvPicPr preferRelativeResize="0"/>
          <p:nvPr/>
        </p:nvPicPr>
        <p:blipFill rotWithShape="1">
          <a:blip r:embed="rId4">
            <a:alphaModFix/>
          </a:blip>
          <a:srcRect b="0" l="0" r="0" t="0"/>
          <a:stretch/>
        </p:blipFill>
        <p:spPr>
          <a:xfrm>
            <a:off x="5069782" y="1565743"/>
            <a:ext cx="5548041" cy="3766282"/>
          </a:xfrm>
          <a:prstGeom prst="rect">
            <a:avLst/>
          </a:prstGeom>
          <a:noFill/>
          <a:ln>
            <a:noFill/>
          </a:ln>
        </p:spPr>
      </p:pic>
      <p:sp>
        <p:nvSpPr>
          <p:cNvPr id="647" name="Google Shape;647;p86"/>
          <p:cNvSpPr/>
          <p:nvPr/>
        </p:nvSpPr>
        <p:spPr>
          <a:xfrm>
            <a:off x="6518053" y="1345983"/>
            <a:ext cx="2651496" cy="932519"/>
          </a:xfrm>
          <a:prstGeom prst="downArrow">
            <a:avLst>
              <a:gd fmla="val 50000" name="adj1"/>
              <a:gd fmla="val 48866" name="adj2"/>
            </a:avLst>
          </a:prstGeom>
          <a:solidFill>
            <a:schemeClr val="accent4"/>
          </a:solidFill>
          <a:ln cap="flat" cmpd="sng" w="25400">
            <a:solidFill>
              <a:srgbClr val="BA8C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400"/>
              <a:buFont typeface="Arial"/>
              <a:buNone/>
            </a:pPr>
            <a:r>
              <a:t/>
            </a:r>
            <a:endParaRPr b="0" i="0" sz="2400" u="none" cap="none" strike="noStrike">
              <a:solidFill>
                <a:schemeClr val="accent6"/>
              </a:solidFill>
              <a:latin typeface="Gill Sans"/>
              <a:ea typeface="Gill Sans"/>
              <a:cs typeface="Gill Sans"/>
              <a:sym typeface="Gill Sans"/>
            </a:endParaRPr>
          </a:p>
        </p:txBody>
      </p:sp>
      <p:sp>
        <p:nvSpPr>
          <p:cNvPr id="648" name="Google Shape;648;p86"/>
          <p:cNvSpPr txBox="1"/>
          <p:nvPr/>
        </p:nvSpPr>
        <p:spPr>
          <a:xfrm>
            <a:off x="4954137" y="528509"/>
            <a:ext cx="5827594" cy="1292662"/>
          </a:xfrm>
          <a:prstGeom prst="rect">
            <a:avLst/>
          </a:prstGeom>
          <a:solidFill>
            <a:schemeClr val="lt1"/>
          </a:solidFill>
          <a:ln cap="flat" cmpd="sng" w="25400">
            <a:solidFill>
              <a:schemeClr val="accent6"/>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chemeClr val="accent5"/>
              </a:buClr>
              <a:buSzPts val="2600"/>
              <a:buFont typeface="Arial"/>
              <a:buNone/>
            </a:pPr>
            <a:r>
              <a:rPr b="0" i="0" lang="en-US" sz="2600" u="none" cap="none" strike="noStrike">
                <a:solidFill>
                  <a:schemeClr val="accent5"/>
                </a:solidFill>
                <a:latin typeface="Gill Sans"/>
                <a:ea typeface="Gill Sans"/>
                <a:cs typeface="Gill Sans"/>
                <a:sym typeface="Gill Sans"/>
              </a:rPr>
              <a:t>My kids are always telling on each other. I need to teach them other ways to solve problems.</a:t>
            </a:r>
            <a:endParaRPr b="0" i="0" sz="1400" u="none" cap="none" strike="noStrike">
              <a:solidFill>
                <a:srgbClr val="000000"/>
              </a:solidFill>
              <a:latin typeface="Arial"/>
              <a:ea typeface="Arial"/>
              <a:cs typeface="Arial"/>
              <a:sym typeface="Arial"/>
            </a:endParaRPr>
          </a:p>
        </p:txBody>
      </p:sp>
      <p:sp>
        <p:nvSpPr>
          <p:cNvPr id="649" name="Google Shape;649;p86"/>
          <p:cNvSpPr txBox="1"/>
          <p:nvPr/>
        </p:nvSpPr>
        <p:spPr>
          <a:xfrm>
            <a:off x="6049700" y="2829250"/>
            <a:ext cx="3580435" cy="107721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200"/>
              <a:buFont typeface="Arial"/>
              <a:buNone/>
            </a:pPr>
            <a:r>
              <a:rPr b="0" i="0" lang="en-US" sz="3200" u="none" cap="none" strike="noStrike">
                <a:solidFill>
                  <a:srgbClr val="FFFFFF"/>
                </a:solidFill>
                <a:latin typeface="Gill Sans"/>
                <a:ea typeface="Gill Sans"/>
                <a:cs typeface="Gill Sans"/>
                <a:sym typeface="Gill Sans"/>
              </a:rPr>
              <a:t>Pyramid Model</a:t>
            </a:r>
            <a:br>
              <a:rPr b="0" i="0" lang="en-US" sz="3200" u="none" cap="none" strike="noStrike">
                <a:solidFill>
                  <a:srgbClr val="FFFFFF"/>
                </a:solidFill>
                <a:latin typeface="Gill Sans"/>
                <a:ea typeface="Gill Sans"/>
                <a:cs typeface="Gill Sans"/>
                <a:sym typeface="Gill Sans"/>
              </a:rPr>
            </a:br>
            <a:r>
              <a:rPr b="0" i="0" lang="en-US" sz="3200" u="none" cap="none" strike="noStrike">
                <a:solidFill>
                  <a:srgbClr val="FFFFFF"/>
                </a:solidFill>
                <a:latin typeface="Gill Sans"/>
                <a:ea typeface="Gill Sans"/>
                <a:cs typeface="Gill Sans"/>
                <a:sym typeface="Gill Sans"/>
              </a:rPr>
              <a:t>Filter</a:t>
            </a:r>
            <a:endParaRPr b="0" i="0" sz="1400" u="none" cap="none" strike="noStrike">
              <a:solidFill>
                <a:srgbClr val="000000"/>
              </a:solidFill>
              <a:latin typeface="Arial"/>
              <a:ea typeface="Arial"/>
              <a:cs typeface="Arial"/>
              <a:sym typeface="Arial"/>
            </a:endParaRPr>
          </a:p>
        </p:txBody>
      </p:sp>
      <p:grpSp>
        <p:nvGrpSpPr>
          <p:cNvPr id="650" name="Google Shape;650;p86"/>
          <p:cNvGrpSpPr/>
          <p:nvPr/>
        </p:nvGrpSpPr>
        <p:grpSpPr>
          <a:xfrm>
            <a:off x="6799934" y="4414906"/>
            <a:ext cx="2112572" cy="1713053"/>
            <a:chOff x="6799934" y="4309396"/>
            <a:chExt cx="2112572" cy="1713053"/>
          </a:xfrm>
        </p:grpSpPr>
        <p:sp>
          <p:nvSpPr>
            <p:cNvPr id="651" name="Google Shape;651;p86"/>
            <p:cNvSpPr/>
            <p:nvPr/>
          </p:nvSpPr>
          <p:spPr>
            <a:xfrm>
              <a:off x="6799934" y="4309396"/>
              <a:ext cx="2112572" cy="1713053"/>
            </a:xfrm>
            <a:prstGeom prst="star5">
              <a:avLst>
                <a:gd fmla="val 19098" name="adj"/>
                <a:gd fmla="val 105146" name="hf"/>
                <a:gd fmla="val 110557" name="vf"/>
              </a:avLst>
            </a:prstGeom>
            <a:solidFill>
              <a:schemeClr val="accent4"/>
            </a:solidFill>
            <a:ln cap="flat" cmpd="sng" w="57150">
              <a:solidFill>
                <a:schemeClr val="lt1"/>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Gill Sans"/>
                <a:ea typeface="Gill Sans"/>
                <a:cs typeface="Gill Sans"/>
                <a:sym typeface="Gill Sans"/>
              </a:endParaRPr>
            </a:p>
          </p:txBody>
        </p:sp>
        <p:sp>
          <p:nvSpPr>
            <p:cNvPr id="652" name="Google Shape;652;p86"/>
            <p:cNvSpPr txBox="1"/>
            <p:nvPr/>
          </p:nvSpPr>
          <p:spPr>
            <a:xfrm>
              <a:off x="7244908" y="5024493"/>
              <a:ext cx="1222624" cy="52322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800"/>
                <a:buFont typeface="Arial"/>
                <a:buNone/>
              </a:pPr>
              <a:r>
                <a:rPr b="0" i="0" lang="en-US" sz="2800" u="none" cap="none" strike="noStrike">
                  <a:solidFill>
                    <a:schemeClr val="accent5"/>
                  </a:solidFill>
                  <a:latin typeface="Gill Sans"/>
                  <a:ea typeface="Gill Sans"/>
                  <a:cs typeface="Gill Sans"/>
                  <a:sym typeface="Gill Sans"/>
                </a:rPr>
                <a:t>Yes!</a:t>
              </a:r>
              <a:endParaRPr b="0" i="0" sz="1400" u="none" cap="none" strike="noStrike">
                <a:solidFill>
                  <a:srgbClr val="000000"/>
                </a:solidFill>
                <a:latin typeface="Arial"/>
                <a:ea typeface="Arial"/>
                <a:cs typeface="Arial"/>
                <a:sym typeface="Arial"/>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xit" presetID="10" presetSubtype="0">
                                  <p:stCondLst>
                                    <p:cond delay="0"/>
                                  </p:stCondLst>
                                  <p:childTnLst>
                                    <p:animEffect filter="fade" transition="out">
                                      <p:cBhvr>
                                        <p:cTn dur="500"/>
                                        <p:tgtEl>
                                          <p:spTgt spid="647"/>
                                        </p:tgtEl>
                                      </p:cBhvr>
                                    </p:animEffect>
                                    <p:set>
                                      <p:cBhvr>
                                        <p:cTn dur="1" fill="hold">
                                          <p:stCondLst>
                                            <p:cond delay="500"/>
                                          </p:stCondLst>
                                        </p:cTn>
                                        <p:tgtEl>
                                          <p:spTgt spid="647"/>
                                        </p:tgtEl>
                                        <p:attrNameLst>
                                          <p:attrName>style.visibility</p:attrName>
                                        </p:attrNameLst>
                                      </p:cBhvr>
                                      <p:to>
                                        <p:strVal val="hidden"/>
                                      </p:to>
                                    </p:set>
                                  </p:childTnLst>
                                </p:cTn>
                              </p:par>
                            </p:childTnLst>
                          </p:cTn>
                        </p:par>
                        <p:par>
                          <p:cTn fill="hold">
                            <p:stCondLst>
                              <p:cond delay="500"/>
                            </p:stCondLst>
                            <p:childTnLst>
                              <p:par>
                                <p:cTn fill="hold" nodeType="afterEffect" presetClass="entr" presetID="23" presetSubtype="16">
                                  <p:stCondLst>
                                    <p:cond delay="0"/>
                                  </p:stCondLst>
                                  <p:childTnLst>
                                    <p:set>
                                      <p:cBhvr>
                                        <p:cTn dur="1" fill="hold">
                                          <p:stCondLst>
                                            <p:cond delay="0"/>
                                          </p:stCondLst>
                                        </p:cTn>
                                        <p:tgtEl>
                                          <p:spTgt spid="650"/>
                                        </p:tgtEl>
                                        <p:attrNameLst>
                                          <p:attrName>style.visibility</p:attrName>
                                        </p:attrNameLst>
                                      </p:cBhvr>
                                      <p:to>
                                        <p:strVal val="visible"/>
                                      </p:to>
                                    </p:set>
                                    <p:anim calcmode="lin" valueType="num">
                                      <p:cBhvr additive="base">
                                        <p:cTn dur="500"/>
                                        <p:tgtEl>
                                          <p:spTgt spid="650"/>
                                        </p:tgtEl>
                                        <p:attrNameLst>
                                          <p:attrName>ppt_w</p:attrName>
                                        </p:attrNameLst>
                                      </p:cBhvr>
                                      <p:tavLst>
                                        <p:tav fmla="" tm="0">
                                          <p:val>
                                            <p:strVal val="0"/>
                                          </p:val>
                                        </p:tav>
                                        <p:tav fmla="" tm="100000">
                                          <p:val>
                                            <p:strVal val="#ppt_w"/>
                                          </p:val>
                                        </p:tav>
                                      </p:tavLst>
                                    </p:anim>
                                    <p:anim calcmode="lin" valueType="num">
                                      <p:cBhvr additive="base">
                                        <p:cTn dur="500"/>
                                        <p:tgtEl>
                                          <p:spTgt spid="650"/>
                                        </p:tgtEl>
                                        <p:attrNameLst>
                                          <p:attrName>ppt_h</p:attrName>
                                        </p:attrNameLst>
                                      </p:cBhvr>
                                      <p:tavLst>
                                        <p:tav fmla="" tm="0">
                                          <p:val>
                                            <p:strVal val="0"/>
                                          </p:val>
                                        </p:tav>
                                        <p:tav fmla=""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7" name="Shape 657"/>
        <p:cNvGrpSpPr/>
        <p:nvPr/>
      </p:nvGrpSpPr>
      <p:grpSpPr>
        <a:xfrm>
          <a:off x="0" y="0"/>
          <a:ext cx="0" cy="0"/>
          <a:chOff x="0" y="0"/>
          <a:chExt cx="0" cy="0"/>
        </a:xfrm>
      </p:grpSpPr>
      <p:sp>
        <p:nvSpPr>
          <p:cNvPr id="658" name="Google Shape;658;p87"/>
          <p:cNvSpPr/>
          <p:nvPr/>
        </p:nvSpPr>
        <p:spPr>
          <a:xfrm>
            <a:off x="4112871" y="-127321"/>
            <a:ext cx="8079129" cy="6456813"/>
          </a:xfrm>
          <a:prstGeom prst="rect">
            <a:avLst/>
          </a:prstGeom>
          <a:gradFill>
            <a:gsLst>
              <a:gs pos="0">
                <a:srgbClr val="FFFFFF">
                  <a:alpha val="0"/>
                </a:srgbClr>
              </a:gs>
              <a:gs pos="21000">
                <a:srgbClr val="FFFFFF">
                  <a:alpha val="49019"/>
                </a:srgbClr>
              </a:gs>
              <a:gs pos="76000">
                <a:srgbClr val="FFFFFF">
                  <a:alpha val="80000"/>
                </a:srgbClr>
              </a:gs>
              <a:gs pos="100000">
                <a:srgbClr val="FFFFFF">
                  <a:alpha val="80000"/>
                </a:srgbClr>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Gill Sans"/>
              <a:ea typeface="Gill Sans"/>
              <a:cs typeface="Gill Sans"/>
              <a:sym typeface="Gill Sans"/>
            </a:endParaRPr>
          </a:p>
        </p:txBody>
      </p:sp>
      <p:pic>
        <p:nvPicPr>
          <p:cNvPr id="659" name="Google Shape;659;p87"/>
          <p:cNvPicPr preferRelativeResize="0"/>
          <p:nvPr/>
        </p:nvPicPr>
        <p:blipFill rotWithShape="1">
          <a:blip r:embed="rId3">
            <a:alphaModFix/>
          </a:blip>
          <a:srcRect b="0" l="0" r="0" t="0"/>
          <a:stretch/>
        </p:blipFill>
        <p:spPr>
          <a:xfrm>
            <a:off x="5069782" y="1460233"/>
            <a:ext cx="5548041" cy="3766282"/>
          </a:xfrm>
          <a:prstGeom prst="rect">
            <a:avLst/>
          </a:prstGeom>
          <a:noFill/>
          <a:ln>
            <a:noFill/>
          </a:ln>
        </p:spPr>
      </p:pic>
      <p:sp>
        <p:nvSpPr>
          <p:cNvPr id="660" name="Google Shape;660;p87"/>
          <p:cNvSpPr/>
          <p:nvPr/>
        </p:nvSpPr>
        <p:spPr>
          <a:xfrm>
            <a:off x="6518053" y="995287"/>
            <a:ext cx="2651496" cy="932519"/>
          </a:xfrm>
          <a:prstGeom prst="downArrow">
            <a:avLst>
              <a:gd fmla="val 50000" name="adj1"/>
              <a:gd fmla="val 48866" name="adj2"/>
            </a:avLst>
          </a:prstGeom>
          <a:solidFill>
            <a:schemeClr val="accent4"/>
          </a:solidFill>
          <a:ln cap="flat" cmpd="sng" w="25400">
            <a:solidFill>
              <a:srgbClr val="BA8C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400"/>
              <a:buFont typeface="Arial"/>
              <a:buNone/>
            </a:pPr>
            <a:r>
              <a:t/>
            </a:r>
            <a:endParaRPr b="0" i="0" sz="2400" u="none" cap="none" strike="noStrike">
              <a:solidFill>
                <a:schemeClr val="accent6"/>
              </a:solidFill>
              <a:latin typeface="Gill Sans"/>
              <a:ea typeface="Gill Sans"/>
              <a:cs typeface="Gill Sans"/>
              <a:sym typeface="Gill Sans"/>
            </a:endParaRPr>
          </a:p>
        </p:txBody>
      </p:sp>
      <p:sp>
        <p:nvSpPr>
          <p:cNvPr id="661" name="Google Shape;661;p87"/>
          <p:cNvSpPr txBox="1"/>
          <p:nvPr/>
        </p:nvSpPr>
        <p:spPr>
          <a:xfrm>
            <a:off x="5069782" y="528508"/>
            <a:ext cx="5548041" cy="954107"/>
          </a:xfrm>
          <a:prstGeom prst="rect">
            <a:avLst/>
          </a:prstGeom>
          <a:solidFill>
            <a:schemeClr val="lt1"/>
          </a:solidFill>
          <a:ln cap="flat" cmpd="sng" w="25400">
            <a:solidFill>
              <a:schemeClr val="accent6"/>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chemeClr val="accent5"/>
              </a:buClr>
              <a:buSzPts val="2800"/>
              <a:buFont typeface="Arial"/>
              <a:buNone/>
            </a:pPr>
            <a:r>
              <a:rPr b="0" i="0" lang="en-US" sz="2800" u="none" cap="none" strike="noStrike">
                <a:solidFill>
                  <a:schemeClr val="accent5"/>
                </a:solidFill>
                <a:latin typeface="Gill Sans"/>
                <a:ea typeface="Gill Sans"/>
                <a:cs typeface="Gill Sans"/>
                <a:sym typeface="Gill Sans"/>
              </a:rPr>
              <a:t>The parents never respond when I tell them what we are working on.</a:t>
            </a:r>
            <a:endParaRPr b="0" i="0" sz="1400" u="none" cap="none" strike="noStrike">
              <a:solidFill>
                <a:srgbClr val="000000"/>
              </a:solidFill>
              <a:latin typeface="Arial"/>
              <a:ea typeface="Arial"/>
              <a:cs typeface="Arial"/>
              <a:sym typeface="Arial"/>
            </a:endParaRPr>
          </a:p>
        </p:txBody>
      </p:sp>
      <p:grpSp>
        <p:nvGrpSpPr>
          <p:cNvPr id="662" name="Google Shape;662;p87"/>
          <p:cNvGrpSpPr/>
          <p:nvPr/>
        </p:nvGrpSpPr>
        <p:grpSpPr>
          <a:xfrm>
            <a:off x="6805413" y="4178750"/>
            <a:ext cx="2076774" cy="2076774"/>
            <a:chOff x="5090913" y="4483550"/>
            <a:chExt cx="2076774" cy="2076774"/>
          </a:xfrm>
        </p:grpSpPr>
        <p:sp>
          <p:nvSpPr>
            <p:cNvPr id="663" name="Google Shape;663;p87"/>
            <p:cNvSpPr/>
            <p:nvPr/>
          </p:nvSpPr>
          <p:spPr>
            <a:xfrm rot="2700000">
              <a:off x="5395050" y="4787687"/>
              <a:ext cx="1468501" cy="1468501"/>
            </a:xfrm>
            <a:prstGeom prst="plus">
              <a:avLst>
                <a:gd fmla="val 25000" name="adj"/>
              </a:avLst>
            </a:prstGeom>
            <a:solidFill>
              <a:srgbClr val="C00000"/>
            </a:solidFill>
            <a:ln cap="flat" cmpd="sng" w="57150">
              <a:solidFill>
                <a:schemeClr val="lt1"/>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Gill Sans"/>
                <a:ea typeface="Gill Sans"/>
                <a:cs typeface="Gill Sans"/>
                <a:sym typeface="Gill Sans"/>
              </a:endParaRPr>
            </a:p>
          </p:txBody>
        </p:sp>
        <p:sp>
          <p:nvSpPr>
            <p:cNvPr id="664" name="Google Shape;664;p87"/>
            <p:cNvSpPr txBox="1"/>
            <p:nvPr/>
          </p:nvSpPr>
          <p:spPr>
            <a:xfrm>
              <a:off x="5517988" y="5044883"/>
              <a:ext cx="1222624" cy="52322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800"/>
                <a:buFont typeface="Arial"/>
                <a:buNone/>
              </a:pPr>
              <a:r>
                <a:rPr b="0" i="0" lang="en-US" sz="2800" u="none" cap="none" strike="noStrike">
                  <a:solidFill>
                    <a:schemeClr val="lt1"/>
                  </a:solidFill>
                  <a:latin typeface="Gill Sans"/>
                  <a:ea typeface="Gill Sans"/>
                  <a:cs typeface="Gill Sans"/>
                  <a:sym typeface="Gill Sans"/>
                </a:rPr>
                <a:t>Uh oh!</a:t>
              </a:r>
              <a:endParaRPr b="0" i="0" sz="1400" u="none" cap="none" strike="noStrike">
                <a:solidFill>
                  <a:srgbClr val="000000"/>
                </a:solidFill>
                <a:latin typeface="Arial"/>
                <a:ea typeface="Arial"/>
                <a:cs typeface="Arial"/>
                <a:sym typeface="Arial"/>
              </a:endParaRPr>
            </a:p>
          </p:txBody>
        </p:sp>
      </p:grpSp>
      <p:sp>
        <p:nvSpPr>
          <p:cNvPr id="665" name="Google Shape;665;p87"/>
          <p:cNvSpPr txBox="1"/>
          <p:nvPr/>
        </p:nvSpPr>
        <p:spPr>
          <a:xfrm>
            <a:off x="6049700" y="2723740"/>
            <a:ext cx="3580435" cy="107721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200"/>
              <a:buFont typeface="Arial"/>
              <a:buNone/>
            </a:pPr>
            <a:r>
              <a:rPr b="0" i="0" lang="en-US" sz="3200" u="none" cap="none" strike="noStrike">
                <a:solidFill>
                  <a:srgbClr val="FFFFFF"/>
                </a:solidFill>
                <a:latin typeface="Gill Sans"/>
                <a:ea typeface="Gill Sans"/>
                <a:cs typeface="Gill Sans"/>
                <a:sym typeface="Gill Sans"/>
              </a:rPr>
              <a:t>Pyramid Model</a:t>
            </a:r>
            <a:br>
              <a:rPr b="0" i="0" lang="en-US" sz="3200" u="none" cap="none" strike="noStrike">
                <a:solidFill>
                  <a:srgbClr val="FFFFFF"/>
                </a:solidFill>
                <a:latin typeface="Gill Sans"/>
                <a:ea typeface="Gill Sans"/>
                <a:cs typeface="Gill Sans"/>
                <a:sym typeface="Gill Sans"/>
              </a:rPr>
            </a:br>
            <a:r>
              <a:rPr b="0" i="0" lang="en-US" sz="3200" u="none" cap="none" strike="noStrike">
                <a:solidFill>
                  <a:srgbClr val="FFFFFF"/>
                </a:solidFill>
                <a:latin typeface="Gill Sans"/>
                <a:ea typeface="Gill Sans"/>
                <a:cs typeface="Gill Sans"/>
                <a:sym typeface="Gill Sans"/>
              </a:rPr>
              <a:t>Filter</a:t>
            </a:r>
            <a:endParaRPr b="0" i="0" sz="1400" u="none" cap="none" strike="noStrike">
              <a:solidFill>
                <a:srgbClr val="000000"/>
              </a:solidFill>
              <a:latin typeface="Arial"/>
              <a:ea typeface="Arial"/>
              <a:cs typeface="Arial"/>
              <a:sym typeface="Arial"/>
            </a:endParaRPr>
          </a:p>
        </p:txBody>
      </p:sp>
      <p:pic>
        <p:nvPicPr>
          <p:cNvPr descr="Woman playing with baby on floor" id="666" name="Google Shape;666;p87"/>
          <p:cNvPicPr preferRelativeResize="0"/>
          <p:nvPr/>
        </p:nvPicPr>
        <p:blipFill rotWithShape="1">
          <a:blip r:embed="rId4">
            <a:alphaModFix/>
          </a:blip>
          <a:srcRect b="13063" l="0" r="0" t="10460"/>
          <a:stretch/>
        </p:blipFill>
        <p:spPr>
          <a:xfrm>
            <a:off x="150100" y="1636777"/>
            <a:ext cx="5744702" cy="292861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xit" presetID="10" presetSubtype="0">
                                  <p:stCondLst>
                                    <p:cond delay="0"/>
                                  </p:stCondLst>
                                  <p:childTnLst>
                                    <p:animEffect filter="fade" transition="out">
                                      <p:cBhvr>
                                        <p:cTn dur="500"/>
                                        <p:tgtEl>
                                          <p:spTgt spid="660"/>
                                        </p:tgtEl>
                                      </p:cBhvr>
                                    </p:animEffect>
                                    <p:set>
                                      <p:cBhvr>
                                        <p:cTn dur="1" fill="hold">
                                          <p:stCondLst>
                                            <p:cond delay="500"/>
                                          </p:stCondLst>
                                        </p:cTn>
                                        <p:tgtEl>
                                          <p:spTgt spid="660"/>
                                        </p:tgtEl>
                                        <p:attrNameLst>
                                          <p:attrName>style.visibility</p:attrName>
                                        </p:attrNameLst>
                                      </p:cBhvr>
                                      <p:to>
                                        <p:strVal val="hidden"/>
                                      </p:to>
                                    </p:set>
                                  </p:childTnLst>
                                </p:cTn>
                              </p:par>
                            </p:childTnLst>
                          </p:cTn>
                        </p:par>
                        <p:par>
                          <p:cTn fill="hold">
                            <p:stCondLst>
                              <p:cond delay="500"/>
                            </p:stCondLst>
                            <p:childTnLst>
                              <p:par>
                                <p:cTn fill="hold" nodeType="afterEffect" presetClass="entr" presetID="23" presetSubtype="16">
                                  <p:stCondLst>
                                    <p:cond delay="0"/>
                                  </p:stCondLst>
                                  <p:childTnLst>
                                    <p:set>
                                      <p:cBhvr>
                                        <p:cTn dur="1" fill="hold">
                                          <p:stCondLst>
                                            <p:cond delay="0"/>
                                          </p:stCondLst>
                                        </p:cTn>
                                        <p:tgtEl>
                                          <p:spTgt spid="662"/>
                                        </p:tgtEl>
                                        <p:attrNameLst>
                                          <p:attrName>style.visibility</p:attrName>
                                        </p:attrNameLst>
                                      </p:cBhvr>
                                      <p:to>
                                        <p:strVal val="visible"/>
                                      </p:to>
                                    </p:set>
                                    <p:anim calcmode="lin" valueType="num">
                                      <p:cBhvr additive="base">
                                        <p:cTn dur="500"/>
                                        <p:tgtEl>
                                          <p:spTgt spid="662"/>
                                        </p:tgtEl>
                                        <p:attrNameLst>
                                          <p:attrName>ppt_w</p:attrName>
                                        </p:attrNameLst>
                                      </p:cBhvr>
                                      <p:tavLst>
                                        <p:tav fmla="" tm="0">
                                          <p:val>
                                            <p:strVal val="0"/>
                                          </p:val>
                                        </p:tav>
                                        <p:tav fmla="" tm="100000">
                                          <p:val>
                                            <p:strVal val="#ppt_w"/>
                                          </p:val>
                                        </p:tav>
                                      </p:tavLst>
                                    </p:anim>
                                    <p:anim calcmode="lin" valueType="num">
                                      <p:cBhvr additive="base">
                                        <p:cTn dur="500"/>
                                        <p:tgtEl>
                                          <p:spTgt spid="662"/>
                                        </p:tgtEl>
                                        <p:attrNameLst>
                                          <p:attrName>ppt_h</p:attrName>
                                        </p:attrNameLst>
                                      </p:cBhvr>
                                      <p:tavLst>
                                        <p:tav fmla="" tm="0">
                                          <p:val>
                                            <p:strVal val="0"/>
                                          </p:val>
                                        </p:tav>
                                        <p:tav fmla=""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1" name="Shape 671"/>
        <p:cNvGrpSpPr/>
        <p:nvPr/>
      </p:nvGrpSpPr>
      <p:grpSpPr>
        <a:xfrm>
          <a:off x="0" y="0"/>
          <a:ext cx="0" cy="0"/>
          <a:chOff x="0" y="0"/>
          <a:chExt cx="0" cy="0"/>
        </a:xfrm>
      </p:grpSpPr>
      <p:sp>
        <p:nvSpPr>
          <p:cNvPr id="672" name="Google Shape;672;p88"/>
          <p:cNvSpPr/>
          <p:nvPr/>
        </p:nvSpPr>
        <p:spPr>
          <a:xfrm>
            <a:off x="4201610" y="-127321"/>
            <a:ext cx="8079129" cy="6456813"/>
          </a:xfrm>
          <a:prstGeom prst="rect">
            <a:avLst/>
          </a:prstGeom>
          <a:gradFill>
            <a:gsLst>
              <a:gs pos="0">
                <a:srgbClr val="FFFFFF">
                  <a:alpha val="0"/>
                </a:srgbClr>
              </a:gs>
              <a:gs pos="21000">
                <a:srgbClr val="FFFFFF">
                  <a:alpha val="49019"/>
                </a:srgbClr>
              </a:gs>
              <a:gs pos="76000">
                <a:srgbClr val="FFFFFF">
                  <a:alpha val="80000"/>
                </a:srgbClr>
              </a:gs>
              <a:gs pos="100000">
                <a:srgbClr val="FFFFFF">
                  <a:alpha val="80000"/>
                </a:srgbClr>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Gill Sans"/>
              <a:ea typeface="Gill Sans"/>
              <a:cs typeface="Gill Sans"/>
              <a:sym typeface="Gill Sans"/>
            </a:endParaRPr>
          </a:p>
        </p:txBody>
      </p:sp>
      <p:sp>
        <p:nvSpPr>
          <p:cNvPr id="673" name="Google Shape;673;p88"/>
          <p:cNvSpPr/>
          <p:nvPr/>
        </p:nvSpPr>
        <p:spPr>
          <a:xfrm>
            <a:off x="6518053" y="1298519"/>
            <a:ext cx="2651496" cy="932519"/>
          </a:xfrm>
          <a:prstGeom prst="downArrow">
            <a:avLst>
              <a:gd fmla="val 50000" name="adj1"/>
              <a:gd fmla="val 48866" name="adj2"/>
            </a:avLst>
          </a:prstGeom>
          <a:solidFill>
            <a:schemeClr val="accent4"/>
          </a:solidFill>
          <a:ln cap="flat" cmpd="sng" w="25400">
            <a:solidFill>
              <a:srgbClr val="BA8C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400"/>
              <a:buFont typeface="Arial"/>
              <a:buNone/>
            </a:pPr>
            <a:r>
              <a:t/>
            </a:r>
            <a:endParaRPr b="0" i="0" sz="2400" u="none" cap="none" strike="noStrike">
              <a:solidFill>
                <a:schemeClr val="accent6"/>
              </a:solidFill>
              <a:latin typeface="Gill Sans"/>
              <a:ea typeface="Gill Sans"/>
              <a:cs typeface="Gill Sans"/>
              <a:sym typeface="Gill Sans"/>
            </a:endParaRPr>
          </a:p>
        </p:txBody>
      </p:sp>
      <p:sp>
        <p:nvSpPr>
          <p:cNvPr id="674" name="Google Shape;674;p88"/>
          <p:cNvSpPr txBox="1"/>
          <p:nvPr/>
        </p:nvSpPr>
        <p:spPr>
          <a:xfrm>
            <a:off x="5069782" y="528508"/>
            <a:ext cx="5548041" cy="954107"/>
          </a:xfrm>
          <a:prstGeom prst="rect">
            <a:avLst/>
          </a:prstGeom>
          <a:solidFill>
            <a:schemeClr val="lt1"/>
          </a:solidFill>
          <a:ln cap="flat" cmpd="sng" w="25400">
            <a:solidFill>
              <a:schemeClr val="accent6"/>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chemeClr val="accent5"/>
              </a:buClr>
              <a:buSzPts val="2800"/>
              <a:buFont typeface="Arial"/>
              <a:buNone/>
            </a:pPr>
            <a:r>
              <a:rPr b="0" i="0" lang="en-US" sz="2800" u="none" cap="none" strike="noStrike">
                <a:solidFill>
                  <a:schemeClr val="accent5"/>
                </a:solidFill>
                <a:latin typeface="Gill Sans"/>
                <a:ea typeface="Gill Sans"/>
                <a:cs typeface="Gill Sans"/>
                <a:sym typeface="Gill Sans"/>
              </a:rPr>
              <a:t>The parents never respond when I tell them what we are working on.</a:t>
            </a:r>
            <a:endParaRPr b="0" i="0" sz="1400" u="none" cap="none" strike="noStrike">
              <a:solidFill>
                <a:srgbClr val="000000"/>
              </a:solidFill>
              <a:latin typeface="Arial"/>
              <a:ea typeface="Arial"/>
              <a:cs typeface="Arial"/>
              <a:sym typeface="Arial"/>
            </a:endParaRPr>
          </a:p>
        </p:txBody>
      </p:sp>
      <p:sp>
        <p:nvSpPr>
          <p:cNvPr id="675" name="Google Shape;675;p88"/>
          <p:cNvSpPr txBox="1"/>
          <p:nvPr/>
        </p:nvSpPr>
        <p:spPr>
          <a:xfrm>
            <a:off x="6000725" y="2408457"/>
            <a:ext cx="3945588" cy="2677616"/>
          </a:xfrm>
          <a:prstGeom prst="rect">
            <a:avLst/>
          </a:prstGeom>
          <a:gradFill>
            <a:gsLst>
              <a:gs pos="0">
                <a:srgbClr val="FFED74"/>
              </a:gs>
              <a:gs pos="35000">
                <a:srgbClr val="FFF09F"/>
              </a:gs>
              <a:gs pos="100000">
                <a:srgbClr val="FFF9D6"/>
              </a:gs>
            </a:gsLst>
            <a:lin ang="16200000" scaled="0"/>
          </a:gradFill>
          <a:ln cap="flat" cmpd="sng" w="9525">
            <a:solidFill>
              <a:srgbClr val="FFBE00"/>
            </a:solidFill>
            <a:prstDash val="solid"/>
            <a:round/>
            <a:headEnd len="sm" w="sm" type="none"/>
            <a:tailEnd len="sm" w="sm" type="none"/>
          </a:ln>
          <a:effectLst>
            <a:outerShdw blurRad="40000" rotWithShape="0" dir="5400000" dist="20000">
              <a:srgbClr val="000000">
                <a:alpha val="37254"/>
              </a:srgbClr>
            </a:outerShdw>
          </a:effectLst>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chemeClr val="accent5"/>
              </a:buClr>
              <a:buSzPts val="2800"/>
              <a:buFont typeface="Arial"/>
              <a:buNone/>
            </a:pPr>
            <a:r>
              <a:rPr b="0" i="0" lang="en-US" sz="2800" u="none" cap="none" strike="noStrike">
                <a:solidFill>
                  <a:schemeClr val="accent5"/>
                </a:solidFill>
                <a:latin typeface="Gill Sans"/>
                <a:ea typeface="Gill Sans"/>
                <a:cs typeface="Gill Sans"/>
                <a:sym typeface="Gill Sans"/>
              </a:rPr>
              <a:t>I might need </a:t>
            </a:r>
            <a:br>
              <a:rPr b="0" i="0" lang="en-US" sz="2800" u="none" cap="none" strike="noStrike">
                <a:solidFill>
                  <a:schemeClr val="accent5"/>
                </a:solidFill>
                <a:latin typeface="Gill Sans"/>
                <a:ea typeface="Gill Sans"/>
                <a:cs typeface="Gill Sans"/>
                <a:sym typeface="Gill Sans"/>
              </a:rPr>
            </a:br>
            <a:r>
              <a:rPr b="0" i="0" lang="en-US" sz="2800" u="none" cap="none" strike="noStrike">
                <a:solidFill>
                  <a:schemeClr val="accent5"/>
                </a:solidFill>
                <a:latin typeface="Gill Sans"/>
                <a:ea typeface="Gill Sans"/>
                <a:cs typeface="Gill Sans"/>
                <a:sym typeface="Gill Sans"/>
              </a:rPr>
              <a:t>to use different communication and engagement strategies or ask them how they want to receive information. </a:t>
            </a:r>
            <a:endParaRPr b="0" i="0" sz="1400" u="none" cap="none" strike="noStrike">
              <a:solidFill>
                <a:srgbClr val="000000"/>
              </a:solidFill>
              <a:latin typeface="Arial"/>
              <a:ea typeface="Arial"/>
              <a:cs typeface="Arial"/>
              <a:sym typeface="Arial"/>
            </a:endParaRPr>
          </a:p>
        </p:txBody>
      </p:sp>
      <p:pic>
        <p:nvPicPr>
          <p:cNvPr descr="Woman playing with baby on floor" id="676" name="Google Shape;676;p88"/>
          <p:cNvPicPr preferRelativeResize="0"/>
          <p:nvPr/>
        </p:nvPicPr>
        <p:blipFill rotWithShape="1">
          <a:blip r:embed="rId3">
            <a:alphaModFix/>
          </a:blip>
          <a:srcRect b="13063" l="0" r="0" t="10460"/>
          <a:stretch/>
        </p:blipFill>
        <p:spPr>
          <a:xfrm>
            <a:off x="150100" y="1636777"/>
            <a:ext cx="5744702" cy="2928616"/>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sp>
        <p:nvSpPr>
          <p:cNvPr id="218" name="Google Shape;218;p43"/>
          <p:cNvSpPr txBox="1"/>
          <p:nvPr>
            <p:ph type="title"/>
          </p:nvPr>
        </p:nvSpPr>
        <p:spPr>
          <a:xfrm>
            <a:off x="971550" y="196849"/>
            <a:ext cx="8385382" cy="73809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Gill Sans"/>
              <a:buNone/>
            </a:pPr>
            <a:r>
              <a:rPr lang="en-US"/>
              <a:t>Learning Objectives</a:t>
            </a:r>
            <a:endParaRPr/>
          </a:p>
        </p:txBody>
      </p:sp>
      <p:grpSp>
        <p:nvGrpSpPr>
          <p:cNvPr id="219" name="Google Shape;219;p43"/>
          <p:cNvGrpSpPr/>
          <p:nvPr/>
        </p:nvGrpSpPr>
        <p:grpSpPr>
          <a:xfrm>
            <a:off x="971551" y="1253331"/>
            <a:ext cx="7044294" cy="4349613"/>
            <a:chOff x="0" y="0"/>
            <a:chExt cx="10515600" cy="4349613"/>
          </a:xfrm>
        </p:grpSpPr>
        <p:sp>
          <p:nvSpPr>
            <p:cNvPr id="220" name="Google Shape;220;p43"/>
            <p:cNvSpPr/>
            <p:nvPr/>
          </p:nvSpPr>
          <p:spPr>
            <a:xfrm>
              <a:off x="0" y="0"/>
              <a:ext cx="10515600" cy="1077870"/>
            </a:xfrm>
            <a:prstGeom prst="roundRect">
              <a:avLst>
                <a:gd fmla="val 16667"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221" name="Google Shape;221;p43"/>
            <p:cNvSpPr txBox="1"/>
            <p:nvPr/>
          </p:nvSpPr>
          <p:spPr>
            <a:xfrm>
              <a:off x="52617" y="52617"/>
              <a:ext cx="10410366" cy="972636"/>
            </a:xfrm>
            <a:prstGeom prst="rect">
              <a:avLst/>
            </a:prstGeom>
            <a:noFill/>
            <a:ln>
              <a:noFill/>
            </a:ln>
          </p:spPr>
          <p:txBody>
            <a:bodyPr anchorCtr="0" anchor="ctr" bIns="121900" lIns="121900" spcFirstLastPara="1" rIns="121900" wrap="square" tIns="121900">
              <a:noAutofit/>
            </a:bodyPr>
            <a:lstStyle/>
            <a:p>
              <a:pPr indent="0" lvl="0" marL="0" marR="0" rtl="0" algn="l">
                <a:lnSpc>
                  <a:spcPct val="90000"/>
                </a:lnSpc>
                <a:spcBef>
                  <a:spcPts val="0"/>
                </a:spcBef>
                <a:spcAft>
                  <a:spcPts val="0"/>
                </a:spcAft>
                <a:buClr>
                  <a:srgbClr val="000000"/>
                </a:buClr>
                <a:buSzPts val="3200"/>
                <a:buFont typeface="Arial"/>
                <a:buNone/>
              </a:pPr>
              <a:r>
                <a:rPr b="0" i="0" lang="en-US" sz="3200" u="none" cap="none" strike="noStrike">
                  <a:solidFill>
                    <a:schemeClr val="dk1"/>
                  </a:solidFill>
                  <a:latin typeface="Gill Sans"/>
                  <a:ea typeface="Gill Sans"/>
                  <a:cs typeface="Gill Sans"/>
                  <a:sym typeface="Gill Sans"/>
                </a:rPr>
                <a:t>Describe the tiers within the Pyramid Model framework.</a:t>
              </a:r>
              <a:endParaRPr b="0" i="0" sz="1400" u="none" cap="none" strike="noStrike">
                <a:solidFill>
                  <a:srgbClr val="000000"/>
                </a:solidFill>
                <a:latin typeface="Gill Sans"/>
                <a:ea typeface="Gill Sans"/>
                <a:cs typeface="Gill Sans"/>
                <a:sym typeface="Gill Sans"/>
              </a:endParaRPr>
            </a:p>
          </p:txBody>
        </p:sp>
        <p:sp>
          <p:nvSpPr>
            <p:cNvPr id="222" name="Google Shape;222;p43"/>
            <p:cNvSpPr/>
            <p:nvPr/>
          </p:nvSpPr>
          <p:spPr>
            <a:xfrm>
              <a:off x="0" y="1091730"/>
              <a:ext cx="10515600" cy="1077870"/>
            </a:xfrm>
            <a:prstGeom prst="roundRect">
              <a:avLst>
                <a:gd fmla="val 16667" name="adj"/>
              </a:avLst>
            </a:prstGeom>
            <a:solidFill>
              <a:srgbClr val="599BD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223" name="Google Shape;223;p43"/>
            <p:cNvSpPr txBox="1"/>
            <p:nvPr/>
          </p:nvSpPr>
          <p:spPr>
            <a:xfrm>
              <a:off x="52617" y="1144347"/>
              <a:ext cx="10410366" cy="972636"/>
            </a:xfrm>
            <a:prstGeom prst="rect">
              <a:avLst/>
            </a:prstGeom>
            <a:noFill/>
            <a:ln>
              <a:noFill/>
            </a:ln>
          </p:spPr>
          <p:txBody>
            <a:bodyPr anchorCtr="0" anchor="ctr" bIns="121900" lIns="121900" spcFirstLastPara="1" rIns="121900" wrap="square" tIns="121900">
              <a:noAutofit/>
            </a:bodyPr>
            <a:lstStyle/>
            <a:p>
              <a:pPr indent="0" lvl="0" marL="0" marR="0" rtl="0" algn="l">
                <a:lnSpc>
                  <a:spcPct val="90000"/>
                </a:lnSpc>
                <a:spcBef>
                  <a:spcPts val="0"/>
                </a:spcBef>
                <a:spcAft>
                  <a:spcPts val="0"/>
                </a:spcAft>
                <a:buClr>
                  <a:srgbClr val="000000"/>
                </a:buClr>
                <a:buSzPts val="3200"/>
                <a:buFont typeface="Arial"/>
                <a:buNone/>
              </a:pPr>
              <a:r>
                <a:rPr b="0" i="0" lang="en-US" sz="3200" u="none" cap="none" strike="noStrike">
                  <a:solidFill>
                    <a:schemeClr val="lt1"/>
                  </a:solidFill>
                  <a:latin typeface="Gill Sans"/>
                  <a:ea typeface="Gill Sans"/>
                  <a:cs typeface="Gill Sans"/>
                  <a:sym typeface="Gill Sans"/>
                </a:rPr>
                <a:t>Outline unique characteristics of Family Childcare. </a:t>
              </a:r>
              <a:endParaRPr b="0" i="0" sz="1400" u="none" cap="none" strike="noStrike">
                <a:solidFill>
                  <a:srgbClr val="000000"/>
                </a:solidFill>
                <a:latin typeface="Gill Sans"/>
                <a:ea typeface="Gill Sans"/>
                <a:cs typeface="Gill Sans"/>
                <a:sym typeface="Gill Sans"/>
              </a:endParaRPr>
            </a:p>
          </p:txBody>
        </p:sp>
        <p:sp>
          <p:nvSpPr>
            <p:cNvPr id="224" name="Google Shape;224;p43"/>
            <p:cNvSpPr/>
            <p:nvPr/>
          </p:nvSpPr>
          <p:spPr>
            <a:xfrm>
              <a:off x="0" y="2181736"/>
              <a:ext cx="10515600" cy="1077870"/>
            </a:xfrm>
            <a:prstGeom prst="roundRect">
              <a:avLst>
                <a:gd fmla="val 16667"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225" name="Google Shape;225;p43"/>
            <p:cNvSpPr txBox="1"/>
            <p:nvPr/>
          </p:nvSpPr>
          <p:spPr>
            <a:xfrm>
              <a:off x="52617" y="2234353"/>
              <a:ext cx="10410366" cy="972636"/>
            </a:xfrm>
            <a:prstGeom prst="rect">
              <a:avLst/>
            </a:prstGeom>
            <a:noFill/>
            <a:ln>
              <a:noFill/>
            </a:ln>
          </p:spPr>
          <p:txBody>
            <a:bodyPr anchorCtr="0" anchor="ctr" bIns="121900" lIns="121900" spcFirstLastPara="1" rIns="121900" wrap="square" tIns="121900">
              <a:noAutofit/>
            </a:bodyPr>
            <a:lstStyle/>
            <a:p>
              <a:pPr indent="0" lvl="0" marL="0" marR="0" rtl="0" algn="l">
                <a:lnSpc>
                  <a:spcPct val="90000"/>
                </a:lnSpc>
                <a:spcBef>
                  <a:spcPts val="0"/>
                </a:spcBef>
                <a:spcAft>
                  <a:spcPts val="0"/>
                </a:spcAft>
                <a:buClr>
                  <a:srgbClr val="000000"/>
                </a:buClr>
                <a:buSzPts val="3200"/>
                <a:buFont typeface="Arial"/>
                <a:buNone/>
              </a:pPr>
              <a:r>
                <a:rPr b="0" i="0" lang="en-US" sz="3200" u="none" cap="none" strike="noStrike">
                  <a:solidFill>
                    <a:schemeClr val="dk1"/>
                  </a:solidFill>
                  <a:latin typeface="Gill Sans"/>
                  <a:ea typeface="Gill Sans"/>
                  <a:cs typeface="Gill Sans"/>
                  <a:sym typeface="Gill Sans"/>
                </a:rPr>
                <a:t>Identify the primary principles for using the Pyramid Model in Family Childcare. </a:t>
              </a:r>
              <a:endParaRPr b="0" i="0" sz="1400" u="none" cap="none" strike="noStrike">
                <a:solidFill>
                  <a:srgbClr val="000000"/>
                </a:solidFill>
                <a:latin typeface="Gill Sans"/>
                <a:ea typeface="Gill Sans"/>
                <a:cs typeface="Gill Sans"/>
                <a:sym typeface="Gill Sans"/>
              </a:endParaRPr>
            </a:p>
          </p:txBody>
        </p:sp>
        <p:sp>
          <p:nvSpPr>
            <p:cNvPr id="226" name="Google Shape;226;p43"/>
            <p:cNvSpPr/>
            <p:nvPr/>
          </p:nvSpPr>
          <p:spPr>
            <a:xfrm>
              <a:off x="0" y="3271743"/>
              <a:ext cx="10515600" cy="1077870"/>
            </a:xfrm>
            <a:prstGeom prst="roundRect">
              <a:avLst>
                <a:gd fmla="val 16667"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227" name="Google Shape;227;p43"/>
            <p:cNvSpPr txBox="1"/>
            <p:nvPr/>
          </p:nvSpPr>
          <p:spPr>
            <a:xfrm>
              <a:off x="52617" y="3324360"/>
              <a:ext cx="10410366" cy="972636"/>
            </a:xfrm>
            <a:prstGeom prst="rect">
              <a:avLst/>
            </a:prstGeom>
            <a:noFill/>
            <a:ln>
              <a:noFill/>
            </a:ln>
          </p:spPr>
          <p:txBody>
            <a:bodyPr anchorCtr="0" anchor="ctr" bIns="121900" lIns="121900" spcFirstLastPara="1" rIns="121900" wrap="square" tIns="121900">
              <a:noAutofit/>
            </a:bodyPr>
            <a:lstStyle/>
            <a:p>
              <a:pPr indent="0" lvl="0" marL="0" marR="0" rtl="0" algn="l">
                <a:lnSpc>
                  <a:spcPct val="90000"/>
                </a:lnSpc>
                <a:spcBef>
                  <a:spcPts val="0"/>
                </a:spcBef>
                <a:spcAft>
                  <a:spcPts val="0"/>
                </a:spcAft>
                <a:buClr>
                  <a:srgbClr val="000000"/>
                </a:buClr>
                <a:buSzPts val="3200"/>
                <a:buFont typeface="Arial"/>
                <a:buNone/>
              </a:pPr>
              <a:r>
                <a:rPr b="0" i="0" lang="en-US" sz="3200" u="none" cap="none" strike="noStrike">
                  <a:solidFill>
                    <a:schemeClr val="lt1"/>
                  </a:solidFill>
                  <a:latin typeface="Gill Sans"/>
                  <a:ea typeface="Gill Sans"/>
                  <a:cs typeface="Gill Sans"/>
                  <a:sym typeface="Gill Sans"/>
                </a:rPr>
                <a:t>Reflect on how the Pyramid Model might look in Family Childcare. </a:t>
              </a:r>
              <a:endParaRPr b="0" i="0" sz="1400" u="none" cap="none" strike="noStrike">
                <a:solidFill>
                  <a:srgbClr val="000000"/>
                </a:solidFill>
                <a:latin typeface="Gill Sans"/>
                <a:ea typeface="Gill Sans"/>
                <a:cs typeface="Gill Sans"/>
                <a:sym typeface="Gill Sans"/>
              </a:endParaRPr>
            </a:p>
          </p:txBody>
        </p:sp>
      </p:grpSp>
      <p:pic>
        <p:nvPicPr>
          <p:cNvPr descr="Excited African American baby clapping her hands" id="228" name="Google Shape;228;p43"/>
          <p:cNvPicPr preferRelativeResize="0"/>
          <p:nvPr/>
        </p:nvPicPr>
        <p:blipFill rotWithShape="1">
          <a:blip r:embed="rId3">
            <a:alphaModFix/>
          </a:blip>
          <a:srcRect b="0" l="26680" r="13834" t="25405"/>
          <a:stretch/>
        </p:blipFill>
        <p:spPr>
          <a:xfrm>
            <a:off x="8133792" y="1018492"/>
            <a:ext cx="4058208" cy="5676007"/>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1" name="Shape 681"/>
        <p:cNvGrpSpPr/>
        <p:nvPr/>
      </p:nvGrpSpPr>
      <p:grpSpPr>
        <a:xfrm>
          <a:off x="0" y="0"/>
          <a:ext cx="0" cy="0"/>
          <a:chOff x="0" y="0"/>
          <a:chExt cx="0" cy="0"/>
        </a:xfrm>
      </p:grpSpPr>
      <p:pic>
        <p:nvPicPr>
          <p:cNvPr descr="A child with her arms crossed&#10;&#10;Description automatically generated with low confidence" id="682" name="Google Shape;682;p89"/>
          <p:cNvPicPr preferRelativeResize="0"/>
          <p:nvPr/>
        </p:nvPicPr>
        <p:blipFill rotWithShape="1">
          <a:blip r:embed="rId3">
            <a:alphaModFix/>
          </a:blip>
          <a:srcRect b="-708" l="20356" r="-25" t="709"/>
          <a:stretch/>
        </p:blipFill>
        <p:spPr>
          <a:xfrm>
            <a:off x="0" y="0"/>
            <a:ext cx="7391400" cy="6329491"/>
          </a:xfrm>
          <a:prstGeom prst="rect">
            <a:avLst/>
          </a:prstGeom>
          <a:noFill/>
          <a:ln>
            <a:noFill/>
          </a:ln>
        </p:spPr>
      </p:pic>
      <p:sp>
        <p:nvSpPr>
          <p:cNvPr id="683" name="Google Shape;683;p89"/>
          <p:cNvSpPr/>
          <p:nvPr/>
        </p:nvSpPr>
        <p:spPr>
          <a:xfrm>
            <a:off x="2307213" y="-12862"/>
            <a:ext cx="7192387" cy="6456813"/>
          </a:xfrm>
          <a:prstGeom prst="rect">
            <a:avLst/>
          </a:prstGeom>
          <a:gradFill>
            <a:gsLst>
              <a:gs pos="0">
                <a:srgbClr val="FFFFFF">
                  <a:alpha val="0"/>
                </a:srgbClr>
              </a:gs>
              <a:gs pos="12000">
                <a:srgbClr val="FFFFFF">
                  <a:alpha val="0"/>
                </a:srgbClr>
              </a:gs>
              <a:gs pos="33000">
                <a:srgbClr val="FFFFFF">
                  <a:alpha val="49019"/>
                </a:srgbClr>
              </a:gs>
              <a:gs pos="52000">
                <a:srgbClr val="FFFFFF">
                  <a:alpha val="89411"/>
                </a:srgbClr>
              </a:gs>
              <a:gs pos="100000">
                <a:srgbClr val="FFFFFF">
                  <a:alpha val="89411"/>
                </a:srgbClr>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Gill Sans"/>
              <a:ea typeface="Gill Sans"/>
              <a:cs typeface="Gill Sans"/>
              <a:sym typeface="Gill Sans"/>
            </a:endParaRPr>
          </a:p>
        </p:txBody>
      </p:sp>
      <p:pic>
        <p:nvPicPr>
          <p:cNvPr id="684" name="Google Shape;684;p89"/>
          <p:cNvPicPr preferRelativeResize="0"/>
          <p:nvPr/>
        </p:nvPicPr>
        <p:blipFill rotWithShape="1">
          <a:blip r:embed="rId4">
            <a:alphaModFix/>
          </a:blip>
          <a:srcRect b="0" l="0" r="0" t="0"/>
          <a:stretch/>
        </p:blipFill>
        <p:spPr>
          <a:xfrm>
            <a:off x="5069782" y="1460233"/>
            <a:ext cx="5548041" cy="3766282"/>
          </a:xfrm>
          <a:prstGeom prst="rect">
            <a:avLst/>
          </a:prstGeom>
          <a:noFill/>
          <a:ln>
            <a:noFill/>
          </a:ln>
        </p:spPr>
      </p:pic>
      <p:sp>
        <p:nvSpPr>
          <p:cNvPr id="685" name="Google Shape;685;p89"/>
          <p:cNvSpPr/>
          <p:nvPr/>
        </p:nvSpPr>
        <p:spPr>
          <a:xfrm>
            <a:off x="6518053" y="1234810"/>
            <a:ext cx="2651496" cy="932519"/>
          </a:xfrm>
          <a:prstGeom prst="downArrow">
            <a:avLst>
              <a:gd fmla="val 50000" name="adj1"/>
              <a:gd fmla="val 48866" name="adj2"/>
            </a:avLst>
          </a:prstGeom>
          <a:solidFill>
            <a:schemeClr val="accent4"/>
          </a:solidFill>
          <a:ln cap="flat" cmpd="sng" w="25400">
            <a:solidFill>
              <a:srgbClr val="BA8C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400"/>
              <a:buFont typeface="Arial"/>
              <a:buNone/>
            </a:pPr>
            <a:r>
              <a:t/>
            </a:r>
            <a:endParaRPr b="0" i="0" sz="2400" u="none" cap="none" strike="noStrike">
              <a:solidFill>
                <a:schemeClr val="accent6"/>
              </a:solidFill>
              <a:latin typeface="Gill Sans"/>
              <a:ea typeface="Gill Sans"/>
              <a:cs typeface="Gill Sans"/>
              <a:sym typeface="Gill Sans"/>
            </a:endParaRPr>
          </a:p>
        </p:txBody>
      </p:sp>
      <p:sp>
        <p:nvSpPr>
          <p:cNvPr id="686" name="Google Shape;686;p89"/>
          <p:cNvSpPr txBox="1"/>
          <p:nvPr/>
        </p:nvSpPr>
        <p:spPr>
          <a:xfrm>
            <a:off x="4489046" y="548721"/>
            <a:ext cx="6701741" cy="1200329"/>
          </a:xfrm>
          <a:prstGeom prst="rect">
            <a:avLst/>
          </a:prstGeom>
          <a:solidFill>
            <a:schemeClr val="lt1"/>
          </a:solidFill>
          <a:ln cap="flat" cmpd="sng" w="25400">
            <a:solidFill>
              <a:schemeClr val="accent6"/>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chemeClr val="accent5"/>
              </a:buClr>
              <a:buSzPts val="2400"/>
              <a:buFont typeface="Arial"/>
              <a:buNone/>
            </a:pPr>
            <a:r>
              <a:rPr b="0" i="0" lang="en-US" sz="2400" u="none" cap="none" strike="noStrike">
                <a:solidFill>
                  <a:schemeClr val="accent5"/>
                </a:solidFill>
                <a:latin typeface="Gill Sans"/>
                <a:ea typeface="Gill Sans"/>
                <a:cs typeface="Gill Sans"/>
                <a:sym typeface="Gill Sans"/>
              </a:rPr>
              <a:t>Gabby is hitting her friends when she wants to play with them. Maybe I should teach her how to get her friends’ attention and offer play ideas.</a:t>
            </a:r>
            <a:endParaRPr b="0" i="0" sz="1400" u="none" cap="none" strike="noStrike">
              <a:solidFill>
                <a:srgbClr val="000000"/>
              </a:solidFill>
              <a:latin typeface="Arial"/>
              <a:ea typeface="Arial"/>
              <a:cs typeface="Arial"/>
              <a:sym typeface="Arial"/>
            </a:endParaRPr>
          </a:p>
        </p:txBody>
      </p:sp>
      <p:sp>
        <p:nvSpPr>
          <p:cNvPr id="687" name="Google Shape;687;p89"/>
          <p:cNvSpPr txBox="1"/>
          <p:nvPr/>
        </p:nvSpPr>
        <p:spPr>
          <a:xfrm>
            <a:off x="6049700" y="2723740"/>
            <a:ext cx="3580435" cy="107721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200"/>
              <a:buFont typeface="Arial"/>
              <a:buNone/>
            </a:pPr>
            <a:r>
              <a:rPr b="0" i="0" lang="en-US" sz="3200" u="none" cap="none" strike="noStrike">
                <a:solidFill>
                  <a:srgbClr val="FFFFFF"/>
                </a:solidFill>
                <a:latin typeface="Gill Sans"/>
                <a:ea typeface="Gill Sans"/>
                <a:cs typeface="Gill Sans"/>
                <a:sym typeface="Gill Sans"/>
              </a:rPr>
              <a:t>Pyramid Model</a:t>
            </a:r>
            <a:br>
              <a:rPr b="0" i="0" lang="en-US" sz="3200" u="none" cap="none" strike="noStrike">
                <a:solidFill>
                  <a:srgbClr val="FFFFFF"/>
                </a:solidFill>
                <a:latin typeface="Gill Sans"/>
                <a:ea typeface="Gill Sans"/>
                <a:cs typeface="Gill Sans"/>
                <a:sym typeface="Gill Sans"/>
              </a:rPr>
            </a:br>
            <a:r>
              <a:rPr b="0" i="0" lang="en-US" sz="3200" u="none" cap="none" strike="noStrike">
                <a:solidFill>
                  <a:srgbClr val="FFFFFF"/>
                </a:solidFill>
                <a:latin typeface="Gill Sans"/>
                <a:ea typeface="Gill Sans"/>
                <a:cs typeface="Gill Sans"/>
                <a:sym typeface="Gill Sans"/>
              </a:rPr>
              <a:t>Filter</a:t>
            </a:r>
            <a:endParaRPr b="0" i="0" sz="1400" u="none" cap="none" strike="noStrike">
              <a:solidFill>
                <a:srgbClr val="000000"/>
              </a:solidFill>
              <a:latin typeface="Arial"/>
              <a:ea typeface="Arial"/>
              <a:cs typeface="Arial"/>
              <a:sym typeface="Arial"/>
            </a:endParaRPr>
          </a:p>
        </p:txBody>
      </p:sp>
      <p:grpSp>
        <p:nvGrpSpPr>
          <p:cNvPr id="688" name="Google Shape;688;p89"/>
          <p:cNvGrpSpPr/>
          <p:nvPr/>
        </p:nvGrpSpPr>
        <p:grpSpPr>
          <a:xfrm>
            <a:off x="6799934" y="4309396"/>
            <a:ext cx="2112572" cy="1713053"/>
            <a:chOff x="6799934" y="4309396"/>
            <a:chExt cx="2112572" cy="1713053"/>
          </a:xfrm>
        </p:grpSpPr>
        <p:sp>
          <p:nvSpPr>
            <p:cNvPr id="689" name="Google Shape;689;p89"/>
            <p:cNvSpPr/>
            <p:nvPr/>
          </p:nvSpPr>
          <p:spPr>
            <a:xfrm>
              <a:off x="6799934" y="4309396"/>
              <a:ext cx="2112572" cy="1713053"/>
            </a:xfrm>
            <a:prstGeom prst="star5">
              <a:avLst>
                <a:gd fmla="val 19098" name="adj"/>
                <a:gd fmla="val 105146" name="hf"/>
                <a:gd fmla="val 110557" name="vf"/>
              </a:avLst>
            </a:prstGeom>
            <a:solidFill>
              <a:schemeClr val="accent4"/>
            </a:solidFill>
            <a:ln cap="flat" cmpd="sng" w="57150">
              <a:solidFill>
                <a:schemeClr val="lt1"/>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Gill Sans"/>
                <a:ea typeface="Gill Sans"/>
                <a:cs typeface="Gill Sans"/>
                <a:sym typeface="Gill Sans"/>
              </a:endParaRPr>
            </a:p>
          </p:txBody>
        </p:sp>
        <p:sp>
          <p:nvSpPr>
            <p:cNvPr id="690" name="Google Shape;690;p89"/>
            <p:cNvSpPr txBox="1"/>
            <p:nvPr/>
          </p:nvSpPr>
          <p:spPr>
            <a:xfrm>
              <a:off x="7244908" y="5024493"/>
              <a:ext cx="1222624" cy="52322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800"/>
                <a:buFont typeface="Arial"/>
                <a:buNone/>
              </a:pPr>
              <a:r>
                <a:rPr b="0" i="0" lang="en-US" sz="2800" u="none" cap="none" strike="noStrike">
                  <a:solidFill>
                    <a:schemeClr val="accent5"/>
                  </a:solidFill>
                  <a:latin typeface="Gill Sans"/>
                  <a:ea typeface="Gill Sans"/>
                  <a:cs typeface="Gill Sans"/>
                  <a:sym typeface="Gill Sans"/>
                </a:rPr>
                <a:t>Yes!</a:t>
              </a:r>
              <a:endParaRPr b="0" i="0" sz="1400" u="none" cap="none" strike="noStrike">
                <a:solidFill>
                  <a:srgbClr val="000000"/>
                </a:solidFill>
                <a:latin typeface="Arial"/>
                <a:ea typeface="Arial"/>
                <a:cs typeface="Arial"/>
                <a:sym typeface="Arial"/>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xit" presetID="10" presetSubtype="0">
                                  <p:stCondLst>
                                    <p:cond delay="0"/>
                                  </p:stCondLst>
                                  <p:childTnLst>
                                    <p:animEffect filter="fade" transition="out">
                                      <p:cBhvr>
                                        <p:cTn dur="500"/>
                                        <p:tgtEl>
                                          <p:spTgt spid="685"/>
                                        </p:tgtEl>
                                      </p:cBhvr>
                                    </p:animEffect>
                                    <p:set>
                                      <p:cBhvr>
                                        <p:cTn dur="1" fill="hold">
                                          <p:stCondLst>
                                            <p:cond delay="500"/>
                                          </p:stCondLst>
                                        </p:cTn>
                                        <p:tgtEl>
                                          <p:spTgt spid="685"/>
                                        </p:tgtEl>
                                        <p:attrNameLst>
                                          <p:attrName>style.visibility</p:attrName>
                                        </p:attrNameLst>
                                      </p:cBhvr>
                                      <p:to>
                                        <p:strVal val="hidden"/>
                                      </p:to>
                                    </p:set>
                                  </p:childTnLst>
                                </p:cTn>
                              </p:par>
                            </p:childTnLst>
                          </p:cTn>
                        </p:par>
                        <p:par>
                          <p:cTn fill="hold">
                            <p:stCondLst>
                              <p:cond delay="500"/>
                            </p:stCondLst>
                            <p:childTnLst>
                              <p:par>
                                <p:cTn fill="hold" nodeType="afterEffect" presetClass="entr" presetID="23" presetSubtype="16">
                                  <p:stCondLst>
                                    <p:cond delay="0"/>
                                  </p:stCondLst>
                                  <p:childTnLst>
                                    <p:set>
                                      <p:cBhvr>
                                        <p:cTn dur="1" fill="hold">
                                          <p:stCondLst>
                                            <p:cond delay="0"/>
                                          </p:stCondLst>
                                        </p:cTn>
                                        <p:tgtEl>
                                          <p:spTgt spid="688"/>
                                        </p:tgtEl>
                                        <p:attrNameLst>
                                          <p:attrName>style.visibility</p:attrName>
                                        </p:attrNameLst>
                                      </p:cBhvr>
                                      <p:to>
                                        <p:strVal val="visible"/>
                                      </p:to>
                                    </p:set>
                                    <p:anim calcmode="lin" valueType="num">
                                      <p:cBhvr additive="base">
                                        <p:cTn dur="500"/>
                                        <p:tgtEl>
                                          <p:spTgt spid="688"/>
                                        </p:tgtEl>
                                        <p:attrNameLst>
                                          <p:attrName>ppt_w</p:attrName>
                                        </p:attrNameLst>
                                      </p:cBhvr>
                                      <p:tavLst>
                                        <p:tav fmla="" tm="0">
                                          <p:val>
                                            <p:strVal val="0"/>
                                          </p:val>
                                        </p:tav>
                                        <p:tav fmla="" tm="100000">
                                          <p:val>
                                            <p:strVal val="#ppt_w"/>
                                          </p:val>
                                        </p:tav>
                                      </p:tavLst>
                                    </p:anim>
                                    <p:anim calcmode="lin" valueType="num">
                                      <p:cBhvr additive="base">
                                        <p:cTn dur="500"/>
                                        <p:tgtEl>
                                          <p:spTgt spid="688"/>
                                        </p:tgtEl>
                                        <p:attrNameLst>
                                          <p:attrName>ppt_h</p:attrName>
                                        </p:attrNameLst>
                                      </p:cBhvr>
                                      <p:tavLst>
                                        <p:tav fmla="" tm="0">
                                          <p:val>
                                            <p:strVal val="0"/>
                                          </p:val>
                                        </p:tav>
                                        <p:tav fmla=""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5" name="Shape 695"/>
        <p:cNvGrpSpPr/>
        <p:nvPr/>
      </p:nvGrpSpPr>
      <p:grpSpPr>
        <a:xfrm>
          <a:off x="0" y="0"/>
          <a:ext cx="0" cy="0"/>
          <a:chOff x="0" y="0"/>
          <a:chExt cx="0" cy="0"/>
        </a:xfrm>
      </p:grpSpPr>
      <p:pic>
        <p:nvPicPr>
          <p:cNvPr id="696" name="Google Shape;696;p90"/>
          <p:cNvPicPr preferRelativeResize="0"/>
          <p:nvPr/>
        </p:nvPicPr>
        <p:blipFill rotWithShape="1">
          <a:blip r:embed="rId3">
            <a:alphaModFix/>
          </a:blip>
          <a:srcRect b="-730" l="14456" r="269" t="10778"/>
          <a:stretch/>
        </p:blipFill>
        <p:spPr>
          <a:xfrm>
            <a:off x="-12032" y="0"/>
            <a:ext cx="12192000" cy="6246688"/>
          </a:xfrm>
          <a:prstGeom prst="rect">
            <a:avLst/>
          </a:prstGeom>
          <a:noFill/>
          <a:ln>
            <a:noFill/>
          </a:ln>
        </p:spPr>
      </p:pic>
      <p:sp>
        <p:nvSpPr>
          <p:cNvPr id="697" name="Google Shape;697;p90"/>
          <p:cNvSpPr/>
          <p:nvPr/>
        </p:nvSpPr>
        <p:spPr>
          <a:xfrm>
            <a:off x="4112871" y="-105063"/>
            <a:ext cx="8079129" cy="6301147"/>
          </a:xfrm>
          <a:prstGeom prst="rect">
            <a:avLst/>
          </a:prstGeom>
          <a:gradFill>
            <a:gsLst>
              <a:gs pos="0">
                <a:srgbClr val="FFFFFF">
                  <a:alpha val="0"/>
                </a:srgbClr>
              </a:gs>
              <a:gs pos="21000">
                <a:srgbClr val="E1EFD8">
                  <a:alpha val="49411"/>
                </a:srgbClr>
              </a:gs>
              <a:gs pos="76000">
                <a:srgbClr val="E1EFD8">
                  <a:alpha val="80000"/>
                </a:srgbClr>
              </a:gs>
              <a:gs pos="100000">
                <a:srgbClr val="E1EFD8">
                  <a:alpha val="80000"/>
                </a:srgbClr>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Gill Sans"/>
              <a:ea typeface="Gill Sans"/>
              <a:cs typeface="Gill Sans"/>
              <a:sym typeface="Gill Sans"/>
            </a:endParaRPr>
          </a:p>
        </p:txBody>
      </p:sp>
      <p:pic>
        <p:nvPicPr>
          <p:cNvPr id="698" name="Google Shape;698;p90"/>
          <p:cNvPicPr preferRelativeResize="0"/>
          <p:nvPr/>
        </p:nvPicPr>
        <p:blipFill rotWithShape="1">
          <a:blip r:embed="rId4">
            <a:alphaModFix/>
          </a:blip>
          <a:srcRect b="0" l="0" r="0" t="0"/>
          <a:stretch/>
        </p:blipFill>
        <p:spPr>
          <a:xfrm>
            <a:off x="4818980" y="1460233"/>
            <a:ext cx="5548041" cy="3766282"/>
          </a:xfrm>
          <a:prstGeom prst="rect">
            <a:avLst/>
          </a:prstGeom>
          <a:noFill/>
          <a:ln>
            <a:noFill/>
          </a:ln>
        </p:spPr>
      </p:pic>
      <p:sp>
        <p:nvSpPr>
          <p:cNvPr id="699" name="Google Shape;699;p90"/>
          <p:cNvSpPr/>
          <p:nvPr/>
        </p:nvSpPr>
        <p:spPr>
          <a:xfrm>
            <a:off x="6267252" y="1139035"/>
            <a:ext cx="2651496" cy="932519"/>
          </a:xfrm>
          <a:prstGeom prst="downArrow">
            <a:avLst>
              <a:gd fmla="val 50000" name="adj1"/>
              <a:gd fmla="val 48866" name="adj2"/>
            </a:avLst>
          </a:prstGeom>
          <a:solidFill>
            <a:schemeClr val="accent4"/>
          </a:solidFill>
          <a:ln cap="flat" cmpd="sng" w="25400">
            <a:solidFill>
              <a:srgbClr val="BA8C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400"/>
              <a:buFont typeface="Arial"/>
              <a:buNone/>
            </a:pPr>
            <a:r>
              <a:t/>
            </a:r>
            <a:endParaRPr b="0" i="0" sz="2400" u="none" cap="none" strike="noStrike">
              <a:solidFill>
                <a:schemeClr val="accent6"/>
              </a:solidFill>
              <a:latin typeface="Gill Sans"/>
              <a:ea typeface="Gill Sans"/>
              <a:cs typeface="Gill Sans"/>
              <a:sym typeface="Gill Sans"/>
            </a:endParaRPr>
          </a:p>
        </p:txBody>
      </p:sp>
      <p:sp>
        <p:nvSpPr>
          <p:cNvPr id="700" name="Google Shape;700;p90"/>
          <p:cNvSpPr txBox="1"/>
          <p:nvPr/>
        </p:nvSpPr>
        <p:spPr>
          <a:xfrm>
            <a:off x="3603008" y="569656"/>
            <a:ext cx="7979985" cy="1061829"/>
          </a:xfrm>
          <a:prstGeom prst="rect">
            <a:avLst/>
          </a:prstGeom>
          <a:solidFill>
            <a:schemeClr val="lt1"/>
          </a:solidFill>
          <a:ln cap="flat" cmpd="sng" w="25400">
            <a:solidFill>
              <a:schemeClr val="accent6"/>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chemeClr val="accent5"/>
              </a:buClr>
              <a:buSzPts val="2100"/>
              <a:buFont typeface="Arial"/>
              <a:buNone/>
            </a:pPr>
            <a:r>
              <a:rPr b="0" i="0" lang="en-US" sz="2100" u="none" cap="none" strike="noStrike">
                <a:solidFill>
                  <a:schemeClr val="accent5"/>
                </a:solidFill>
                <a:latin typeface="Gill Sans"/>
                <a:ea typeface="Gill Sans"/>
                <a:cs typeface="Gill Sans"/>
                <a:sym typeface="Gill Sans"/>
              </a:rPr>
              <a:t>I am teaching the children to use calm down strategies. I know my families will want to do to see if these might work for their child at home too!</a:t>
            </a:r>
            <a:endParaRPr b="0" i="0" sz="1400" u="none" cap="none" strike="noStrike">
              <a:solidFill>
                <a:srgbClr val="000000"/>
              </a:solidFill>
              <a:latin typeface="Arial"/>
              <a:ea typeface="Arial"/>
              <a:cs typeface="Arial"/>
              <a:sym typeface="Arial"/>
            </a:endParaRPr>
          </a:p>
        </p:txBody>
      </p:sp>
      <p:sp>
        <p:nvSpPr>
          <p:cNvPr id="701" name="Google Shape;701;p90"/>
          <p:cNvSpPr txBox="1"/>
          <p:nvPr/>
        </p:nvSpPr>
        <p:spPr>
          <a:xfrm>
            <a:off x="6049700" y="2723740"/>
            <a:ext cx="3580435" cy="107721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200"/>
              <a:buFont typeface="Arial"/>
              <a:buNone/>
            </a:pPr>
            <a:r>
              <a:rPr b="0" i="0" lang="en-US" sz="3200" u="none" cap="none" strike="noStrike">
                <a:solidFill>
                  <a:srgbClr val="FFFFFF"/>
                </a:solidFill>
                <a:latin typeface="Gill Sans"/>
                <a:ea typeface="Gill Sans"/>
                <a:cs typeface="Gill Sans"/>
                <a:sym typeface="Gill Sans"/>
              </a:rPr>
              <a:t>Pyramid Model</a:t>
            </a:r>
            <a:br>
              <a:rPr b="0" i="0" lang="en-US" sz="3200" u="none" cap="none" strike="noStrike">
                <a:solidFill>
                  <a:srgbClr val="FFFFFF"/>
                </a:solidFill>
                <a:latin typeface="Gill Sans"/>
                <a:ea typeface="Gill Sans"/>
                <a:cs typeface="Gill Sans"/>
                <a:sym typeface="Gill Sans"/>
              </a:rPr>
            </a:br>
            <a:r>
              <a:rPr b="0" i="0" lang="en-US" sz="3200" u="none" cap="none" strike="noStrike">
                <a:solidFill>
                  <a:srgbClr val="FFFFFF"/>
                </a:solidFill>
                <a:latin typeface="Gill Sans"/>
                <a:ea typeface="Gill Sans"/>
                <a:cs typeface="Gill Sans"/>
                <a:sym typeface="Gill Sans"/>
              </a:rPr>
              <a:t>Filter</a:t>
            </a:r>
            <a:endParaRPr b="0" i="0" sz="1400" u="none" cap="none" strike="noStrike">
              <a:solidFill>
                <a:srgbClr val="000000"/>
              </a:solidFill>
              <a:latin typeface="Arial"/>
              <a:ea typeface="Arial"/>
              <a:cs typeface="Arial"/>
              <a:sym typeface="Arial"/>
            </a:endParaRPr>
          </a:p>
        </p:txBody>
      </p:sp>
      <p:grpSp>
        <p:nvGrpSpPr>
          <p:cNvPr id="702" name="Google Shape;702;p90"/>
          <p:cNvGrpSpPr/>
          <p:nvPr/>
        </p:nvGrpSpPr>
        <p:grpSpPr>
          <a:xfrm>
            <a:off x="6536714" y="4309396"/>
            <a:ext cx="2112572" cy="1713053"/>
            <a:chOff x="6799934" y="4309396"/>
            <a:chExt cx="2112572" cy="1713053"/>
          </a:xfrm>
        </p:grpSpPr>
        <p:sp>
          <p:nvSpPr>
            <p:cNvPr id="703" name="Google Shape;703;p90"/>
            <p:cNvSpPr/>
            <p:nvPr/>
          </p:nvSpPr>
          <p:spPr>
            <a:xfrm>
              <a:off x="6799934" y="4309396"/>
              <a:ext cx="2112572" cy="1713053"/>
            </a:xfrm>
            <a:prstGeom prst="star5">
              <a:avLst>
                <a:gd fmla="val 19098" name="adj"/>
                <a:gd fmla="val 105146" name="hf"/>
                <a:gd fmla="val 110557" name="vf"/>
              </a:avLst>
            </a:prstGeom>
            <a:solidFill>
              <a:schemeClr val="accent4"/>
            </a:solidFill>
            <a:ln cap="flat" cmpd="sng" w="57150">
              <a:solidFill>
                <a:schemeClr val="lt1"/>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Gill Sans"/>
                <a:ea typeface="Gill Sans"/>
                <a:cs typeface="Gill Sans"/>
                <a:sym typeface="Gill Sans"/>
              </a:endParaRPr>
            </a:p>
          </p:txBody>
        </p:sp>
        <p:sp>
          <p:nvSpPr>
            <p:cNvPr id="704" name="Google Shape;704;p90"/>
            <p:cNvSpPr txBox="1"/>
            <p:nvPr/>
          </p:nvSpPr>
          <p:spPr>
            <a:xfrm>
              <a:off x="7244908" y="5024493"/>
              <a:ext cx="1222624" cy="52322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800"/>
                <a:buFont typeface="Arial"/>
                <a:buNone/>
              </a:pPr>
              <a:r>
                <a:rPr b="0" i="0" lang="en-US" sz="2800" u="none" cap="none" strike="noStrike">
                  <a:solidFill>
                    <a:schemeClr val="accent5"/>
                  </a:solidFill>
                  <a:latin typeface="Gill Sans"/>
                  <a:ea typeface="Gill Sans"/>
                  <a:cs typeface="Gill Sans"/>
                  <a:sym typeface="Gill Sans"/>
                </a:rPr>
                <a:t>Yes!</a:t>
              </a:r>
              <a:endParaRPr b="0" i="0" sz="1400" u="none" cap="none" strike="noStrike">
                <a:solidFill>
                  <a:srgbClr val="000000"/>
                </a:solidFill>
                <a:latin typeface="Arial"/>
                <a:ea typeface="Arial"/>
                <a:cs typeface="Arial"/>
                <a:sym typeface="Arial"/>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xit" presetID="10" presetSubtype="0">
                                  <p:stCondLst>
                                    <p:cond delay="0"/>
                                  </p:stCondLst>
                                  <p:childTnLst>
                                    <p:animEffect filter="fade" transition="out">
                                      <p:cBhvr>
                                        <p:cTn dur="500"/>
                                        <p:tgtEl>
                                          <p:spTgt spid="699"/>
                                        </p:tgtEl>
                                      </p:cBhvr>
                                    </p:animEffect>
                                    <p:set>
                                      <p:cBhvr>
                                        <p:cTn dur="1" fill="hold">
                                          <p:stCondLst>
                                            <p:cond delay="500"/>
                                          </p:stCondLst>
                                        </p:cTn>
                                        <p:tgtEl>
                                          <p:spTgt spid="699"/>
                                        </p:tgtEl>
                                        <p:attrNameLst>
                                          <p:attrName>style.visibility</p:attrName>
                                        </p:attrNameLst>
                                      </p:cBhvr>
                                      <p:to>
                                        <p:strVal val="hidden"/>
                                      </p:to>
                                    </p:set>
                                  </p:childTnLst>
                                </p:cTn>
                              </p:par>
                            </p:childTnLst>
                          </p:cTn>
                        </p:par>
                        <p:par>
                          <p:cTn fill="hold">
                            <p:stCondLst>
                              <p:cond delay="500"/>
                            </p:stCondLst>
                            <p:childTnLst>
                              <p:par>
                                <p:cTn fill="hold" nodeType="afterEffect" presetClass="entr" presetID="23" presetSubtype="16">
                                  <p:stCondLst>
                                    <p:cond delay="0"/>
                                  </p:stCondLst>
                                  <p:childTnLst>
                                    <p:set>
                                      <p:cBhvr>
                                        <p:cTn dur="1" fill="hold">
                                          <p:stCondLst>
                                            <p:cond delay="0"/>
                                          </p:stCondLst>
                                        </p:cTn>
                                        <p:tgtEl>
                                          <p:spTgt spid="702"/>
                                        </p:tgtEl>
                                        <p:attrNameLst>
                                          <p:attrName>style.visibility</p:attrName>
                                        </p:attrNameLst>
                                      </p:cBhvr>
                                      <p:to>
                                        <p:strVal val="visible"/>
                                      </p:to>
                                    </p:set>
                                    <p:anim calcmode="lin" valueType="num">
                                      <p:cBhvr additive="base">
                                        <p:cTn dur="500"/>
                                        <p:tgtEl>
                                          <p:spTgt spid="702"/>
                                        </p:tgtEl>
                                        <p:attrNameLst>
                                          <p:attrName>ppt_w</p:attrName>
                                        </p:attrNameLst>
                                      </p:cBhvr>
                                      <p:tavLst>
                                        <p:tav fmla="" tm="0">
                                          <p:val>
                                            <p:strVal val="0"/>
                                          </p:val>
                                        </p:tav>
                                        <p:tav fmla="" tm="100000">
                                          <p:val>
                                            <p:strVal val="#ppt_w"/>
                                          </p:val>
                                        </p:tav>
                                      </p:tavLst>
                                    </p:anim>
                                    <p:anim calcmode="lin" valueType="num">
                                      <p:cBhvr additive="base">
                                        <p:cTn dur="500"/>
                                        <p:tgtEl>
                                          <p:spTgt spid="702"/>
                                        </p:tgtEl>
                                        <p:attrNameLst>
                                          <p:attrName>ppt_h</p:attrName>
                                        </p:attrNameLst>
                                      </p:cBhvr>
                                      <p:tavLst>
                                        <p:tav fmla="" tm="0">
                                          <p:val>
                                            <p:strVal val="0"/>
                                          </p:val>
                                        </p:tav>
                                        <p:tav fmla=""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9" name="Shape 709"/>
        <p:cNvGrpSpPr/>
        <p:nvPr/>
      </p:nvGrpSpPr>
      <p:grpSpPr>
        <a:xfrm>
          <a:off x="0" y="0"/>
          <a:ext cx="0" cy="0"/>
          <a:chOff x="0" y="0"/>
          <a:chExt cx="0" cy="0"/>
        </a:xfrm>
      </p:grpSpPr>
      <p:sp>
        <p:nvSpPr>
          <p:cNvPr id="710" name="Google Shape;710;p52"/>
          <p:cNvSpPr txBox="1"/>
          <p:nvPr>
            <p:ph type="title"/>
          </p:nvPr>
        </p:nvSpPr>
        <p:spPr>
          <a:xfrm>
            <a:off x="971550" y="196849"/>
            <a:ext cx="10382250" cy="1071983"/>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Gill Sans"/>
              <a:buNone/>
            </a:pPr>
            <a:r>
              <a:rPr lang="en-US">
                <a:solidFill>
                  <a:schemeClr val="dk1"/>
                </a:solidFill>
                <a:latin typeface="Gill Sans"/>
                <a:ea typeface="Gill Sans"/>
                <a:cs typeface="Gill Sans"/>
                <a:sym typeface="Gill Sans"/>
              </a:rPr>
              <a:t>Pyramid Model in Family Childcare</a:t>
            </a:r>
            <a:endParaRPr>
              <a:latin typeface="Gill Sans"/>
              <a:ea typeface="Gill Sans"/>
              <a:cs typeface="Gill Sans"/>
              <a:sym typeface="Gill Sans"/>
            </a:endParaRPr>
          </a:p>
        </p:txBody>
      </p:sp>
      <p:grpSp>
        <p:nvGrpSpPr>
          <p:cNvPr id="711" name="Google Shape;711;p52"/>
          <p:cNvGrpSpPr/>
          <p:nvPr/>
        </p:nvGrpSpPr>
        <p:grpSpPr>
          <a:xfrm>
            <a:off x="971550" y="1459332"/>
            <a:ext cx="10382249" cy="4352543"/>
            <a:chOff x="0" y="0"/>
            <a:chExt cx="10382249" cy="4352543"/>
          </a:xfrm>
        </p:grpSpPr>
        <p:sp>
          <p:nvSpPr>
            <p:cNvPr id="712" name="Google Shape;712;p52"/>
            <p:cNvSpPr/>
            <p:nvPr/>
          </p:nvSpPr>
          <p:spPr>
            <a:xfrm>
              <a:off x="0" y="0"/>
              <a:ext cx="8824912" cy="1305763"/>
            </a:xfrm>
            <a:prstGeom prst="roundRect">
              <a:avLst>
                <a:gd fmla="val 10000" name="adj"/>
              </a:avLst>
            </a:prstGeom>
            <a:solidFill>
              <a:schemeClr val="accent6"/>
            </a:solidFill>
            <a:ln cap="flat" cmpd="sng" w="9525">
              <a:solidFill>
                <a:schemeClr val="dk1"/>
              </a:solidFill>
              <a:prstDash val="solid"/>
              <a:round/>
              <a:headEnd len="sm" w="sm" type="none"/>
              <a:tailEnd len="sm" w="sm" type="none"/>
            </a:ln>
            <a:effectLst>
              <a:outerShdw blurRad="40000" rotWithShape="0" dir="5400000" dist="23000">
                <a:srgbClr val="000000">
                  <a:alpha val="33725"/>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713" name="Google Shape;713;p52"/>
            <p:cNvSpPr txBox="1"/>
            <p:nvPr/>
          </p:nvSpPr>
          <p:spPr>
            <a:xfrm>
              <a:off x="38244" y="38244"/>
              <a:ext cx="7415893" cy="1229275"/>
            </a:xfrm>
            <a:prstGeom prst="rect">
              <a:avLst/>
            </a:prstGeom>
            <a:noFill/>
            <a:ln>
              <a:noFill/>
            </a:ln>
          </p:spPr>
          <p:txBody>
            <a:bodyPr anchorCtr="0" anchor="ctr" bIns="99050" lIns="99050" spcFirstLastPara="1" rIns="99050" wrap="square" tIns="99050">
              <a:noAutofit/>
            </a:bodyPr>
            <a:lstStyle/>
            <a:p>
              <a:pPr indent="0" lvl="0" marL="0" marR="0" rtl="0" algn="l">
                <a:lnSpc>
                  <a:spcPct val="90000"/>
                </a:lnSpc>
                <a:spcBef>
                  <a:spcPts val="0"/>
                </a:spcBef>
                <a:spcAft>
                  <a:spcPts val="0"/>
                </a:spcAft>
                <a:buClr>
                  <a:srgbClr val="000000"/>
                </a:buClr>
                <a:buSzPts val="2600"/>
                <a:buFont typeface="Arial"/>
                <a:buNone/>
              </a:pPr>
              <a:r>
                <a:rPr b="0" i="0" lang="en-US" sz="2600" u="none" cap="none" strike="noStrike">
                  <a:solidFill>
                    <a:schemeClr val="lt1"/>
                  </a:solidFill>
                  <a:latin typeface="Gill Sans"/>
                  <a:ea typeface="Gill Sans"/>
                  <a:cs typeface="Gill Sans"/>
                  <a:sym typeface="Gill Sans"/>
                </a:rPr>
                <a:t>Describe ONE tier of the Pyramid Model and how it applies to family childcare? </a:t>
              </a:r>
              <a:endParaRPr b="0" i="0" sz="1400" u="none" cap="none" strike="noStrike">
                <a:solidFill>
                  <a:srgbClr val="000000"/>
                </a:solidFill>
                <a:latin typeface="Gill Sans"/>
                <a:ea typeface="Gill Sans"/>
                <a:cs typeface="Gill Sans"/>
                <a:sym typeface="Gill Sans"/>
              </a:endParaRPr>
            </a:p>
          </p:txBody>
        </p:sp>
        <p:sp>
          <p:nvSpPr>
            <p:cNvPr id="714" name="Google Shape;714;p52"/>
            <p:cNvSpPr/>
            <p:nvPr/>
          </p:nvSpPr>
          <p:spPr>
            <a:xfrm>
              <a:off x="778668" y="1523390"/>
              <a:ext cx="8824912" cy="1305763"/>
            </a:xfrm>
            <a:prstGeom prst="roundRect">
              <a:avLst>
                <a:gd fmla="val 10000" name="adj"/>
              </a:avLst>
            </a:prstGeom>
            <a:solidFill>
              <a:schemeClr val="accent2"/>
            </a:solidFill>
            <a:ln cap="flat" cmpd="sng" w="9525">
              <a:solidFill>
                <a:schemeClr val="dk1"/>
              </a:solidFill>
              <a:prstDash val="solid"/>
              <a:round/>
              <a:headEnd len="sm" w="sm" type="none"/>
              <a:tailEnd len="sm" w="sm" type="none"/>
            </a:ln>
            <a:effectLst>
              <a:outerShdw blurRad="40000" rotWithShape="0" dir="5400000" dist="23000">
                <a:srgbClr val="000000">
                  <a:alpha val="33725"/>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715" name="Google Shape;715;p52"/>
            <p:cNvSpPr txBox="1"/>
            <p:nvPr/>
          </p:nvSpPr>
          <p:spPr>
            <a:xfrm>
              <a:off x="816912" y="1561634"/>
              <a:ext cx="7121009" cy="1229275"/>
            </a:xfrm>
            <a:prstGeom prst="rect">
              <a:avLst/>
            </a:prstGeom>
            <a:noFill/>
            <a:ln>
              <a:noFill/>
            </a:ln>
          </p:spPr>
          <p:txBody>
            <a:bodyPr anchorCtr="0" anchor="ctr" bIns="99050" lIns="99050" spcFirstLastPara="1" rIns="99050" wrap="square" tIns="99050">
              <a:noAutofit/>
            </a:bodyPr>
            <a:lstStyle/>
            <a:p>
              <a:pPr indent="0" lvl="0" marL="0" marR="0" rtl="0" algn="l">
                <a:lnSpc>
                  <a:spcPct val="90000"/>
                </a:lnSpc>
                <a:spcBef>
                  <a:spcPts val="0"/>
                </a:spcBef>
                <a:spcAft>
                  <a:spcPts val="0"/>
                </a:spcAft>
                <a:buClr>
                  <a:srgbClr val="000000"/>
                </a:buClr>
                <a:buSzPts val="2600"/>
                <a:buFont typeface="Arial"/>
                <a:buNone/>
              </a:pPr>
              <a:r>
                <a:rPr b="0" i="0" lang="en-US" sz="2600" u="none" cap="none" strike="noStrike">
                  <a:solidFill>
                    <a:schemeClr val="dk1"/>
                  </a:solidFill>
                  <a:latin typeface="Gill Sans"/>
                  <a:ea typeface="Gill Sans"/>
                  <a:cs typeface="Gill Sans"/>
                  <a:sym typeface="Gill Sans"/>
                </a:rPr>
                <a:t>What are you MOST excited to learn about? Why?</a:t>
              </a:r>
              <a:endParaRPr b="0" i="0" sz="1400" u="none" cap="none" strike="noStrike">
                <a:solidFill>
                  <a:srgbClr val="000000"/>
                </a:solidFill>
                <a:latin typeface="Gill Sans"/>
                <a:ea typeface="Gill Sans"/>
                <a:cs typeface="Gill Sans"/>
                <a:sym typeface="Gill Sans"/>
              </a:endParaRPr>
            </a:p>
          </p:txBody>
        </p:sp>
        <p:sp>
          <p:nvSpPr>
            <p:cNvPr id="716" name="Google Shape;716;p52"/>
            <p:cNvSpPr/>
            <p:nvPr/>
          </p:nvSpPr>
          <p:spPr>
            <a:xfrm>
              <a:off x="1557337" y="3046780"/>
              <a:ext cx="8824912" cy="1305763"/>
            </a:xfrm>
            <a:prstGeom prst="roundRect">
              <a:avLst>
                <a:gd fmla="val 10000" name="adj"/>
              </a:avLst>
            </a:prstGeom>
            <a:solidFill>
              <a:schemeClr val="accent4"/>
            </a:solidFill>
            <a:ln cap="flat" cmpd="sng" w="9525">
              <a:solidFill>
                <a:schemeClr val="dk1"/>
              </a:solidFill>
              <a:prstDash val="solid"/>
              <a:round/>
              <a:headEnd len="sm" w="sm" type="none"/>
              <a:tailEnd len="sm" w="sm" type="none"/>
            </a:ln>
            <a:effectLst>
              <a:outerShdw blurRad="40000" rotWithShape="0" dir="5400000" dist="23000">
                <a:srgbClr val="000000">
                  <a:alpha val="33725"/>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717" name="Google Shape;717;p52"/>
            <p:cNvSpPr txBox="1"/>
            <p:nvPr/>
          </p:nvSpPr>
          <p:spPr>
            <a:xfrm>
              <a:off x="1595581" y="3085024"/>
              <a:ext cx="7121009" cy="1229275"/>
            </a:xfrm>
            <a:prstGeom prst="rect">
              <a:avLst/>
            </a:prstGeom>
            <a:noFill/>
            <a:ln>
              <a:noFill/>
            </a:ln>
          </p:spPr>
          <p:txBody>
            <a:bodyPr anchorCtr="0" anchor="ctr" bIns="99050" lIns="99050" spcFirstLastPara="1" rIns="99050" wrap="square" tIns="99050">
              <a:noAutofit/>
            </a:bodyPr>
            <a:lstStyle/>
            <a:p>
              <a:pPr indent="0" lvl="0" marL="0" marR="0" rtl="0" algn="l">
                <a:lnSpc>
                  <a:spcPct val="90000"/>
                </a:lnSpc>
                <a:spcBef>
                  <a:spcPts val="0"/>
                </a:spcBef>
                <a:spcAft>
                  <a:spcPts val="0"/>
                </a:spcAft>
                <a:buClr>
                  <a:srgbClr val="000000"/>
                </a:buClr>
                <a:buSzPts val="2600"/>
                <a:buFont typeface="Arial"/>
                <a:buNone/>
              </a:pPr>
              <a:r>
                <a:rPr b="0" i="0" lang="en-US" sz="2600" u="none" cap="none" strike="noStrike">
                  <a:solidFill>
                    <a:schemeClr val="dk1"/>
                  </a:solidFill>
                  <a:latin typeface="Gill Sans"/>
                  <a:ea typeface="Gill Sans"/>
                  <a:cs typeface="Gill Sans"/>
                  <a:sym typeface="Gill Sans"/>
                </a:rPr>
                <a:t>Was there anything confusing or unclear about how the Pyramid Model framework fits within Family Childcare? </a:t>
              </a:r>
              <a:endParaRPr b="0" i="0" sz="1400" u="none" cap="none" strike="noStrike">
                <a:solidFill>
                  <a:srgbClr val="000000"/>
                </a:solidFill>
                <a:latin typeface="Gill Sans"/>
                <a:ea typeface="Gill Sans"/>
                <a:cs typeface="Gill Sans"/>
                <a:sym typeface="Gill Sans"/>
              </a:endParaRPr>
            </a:p>
          </p:txBody>
        </p:sp>
        <p:sp>
          <p:nvSpPr>
            <p:cNvPr id="718" name="Google Shape;718;p52"/>
            <p:cNvSpPr/>
            <p:nvPr/>
          </p:nvSpPr>
          <p:spPr>
            <a:xfrm>
              <a:off x="7976166" y="990203"/>
              <a:ext cx="848746" cy="848746"/>
            </a:xfrm>
            <a:prstGeom prst="downArrow">
              <a:avLst>
                <a:gd fmla="val 55000" name="adj1"/>
                <a:gd fmla="val 45000" name="adj2"/>
              </a:avLst>
            </a:prstGeom>
            <a:solidFill>
              <a:schemeClr val="accent5"/>
            </a:solidFill>
            <a:ln cap="flat" cmpd="sng" w="9525">
              <a:solidFill>
                <a:schemeClr val="dk1"/>
              </a:solidFill>
              <a:prstDash val="solid"/>
              <a:round/>
              <a:headEnd len="sm" w="sm" type="none"/>
              <a:tailEnd len="sm" w="sm" type="none"/>
            </a:ln>
            <a:effectLst>
              <a:outerShdw blurRad="40000" rotWithShape="0" dir="5400000" dist="23000">
                <a:srgbClr val="000000">
                  <a:alpha val="33725"/>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719" name="Google Shape;719;p52"/>
            <p:cNvSpPr txBox="1"/>
            <p:nvPr/>
          </p:nvSpPr>
          <p:spPr>
            <a:xfrm>
              <a:off x="8167134" y="990203"/>
              <a:ext cx="466810" cy="638681"/>
            </a:xfrm>
            <a:prstGeom prst="rect">
              <a:avLst/>
            </a:prstGeom>
            <a:solidFill>
              <a:schemeClr val="accent5"/>
            </a:solidFill>
            <a:ln>
              <a:noFill/>
            </a:ln>
          </p:spPr>
          <p:txBody>
            <a:bodyPr anchorCtr="0" anchor="ctr" bIns="45700" lIns="45700" spcFirstLastPara="1" rIns="45700" wrap="square" tIns="45700">
              <a:noAutofit/>
            </a:bodyPr>
            <a:lstStyle/>
            <a:p>
              <a:pPr indent="0" lvl="0" marL="0" marR="0" rtl="0" algn="ctr">
                <a:lnSpc>
                  <a:spcPct val="90000"/>
                </a:lnSpc>
                <a:spcBef>
                  <a:spcPts val="0"/>
                </a:spcBef>
                <a:spcAft>
                  <a:spcPts val="0"/>
                </a:spcAft>
                <a:buClr>
                  <a:srgbClr val="000000"/>
                </a:buClr>
                <a:buSzPts val="3600"/>
                <a:buFont typeface="Arial"/>
                <a:buNone/>
              </a:pPr>
              <a:r>
                <a:t/>
              </a:r>
              <a:endParaRPr b="0" i="0" sz="3600" u="none" cap="none" strike="noStrike">
                <a:solidFill>
                  <a:srgbClr val="000000"/>
                </a:solidFill>
                <a:latin typeface="Gill Sans"/>
                <a:ea typeface="Gill Sans"/>
                <a:cs typeface="Gill Sans"/>
                <a:sym typeface="Gill Sans"/>
              </a:endParaRPr>
            </a:p>
          </p:txBody>
        </p:sp>
        <p:sp>
          <p:nvSpPr>
            <p:cNvPr id="720" name="Google Shape;720;p52"/>
            <p:cNvSpPr/>
            <p:nvPr/>
          </p:nvSpPr>
          <p:spPr>
            <a:xfrm>
              <a:off x="8754835" y="2504889"/>
              <a:ext cx="848746" cy="848746"/>
            </a:xfrm>
            <a:prstGeom prst="downArrow">
              <a:avLst>
                <a:gd fmla="val 55000" name="adj1"/>
                <a:gd fmla="val 45000" name="adj2"/>
              </a:avLst>
            </a:prstGeom>
            <a:solidFill>
              <a:schemeClr val="accent5"/>
            </a:solidFill>
            <a:ln cap="flat" cmpd="sng" w="9525">
              <a:solidFill>
                <a:srgbClr val="CCD3EA">
                  <a:alpha val="88627"/>
                </a:srgbClr>
              </a:solidFill>
              <a:prstDash val="solid"/>
              <a:round/>
              <a:headEnd len="sm" w="sm" type="none"/>
              <a:tailEnd len="sm" w="sm" type="none"/>
            </a:ln>
            <a:effectLst>
              <a:outerShdw blurRad="40000" rotWithShape="0" dir="5400000" dist="23000">
                <a:srgbClr val="000000">
                  <a:alpha val="33725"/>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721" name="Google Shape;721;p52"/>
            <p:cNvSpPr txBox="1"/>
            <p:nvPr/>
          </p:nvSpPr>
          <p:spPr>
            <a:xfrm>
              <a:off x="8945803" y="2504889"/>
              <a:ext cx="466810" cy="638681"/>
            </a:xfrm>
            <a:prstGeom prst="rect">
              <a:avLst/>
            </a:prstGeom>
            <a:solidFill>
              <a:schemeClr val="accent5"/>
            </a:solidFill>
            <a:ln>
              <a:noFill/>
            </a:ln>
          </p:spPr>
          <p:txBody>
            <a:bodyPr anchorCtr="0" anchor="ctr" bIns="45700" lIns="45700" spcFirstLastPara="1" rIns="45700" wrap="square" tIns="45700">
              <a:noAutofit/>
            </a:bodyPr>
            <a:lstStyle/>
            <a:p>
              <a:pPr indent="0" lvl="0" marL="0" marR="0" rtl="0" algn="ctr">
                <a:lnSpc>
                  <a:spcPct val="90000"/>
                </a:lnSpc>
                <a:spcBef>
                  <a:spcPts val="0"/>
                </a:spcBef>
                <a:spcAft>
                  <a:spcPts val="0"/>
                </a:spcAft>
                <a:buClr>
                  <a:srgbClr val="000000"/>
                </a:buClr>
                <a:buSzPts val="3600"/>
                <a:buFont typeface="Arial"/>
                <a:buNone/>
              </a:pPr>
              <a:r>
                <a:t/>
              </a:r>
              <a:endParaRPr b="0" i="0" sz="3600" u="none" cap="none" strike="noStrike">
                <a:solidFill>
                  <a:srgbClr val="000000"/>
                </a:solidFill>
                <a:latin typeface="Gill Sans"/>
                <a:ea typeface="Gill Sans"/>
                <a:cs typeface="Gill Sans"/>
                <a:sym typeface="Gill Sans"/>
              </a:endParaRPr>
            </a:p>
          </p:txBody>
        </p:sp>
      </p:gr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6" name="Shape 726"/>
        <p:cNvGrpSpPr/>
        <p:nvPr/>
      </p:nvGrpSpPr>
      <p:grpSpPr>
        <a:xfrm>
          <a:off x="0" y="0"/>
          <a:ext cx="0" cy="0"/>
          <a:chOff x="0" y="0"/>
          <a:chExt cx="0" cy="0"/>
        </a:xfrm>
      </p:grpSpPr>
      <p:sp>
        <p:nvSpPr>
          <p:cNvPr id="727" name="Google Shape;727;p91"/>
          <p:cNvSpPr txBox="1"/>
          <p:nvPr>
            <p:ph idx="4294967295" type="title"/>
          </p:nvPr>
        </p:nvSpPr>
        <p:spPr>
          <a:xfrm>
            <a:off x="629392" y="196850"/>
            <a:ext cx="11562608" cy="1323975"/>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dk1"/>
              </a:buClr>
              <a:buSzPts val="4400"/>
              <a:buFont typeface="Gill Sans"/>
              <a:buNone/>
            </a:pPr>
            <a:r>
              <a:rPr lang="en-US">
                <a:latin typeface="Gill Sans"/>
                <a:ea typeface="Gill Sans"/>
                <a:cs typeface="Gill Sans"/>
                <a:sym typeface="Gill Sans"/>
              </a:rPr>
              <a:t>Successful Pyramid Model Provider are…</a:t>
            </a:r>
            <a:endParaRPr/>
          </a:p>
        </p:txBody>
      </p:sp>
      <p:pic>
        <p:nvPicPr>
          <p:cNvPr descr="A person posing for the camera&#10;&#10;Description automatically generated" id="728" name="Google Shape;728;p91"/>
          <p:cNvPicPr preferRelativeResize="0"/>
          <p:nvPr>
            <p:ph idx="4294967295" type="body"/>
          </p:nvPr>
        </p:nvPicPr>
        <p:blipFill rotWithShape="1">
          <a:blip r:embed="rId3">
            <a:alphaModFix/>
          </a:blip>
          <a:srcRect b="0" l="12219" r="0" t="0"/>
          <a:stretch/>
        </p:blipFill>
        <p:spPr>
          <a:xfrm>
            <a:off x="981075" y="1600200"/>
            <a:ext cx="6019800" cy="4576763"/>
          </a:xfrm>
          <a:prstGeom prst="rect">
            <a:avLst/>
          </a:prstGeom>
          <a:noFill/>
          <a:ln>
            <a:noFill/>
          </a:ln>
        </p:spPr>
      </p:pic>
      <p:sp>
        <p:nvSpPr>
          <p:cNvPr id="729" name="Google Shape;729;p91"/>
          <p:cNvSpPr txBox="1"/>
          <p:nvPr>
            <p:ph idx="4294967295" type="body"/>
          </p:nvPr>
        </p:nvSpPr>
        <p:spPr>
          <a:xfrm>
            <a:off x="7279574" y="1742498"/>
            <a:ext cx="4211782" cy="43513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000"/>
              </a:spcBef>
              <a:spcAft>
                <a:spcPts val="0"/>
              </a:spcAft>
              <a:buSzPts val="3600"/>
              <a:buNone/>
            </a:pPr>
            <a:r>
              <a:t/>
            </a:r>
            <a:endParaRPr>
              <a:solidFill>
                <a:schemeClr val="dk1"/>
              </a:solidFill>
              <a:latin typeface="Gill Sans"/>
              <a:ea typeface="Gill Sans"/>
              <a:cs typeface="Gill Sans"/>
              <a:sym typeface="Gill Sans"/>
            </a:endParaRPr>
          </a:p>
          <a:p>
            <a:pPr indent="0" lvl="0" marL="0" rtl="0" algn="l">
              <a:lnSpc>
                <a:spcPct val="90000"/>
              </a:lnSpc>
              <a:spcBef>
                <a:spcPts val="1000"/>
              </a:spcBef>
              <a:spcAft>
                <a:spcPts val="0"/>
              </a:spcAft>
              <a:buSzPts val="3600"/>
              <a:buNone/>
            </a:pPr>
            <a:r>
              <a:rPr lang="en-US" sz="4800">
                <a:solidFill>
                  <a:schemeClr val="dk1"/>
                </a:solidFill>
                <a:latin typeface="Gill Sans"/>
                <a:ea typeface="Gill Sans"/>
                <a:cs typeface="Gill Sans"/>
                <a:sym typeface="Gill Sans"/>
              </a:rPr>
              <a:t>Connected, Confident, </a:t>
            </a:r>
            <a:br>
              <a:rPr lang="en-US" sz="4800">
                <a:solidFill>
                  <a:schemeClr val="dk1"/>
                </a:solidFill>
                <a:latin typeface="Gill Sans"/>
                <a:ea typeface="Gill Sans"/>
                <a:cs typeface="Gill Sans"/>
                <a:sym typeface="Gill Sans"/>
              </a:rPr>
            </a:br>
            <a:r>
              <a:rPr lang="en-US" sz="4800">
                <a:solidFill>
                  <a:schemeClr val="dk1"/>
                </a:solidFill>
                <a:latin typeface="Gill Sans"/>
                <a:ea typeface="Gill Sans"/>
                <a:cs typeface="Gill Sans"/>
                <a:sym typeface="Gill Sans"/>
              </a:rPr>
              <a:t>and Competent</a:t>
            </a:r>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4" name="Shape 734"/>
        <p:cNvGrpSpPr/>
        <p:nvPr/>
      </p:nvGrpSpPr>
      <p:grpSpPr>
        <a:xfrm>
          <a:off x="0" y="0"/>
          <a:ext cx="0" cy="0"/>
          <a:chOff x="0" y="0"/>
          <a:chExt cx="0" cy="0"/>
        </a:xfrm>
      </p:grpSpPr>
      <p:sp>
        <p:nvSpPr>
          <p:cNvPr id="735" name="Google Shape;735;p19"/>
          <p:cNvSpPr txBox="1"/>
          <p:nvPr>
            <p:ph type="title"/>
          </p:nvPr>
        </p:nvSpPr>
        <p:spPr>
          <a:xfrm>
            <a:off x="971550" y="196849"/>
            <a:ext cx="10382250" cy="73809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Gill Sans"/>
              <a:buNone/>
            </a:pPr>
            <a:r>
              <a:rPr lang="en-US"/>
              <a:t>Questions? Concerns?</a:t>
            </a:r>
            <a:endParaRPr/>
          </a:p>
        </p:txBody>
      </p:sp>
      <p:pic>
        <p:nvPicPr>
          <p:cNvPr id="736" name="Google Shape;736;p19"/>
          <p:cNvPicPr preferRelativeResize="0"/>
          <p:nvPr/>
        </p:nvPicPr>
        <p:blipFill rotWithShape="1">
          <a:blip r:embed="rId3">
            <a:alphaModFix/>
          </a:blip>
          <a:srcRect b="23245" l="0" r="0" t="0"/>
          <a:stretch/>
        </p:blipFill>
        <p:spPr>
          <a:xfrm>
            <a:off x="2137244" y="1411335"/>
            <a:ext cx="8605965" cy="4387272"/>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p7"/>
          <p:cNvSpPr txBox="1"/>
          <p:nvPr>
            <p:ph type="title"/>
          </p:nvPr>
        </p:nvSpPr>
        <p:spPr>
          <a:xfrm>
            <a:off x="971550" y="196849"/>
            <a:ext cx="10382250" cy="738099"/>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Gill Sans"/>
              <a:buNone/>
            </a:pPr>
            <a:r>
              <a:rPr lang="en-US"/>
              <a:t>Expectations for Learning Together</a:t>
            </a:r>
            <a:endParaRPr/>
          </a:p>
        </p:txBody>
      </p:sp>
      <p:grpSp>
        <p:nvGrpSpPr>
          <p:cNvPr id="235" name="Google Shape;235;p7"/>
          <p:cNvGrpSpPr/>
          <p:nvPr/>
        </p:nvGrpSpPr>
        <p:grpSpPr>
          <a:xfrm>
            <a:off x="913620" y="1180941"/>
            <a:ext cx="11154018" cy="2766694"/>
            <a:chOff x="8746" y="245992"/>
            <a:chExt cx="11154018" cy="2766694"/>
          </a:xfrm>
        </p:grpSpPr>
        <p:sp>
          <p:nvSpPr>
            <p:cNvPr id="236" name="Google Shape;236;p7"/>
            <p:cNvSpPr/>
            <p:nvPr/>
          </p:nvSpPr>
          <p:spPr>
            <a:xfrm>
              <a:off x="8746" y="245992"/>
              <a:ext cx="1165345" cy="1165345"/>
            </a:xfrm>
            <a:prstGeom prst="rect">
              <a:avLst/>
            </a:prstGeom>
            <a:blipFill rotWithShape="1">
              <a:blip r:embed="rId3">
                <a:alphaModFix/>
              </a:blip>
              <a:stretch>
                <a:fillRect b="0" l="0" r="0" t="0"/>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237" name="Google Shape;237;p7"/>
            <p:cNvSpPr/>
            <p:nvPr/>
          </p:nvSpPr>
          <p:spPr>
            <a:xfrm>
              <a:off x="8746" y="1530305"/>
              <a:ext cx="3329557" cy="499433"/>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238" name="Google Shape;238;p7"/>
            <p:cNvSpPr txBox="1"/>
            <p:nvPr/>
          </p:nvSpPr>
          <p:spPr>
            <a:xfrm>
              <a:off x="8746" y="1530305"/>
              <a:ext cx="3329557" cy="499433"/>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rgbClr val="000000"/>
                  </a:solidFill>
                  <a:latin typeface="Gill Sans"/>
                  <a:ea typeface="Gill Sans"/>
                  <a:cs typeface="Gill Sans"/>
                  <a:sym typeface="Gill Sans"/>
                </a:rPr>
                <a:t>We are safe and healthy</a:t>
              </a:r>
              <a:endParaRPr b="0" i="0" sz="2400" u="none" cap="none" strike="noStrike">
                <a:solidFill>
                  <a:srgbClr val="000000"/>
                </a:solidFill>
                <a:latin typeface="Gill Sans"/>
                <a:ea typeface="Gill Sans"/>
                <a:cs typeface="Gill Sans"/>
                <a:sym typeface="Gill Sans"/>
              </a:endParaRPr>
            </a:p>
          </p:txBody>
        </p:sp>
        <p:sp>
          <p:nvSpPr>
            <p:cNvPr id="239" name="Google Shape;239;p7"/>
            <p:cNvSpPr/>
            <p:nvPr/>
          </p:nvSpPr>
          <p:spPr>
            <a:xfrm>
              <a:off x="8746" y="2085072"/>
              <a:ext cx="3329557" cy="927614"/>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240" name="Google Shape;240;p7"/>
            <p:cNvSpPr txBox="1"/>
            <p:nvPr/>
          </p:nvSpPr>
          <p:spPr>
            <a:xfrm>
              <a:off x="8746" y="2085072"/>
              <a:ext cx="3329557" cy="927614"/>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700"/>
                <a:buFont typeface="Arial"/>
                <a:buNone/>
              </a:pPr>
              <a:r>
                <a:rPr b="0" i="0" lang="en-US" sz="1700" u="none" cap="none" strike="noStrike">
                  <a:solidFill>
                    <a:srgbClr val="000000"/>
                  </a:solidFill>
                  <a:latin typeface="Gill Sans"/>
                  <a:ea typeface="Gill Sans"/>
                  <a:cs typeface="Gill Sans"/>
                  <a:sym typeface="Gill Sans"/>
                </a:rPr>
                <a:t>Take breaks as needed</a:t>
              </a:r>
              <a:endParaRPr b="0" i="0" sz="1700" u="none" cap="none" strike="noStrike">
                <a:solidFill>
                  <a:srgbClr val="000000"/>
                </a:solidFill>
                <a:latin typeface="Gill Sans"/>
                <a:ea typeface="Gill Sans"/>
                <a:cs typeface="Gill Sans"/>
                <a:sym typeface="Gill Sans"/>
              </a:endParaRPr>
            </a:p>
            <a:p>
              <a:pPr indent="0" lvl="0" marL="0" marR="0" rtl="0" algn="l">
                <a:lnSpc>
                  <a:spcPct val="100000"/>
                </a:lnSpc>
                <a:spcBef>
                  <a:spcPts val="595"/>
                </a:spcBef>
                <a:spcAft>
                  <a:spcPts val="0"/>
                </a:spcAft>
                <a:buClr>
                  <a:srgbClr val="000000"/>
                </a:buClr>
                <a:buSzPts val="1700"/>
                <a:buFont typeface="Arial"/>
                <a:buNone/>
              </a:pPr>
              <a:r>
                <a:rPr b="0" i="0" lang="en-US" sz="1700" u="none" cap="none" strike="noStrike">
                  <a:solidFill>
                    <a:srgbClr val="000000"/>
                  </a:solidFill>
                  <a:latin typeface="Gill Sans"/>
                  <a:ea typeface="Gill Sans"/>
                  <a:cs typeface="Gill Sans"/>
                  <a:sym typeface="Gill Sans"/>
                </a:rPr>
                <a:t>Move if you need to</a:t>
              </a:r>
              <a:endParaRPr b="0" i="0" sz="1700" u="none" cap="none" strike="noStrike">
                <a:solidFill>
                  <a:srgbClr val="000000"/>
                </a:solidFill>
                <a:latin typeface="Gill Sans"/>
                <a:ea typeface="Gill Sans"/>
                <a:cs typeface="Gill Sans"/>
                <a:sym typeface="Gill Sans"/>
              </a:endParaRPr>
            </a:p>
            <a:p>
              <a:pPr indent="0" lvl="0" marL="0" marR="0" rtl="0" algn="l">
                <a:lnSpc>
                  <a:spcPct val="100000"/>
                </a:lnSpc>
                <a:spcBef>
                  <a:spcPts val="595"/>
                </a:spcBef>
                <a:spcAft>
                  <a:spcPts val="0"/>
                </a:spcAft>
                <a:buClr>
                  <a:srgbClr val="000000"/>
                </a:buClr>
                <a:buSzPts val="1700"/>
                <a:buFont typeface="Arial"/>
                <a:buNone/>
              </a:pPr>
              <a:r>
                <a:rPr b="0" i="0" lang="en-US" sz="1700" u="none" cap="none" strike="noStrike">
                  <a:solidFill>
                    <a:srgbClr val="000000"/>
                  </a:solidFill>
                  <a:latin typeface="Gill Sans"/>
                  <a:ea typeface="Gill Sans"/>
                  <a:cs typeface="Gill Sans"/>
                  <a:sym typeface="Gill Sans"/>
                </a:rPr>
                <a:t>Stand up for micro-breaks</a:t>
              </a:r>
              <a:endParaRPr b="0" i="0" sz="1700" u="none" cap="none" strike="noStrike">
                <a:solidFill>
                  <a:srgbClr val="000000"/>
                </a:solidFill>
                <a:latin typeface="Gill Sans"/>
                <a:ea typeface="Gill Sans"/>
                <a:cs typeface="Gill Sans"/>
                <a:sym typeface="Gill Sans"/>
              </a:endParaRPr>
            </a:p>
          </p:txBody>
        </p:sp>
        <p:sp>
          <p:nvSpPr>
            <p:cNvPr id="241" name="Google Shape;241;p7"/>
            <p:cNvSpPr/>
            <p:nvPr/>
          </p:nvSpPr>
          <p:spPr>
            <a:xfrm>
              <a:off x="3920976" y="245992"/>
              <a:ext cx="1165345" cy="1165345"/>
            </a:xfrm>
            <a:prstGeom prst="rect">
              <a:avLst/>
            </a:prstGeom>
            <a:blipFill rotWithShape="1">
              <a:blip r:embed="rId4">
                <a:alphaModFix/>
              </a:blip>
              <a:stretch>
                <a:fillRect b="0" l="0" r="0" t="0"/>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242" name="Google Shape;242;p7"/>
            <p:cNvSpPr/>
            <p:nvPr/>
          </p:nvSpPr>
          <p:spPr>
            <a:xfrm>
              <a:off x="3920976" y="1530305"/>
              <a:ext cx="3329557" cy="499433"/>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243" name="Google Shape;243;p7"/>
            <p:cNvSpPr txBox="1"/>
            <p:nvPr/>
          </p:nvSpPr>
          <p:spPr>
            <a:xfrm>
              <a:off x="3920976" y="1530305"/>
              <a:ext cx="3329557" cy="499433"/>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rgbClr val="000000"/>
                  </a:solidFill>
                  <a:latin typeface="Gill Sans"/>
                  <a:ea typeface="Gill Sans"/>
                  <a:cs typeface="Gill Sans"/>
                  <a:sym typeface="Gill Sans"/>
                </a:rPr>
                <a:t>We are respectful</a:t>
              </a:r>
              <a:endParaRPr b="0" i="0" sz="2400" u="none" cap="none" strike="noStrike">
                <a:solidFill>
                  <a:srgbClr val="000000"/>
                </a:solidFill>
                <a:latin typeface="Gill Sans"/>
                <a:ea typeface="Gill Sans"/>
                <a:cs typeface="Gill Sans"/>
                <a:sym typeface="Gill Sans"/>
              </a:endParaRPr>
            </a:p>
          </p:txBody>
        </p:sp>
        <p:sp>
          <p:nvSpPr>
            <p:cNvPr id="244" name="Google Shape;244;p7"/>
            <p:cNvSpPr/>
            <p:nvPr/>
          </p:nvSpPr>
          <p:spPr>
            <a:xfrm>
              <a:off x="3920976" y="2085072"/>
              <a:ext cx="3329557" cy="927614"/>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245" name="Google Shape;245;p7"/>
            <p:cNvSpPr txBox="1"/>
            <p:nvPr/>
          </p:nvSpPr>
          <p:spPr>
            <a:xfrm>
              <a:off x="3920976" y="2085072"/>
              <a:ext cx="3329557" cy="927614"/>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700"/>
                <a:buFont typeface="Arial"/>
                <a:buNone/>
              </a:pPr>
              <a:r>
                <a:rPr b="0" i="0" lang="en-US" sz="1700" u="none" cap="none" strike="noStrike">
                  <a:solidFill>
                    <a:srgbClr val="000000"/>
                  </a:solidFill>
                  <a:latin typeface="Gill Sans"/>
                  <a:ea typeface="Gill Sans"/>
                  <a:cs typeface="Gill Sans"/>
                  <a:sym typeface="Gill Sans"/>
                </a:rPr>
                <a:t>Listen to understand</a:t>
              </a:r>
              <a:endParaRPr b="0" i="0" sz="1700" u="none" cap="none" strike="noStrike">
                <a:solidFill>
                  <a:srgbClr val="000000"/>
                </a:solidFill>
                <a:latin typeface="Gill Sans"/>
                <a:ea typeface="Gill Sans"/>
                <a:cs typeface="Gill Sans"/>
                <a:sym typeface="Gill Sans"/>
              </a:endParaRPr>
            </a:p>
            <a:p>
              <a:pPr indent="0" lvl="0" marL="0" marR="0" rtl="0" algn="l">
                <a:lnSpc>
                  <a:spcPct val="100000"/>
                </a:lnSpc>
                <a:spcBef>
                  <a:spcPts val="595"/>
                </a:spcBef>
                <a:spcAft>
                  <a:spcPts val="0"/>
                </a:spcAft>
                <a:buClr>
                  <a:srgbClr val="000000"/>
                </a:buClr>
                <a:buSzPts val="1700"/>
                <a:buFont typeface="Arial"/>
                <a:buNone/>
              </a:pPr>
              <a:r>
                <a:rPr b="0" i="0" lang="en-US" sz="1700" u="none" cap="none" strike="noStrike">
                  <a:solidFill>
                    <a:srgbClr val="000000"/>
                  </a:solidFill>
                  <a:latin typeface="Gill Sans"/>
                  <a:ea typeface="Gill Sans"/>
                  <a:cs typeface="Gill Sans"/>
                  <a:sym typeface="Gill Sans"/>
                </a:rPr>
                <a:t>Value everyone’s ideas</a:t>
              </a:r>
              <a:endParaRPr/>
            </a:p>
            <a:p>
              <a:pPr indent="0" lvl="0" marL="0" marR="0" rtl="0" algn="l">
                <a:lnSpc>
                  <a:spcPct val="100000"/>
                </a:lnSpc>
                <a:spcBef>
                  <a:spcPts val="595"/>
                </a:spcBef>
                <a:spcAft>
                  <a:spcPts val="0"/>
                </a:spcAft>
                <a:buClr>
                  <a:srgbClr val="000000"/>
                </a:buClr>
                <a:buSzPts val="1700"/>
                <a:buFont typeface="Arial"/>
                <a:buNone/>
              </a:pPr>
              <a:r>
                <a:rPr b="0" i="0" lang="en-US" sz="1700" u="none" cap="none" strike="noStrike">
                  <a:solidFill>
                    <a:srgbClr val="000000"/>
                  </a:solidFill>
                  <a:latin typeface="Gill Sans"/>
                  <a:ea typeface="Gill Sans"/>
                  <a:cs typeface="Gill Sans"/>
                  <a:sym typeface="Gill Sans"/>
                </a:rPr>
                <a:t>Engage with content </a:t>
              </a:r>
              <a:endParaRPr b="0" i="0" sz="1700" u="none" cap="none" strike="noStrike">
                <a:solidFill>
                  <a:srgbClr val="000000"/>
                </a:solidFill>
                <a:latin typeface="Gill Sans"/>
                <a:ea typeface="Gill Sans"/>
                <a:cs typeface="Gill Sans"/>
                <a:sym typeface="Gill Sans"/>
              </a:endParaRPr>
            </a:p>
          </p:txBody>
        </p:sp>
        <p:sp>
          <p:nvSpPr>
            <p:cNvPr id="246" name="Google Shape;246;p7"/>
            <p:cNvSpPr/>
            <p:nvPr/>
          </p:nvSpPr>
          <p:spPr>
            <a:xfrm>
              <a:off x="7833207" y="245992"/>
              <a:ext cx="1165345" cy="1165345"/>
            </a:xfrm>
            <a:prstGeom prst="rect">
              <a:avLst/>
            </a:prstGeom>
            <a:blipFill rotWithShape="1">
              <a:blip r:embed="rId5">
                <a:alphaModFix/>
              </a:blip>
              <a:stretch>
                <a:fillRect b="0" l="0" r="0" t="0"/>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247" name="Google Shape;247;p7"/>
            <p:cNvSpPr/>
            <p:nvPr/>
          </p:nvSpPr>
          <p:spPr>
            <a:xfrm>
              <a:off x="7833207" y="1530305"/>
              <a:ext cx="3329557" cy="499433"/>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248" name="Google Shape;248;p7"/>
            <p:cNvSpPr txBox="1"/>
            <p:nvPr/>
          </p:nvSpPr>
          <p:spPr>
            <a:xfrm>
              <a:off x="7833207" y="1530305"/>
              <a:ext cx="3329557" cy="499433"/>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rgbClr val="000000"/>
                  </a:solidFill>
                  <a:latin typeface="Gill Sans"/>
                  <a:ea typeface="Gill Sans"/>
                  <a:cs typeface="Gill Sans"/>
                  <a:sym typeface="Gill Sans"/>
                </a:rPr>
                <a:t>We are friendly and kind</a:t>
              </a:r>
              <a:endParaRPr b="0" i="0" sz="2400" u="none" cap="none" strike="noStrike">
                <a:solidFill>
                  <a:srgbClr val="000000"/>
                </a:solidFill>
                <a:latin typeface="Gill Sans"/>
                <a:ea typeface="Gill Sans"/>
                <a:cs typeface="Gill Sans"/>
                <a:sym typeface="Gill Sans"/>
              </a:endParaRPr>
            </a:p>
          </p:txBody>
        </p:sp>
        <p:sp>
          <p:nvSpPr>
            <p:cNvPr id="249" name="Google Shape;249;p7"/>
            <p:cNvSpPr/>
            <p:nvPr/>
          </p:nvSpPr>
          <p:spPr>
            <a:xfrm>
              <a:off x="7833207" y="2085072"/>
              <a:ext cx="3329557" cy="927614"/>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250" name="Google Shape;250;p7"/>
            <p:cNvSpPr txBox="1"/>
            <p:nvPr/>
          </p:nvSpPr>
          <p:spPr>
            <a:xfrm>
              <a:off x="7833207" y="2085072"/>
              <a:ext cx="3329557" cy="927614"/>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700"/>
                <a:buFont typeface="Arial"/>
                <a:buNone/>
              </a:pPr>
              <a:r>
                <a:rPr b="0" i="0" lang="en-US" sz="1700" u="none" cap="none" strike="noStrike">
                  <a:solidFill>
                    <a:srgbClr val="000000"/>
                  </a:solidFill>
                  <a:latin typeface="Gill Sans"/>
                  <a:ea typeface="Gill Sans"/>
                  <a:cs typeface="Gill Sans"/>
                  <a:sym typeface="Gill Sans"/>
                </a:rPr>
                <a:t>Step up/step back</a:t>
              </a:r>
              <a:endParaRPr b="0" i="0" sz="1700" u="none" cap="none" strike="noStrike">
                <a:solidFill>
                  <a:srgbClr val="000000"/>
                </a:solidFill>
                <a:latin typeface="Gill Sans"/>
                <a:ea typeface="Gill Sans"/>
                <a:cs typeface="Gill Sans"/>
                <a:sym typeface="Gill Sans"/>
              </a:endParaRPr>
            </a:p>
            <a:p>
              <a:pPr indent="0" lvl="0" marL="0" marR="0" rtl="0" algn="l">
                <a:lnSpc>
                  <a:spcPct val="100000"/>
                </a:lnSpc>
                <a:spcBef>
                  <a:spcPts val="595"/>
                </a:spcBef>
                <a:spcAft>
                  <a:spcPts val="0"/>
                </a:spcAft>
                <a:buClr>
                  <a:srgbClr val="000000"/>
                </a:buClr>
                <a:buSzPts val="1700"/>
                <a:buFont typeface="Arial"/>
                <a:buNone/>
              </a:pPr>
              <a:r>
                <a:rPr b="0" i="0" lang="en-US" sz="1700" u="none" cap="none" strike="noStrike">
                  <a:solidFill>
                    <a:srgbClr val="000000"/>
                  </a:solidFill>
                  <a:latin typeface="Gill Sans"/>
                  <a:ea typeface="Gill Sans"/>
                  <a:cs typeface="Gill Sans"/>
                  <a:sym typeface="Gill Sans"/>
                </a:rPr>
                <a:t>Be kind</a:t>
              </a:r>
              <a:endParaRPr b="0" i="0" sz="1700" u="none" cap="none" strike="noStrike">
                <a:solidFill>
                  <a:srgbClr val="000000"/>
                </a:solidFill>
                <a:latin typeface="Gill Sans"/>
                <a:ea typeface="Gill Sans"/>
                <a:cs typeface="Gill Sans"/>
                <a:sym typeface="Gill Sans"/>
              </a:endParaRPr>
            </a:p>
          </p:txBody>
        </p:sp>
      </p:grpSp>
      <p:sp>
        <p:nvSpPr>
          <p:cNvPr id="251" name="Google Shape;251;p7"/>
          <p:cNvSpPr txBox="1"/>
          <p:nvPr/>
        </p:nvSpPr>
        <p:spPr>
          <a:xfrm>
            <a:off x="2785241" y="4603372"/>
            <a:ext cx="3166251" cy="769441"/>
          </a:xfrm>
          <a:prstGeom prst="rect">
            <a:avLst/>
          </a:prstGeom>
          <a:solidFill>
            <a:schemeClr val="accent6"/>
          </a:solidFill>
          <a:ln cap="flat" cmpd="sng" w="9525">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400"/>
              <a:buFont typeface="Arial"/>
              <a:buNone/>
            </a:pPr>
            <a:r>
              <a:rPr b="0" i="0" lang="en-US" sz="4400" u="none" cap="none" strike="noStrike">
                <a:solidFill>
                  <a:srgbClr val="000000"/>
                </a:solidFill>
                <a:latin typeface="Gill Sans"/>
                <a:ea typeface="Gill Sans"/>
                <a:cs typeface="Gill Sans"/>
                <a:sym typeface="Gill Sans"/>
              </a:rPr>
              <a:t>What else? </a:t>
            </a:r>
            <a:endParaRPr b="0" i="0" sz="1400" u="none" cap="none" strike="noStrike">
              <a:solidFill>
                <a:srgbClr val="000000"/>
              </a:solidFill>
              <a:latin typeface="Gill Sans"/>
              <a:ea typeface="Gill Sans"/>
              <a:cs typeface="Gill Sans"/>
              <a:sym typeface="Gill Sans"/>
            </a:endParaRPr>
          </a:p>
        </p:txBody>
      </p:sp>
      <p:pic>
        <p:nvPicPr>
          <p:cNvPr descr="A male parent or teacher high fives a child with little toys on the table in front of them" id="252" name="Google Shape;252;p7"/>
          <p:cNvPicPr preferRelativeResize="0"/>
          <p:nvPr/>
        </p:nvPicPr>
        <p:blipFill rotWithShape="1">
          <a:blip r:embed="rId6">
            <a:alphaModFix/>
          </a:blip>
          <a:srcRect b="14775" l="11130" r="11128" t="0"/>
          <a:stretch/>
        </p:blipFill>
        <p:spPr>
          <a:xfrm>
            <a:off x="7548623" y="4118911"/>
            <a:ext cx="3175570" cy="2320533"/>
          </a:xfrm>
          <a:prstGeom prst="rect">
            <a:avLst/>
          </a:prstGeom>
          <a:solidFill>
            <a:srgbClr val="ECECEC"/>
          </a:solidFill>
          <a:ln>
            <a:noFill/>
          </a:ln>
          <a:effectLst>
            <a:outerShdw blurRad="55000" rotWithShape="0" algn="tl" dir="5400000" dist="18000">
              <a:srgbClr val="000000">
                <a:alpha val="40000"/>
              </a:srgbClr>
            </a:outerShdw>
          </a:effectLst>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 name="Shape 257"/>
        <p:cNvGrpSpPr/>
        <p:nvPr/>
      </p:nvGrpSpPr>
      <p:grpSpPr>
        <a:xfrm>
          <a:off x="0" y="0"/>
          <a:ext cx="0" cy="0"/>
          <a:chOff x="0" y="0"/>
          <a:chExt cx="0" cy="0"/>
        </a:xfrm>
      </p:grpSpPr>
      <p:sp>
        <p:nvSpPr>
          <p:cNvPr id="258" name="Google Shape;258;p8"/>
          <p:cNvSpPr txBox="1"/>
          <p:nvPr>
            <p:ph type="title"/>
          </p:nvPr>
        </p:nvSpPr>
        <p:spPr>
          <a:xfrm>
            <a:off x="971550" y="196849"/>
            <a:ext cx="10382250" cy="73809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Gill Sans"/>
              <a:buNone/>
            </a:pPr>
            <a:r>
              <a:rPr lang="en-US"/>
              <a:t>Our Hopes and Dreams for Children</a:t>
            </a:r>
            <a:endParaRPr/>
          </a:p>
        </p:txBody>
      </p:sp>
      <p:sp>
        <p:nvSpPr>
          <p:cNvPr id="259" name="Google Shape;259;p8"/>
          <p:cNvSpPr txBox="1"/>
          <p:nvPr>
            <p:ph idx="1" type="body"/>
          </p:nvPr>
        </p:nvSpPr>
        <p:spPr>
          <a:xfrm>
            <a:off x="971550" y="1345214"/>
            <a:ext cx="6096515" cy="4667652"/>
          </a:xfrm>
          <a:prstGeom prst="rect">
            <a:avLst/>
          </a:prstGeom>
          <a:noFill/>
          <a:ln>
            <a:noFill/>
          </a:ln>
        </p:spPr>
        <p:txBody>
          <a:bodyPr anchorCtr="0" anchor="t" bIns="45700" lIns="91425" spcFirstLastPara="1" rIns="91425" wrap="square" tIns="45700">
            <a:normAutofit fontScale="85000" lnSpcReduction="20000"/>
          </a:bodyPr>
          <a:lstStyle/>
          <a:p>
            <a:pPr indent="-457200" lvl="0" marL="457200" rtl="0" algn="l">
              <a:lnSpc>
                <a:spcPct val="90000"/>
              </a:lnSpc>
              <a:spcBef>
                <a:spcPts val="1000"/>
              </a:spcBef>
              <a:spcAft>
                <a:spcPts val="0"/>
              </a:spcAft>
              <a:buClr>
                <a:srgbClr val="FFD100"/>
              </a:buClr>
              <a:buSzPct val="117647"/>
              <a:buChar char="•"/>
            </a:pPr>
            <a:r>
              <a:rPr lang="en-US"/>
              <a:t>Think of a young child who you know or teach. </a:t>
            </a:r>
            <a:endParaRPr/>
          </a:p>
          <a:p>
            <a:pPr indent="-457200" lvl="0" marL="457200" rtl="0" algn="l">
              <a:lnSpc>
                <a:spcPct val="90000"/>
              </a:lnSpc>
              <a:spcBef>
                <a:spcPts val="1000"/>
              </a:spcBef>
              <a:spcAft>
                <a:spcPts val="0"/>
              </a:spcAft>
              <a:buClr>
                <a:srgbClr val="FFD100"/>
              </a:buClr>
              <a:buSzPct val="117647"/>
              <a:buChar char="•"/>
            </a:pPr>
            <a:r>
              <a:rPr lang="en-US"/>
              <a:t>What are your hopes and dreams for the child at: </a:t>
            </a:r>
            <a:endParaRPr/>
          </a:p>
          <a:p>
            <a:pPr indent="-431799" lvl="1" marL="914400" rtl="0" algn="l">
              <a:lnSpc>
                <a:spcPct val="90000"/>
              </a:lnSpc>
              <a:spcBef>
                <a:spcPts val="500"/>
              </a:spcBef>
              <a:spcAft>
                <a:spcPts val="0"/>
              </a:spcAft>
              <a:buSzPct val="104575"/>
              <a:buChar char="•"/>
            </a:pPr>
            <a:r>
              <a:rPr lang="en-US" sz="3600">
                <a:latin typeface="Gill Sans"/>
                <a:ea typeface="Gill Sans"/>
                <a:cs typeface="Gill Sans"/>
                <a:sym typeface="Gill Sans"/>
              </a:rPr>
              <a:t>Age 8?</a:t>
            </a:r>
            <a:endParaRPr>
              <a:latin typeface="Gill Sans"/>
              <a:ea typeface="Gill Sans"/>
              <a:cs typeface="Gill Sans"/>
              <a:sym typeface="Gill Sans"/>
            </a:endParaRPr>
          </a:p>
          <a:p>
            <a:pPr indent="-431799" lvl="1" marL="914400" rtl="0" algn="l">
              <a:lnSpc>
                <a:spcPct val="90000"/>
              </a:lnSpc>
              <a:spcBef>
                <a:spcPts val="500"/>
              </a:spcBef>
              <a:spcAft>
                <a:spcPts val="0"/>
              </a:spcAft>
              <a:buSzPct val="104575"/>
              <a:buChar char="•"/>
            </a:pPr>
            <a:r>
              <a:rPr lang="en-US" sz="3600">
                <a:latin typeface="Gill Sans"/>
                <a:ea typeface="Gill Sans"/>
                <a:cs typeface="Gill Sans"/>
                <a:sym typeface="Gill Sans"/>
              </a:rPr>
              <a:t>Age 20?</a:t>
            </a:r>
            <a:endParaRPr>
              <a:latin typeface="Gill Sans"/>
              <a:ea typeface="Gill Sans"/>
              <a:cs typeface="Gill Sans"/>
              <a:sym typeface="Gill Sans"/>
            </a:endParaRPr>
          </a:p>
          <a:p>
            <a:pPr indent="-431799" lvl="1" marL="914400" rtl="0" algn="l">
              <a:lnSpc>
                <a:spcPct val="90000"/>
              </a:lnSpc>
              <a:spcBef>
                <a:spcPts val="500"/>
              </a:spcBef>
              <a:spcAft>
                <a:spcPts val="0"/>
              </a:spcAft>
              <a:buSzPct val="104575"/>
              <a:buChar char="•"/>
            </a:pPr>
            <a:r>
              <a:rPr lang="en-US" sz="3600">
                <a:latin typeface="Gill Sans"/>
                <a:ea typeface="Gill Sans"/>
                <a:cs typeface="Gill Sans"/>
                <a:sym typeface="Gill Sans"/>
              </a:rPr>
              <a:t>Adulthood?</a:t>
            </a:r>
            <a:endParaRPr>
              <a:latin typeface="Gill Sans"/>
              <a:ea typeface="Gill Sans"/>
              <a:cs typeface="Gill Sans"/>
              <a:sym typeface="Gill Sans"/>
            </a:endParaRPr>
          </a:p>
          <a:p>
            <a:pPr indent="-457200" lvl="0" marL="457200" rtl="0" algn="l">
              <a:lnSpc>
                <a:spcPct val="90000"/>
              </a:lnSpc>
              <a:spcBef>
                <a:spcPts val="1000"/>
              </a:spcBef>
              <a:spcAft>
                <a:spcPts val="0"/>
              </a:spcAft>
              <a:buClr>
                <a:srgbClr val="FFD100"/>
              </a:buClr>
              <a:buSzPct val="117647"/>
              <a:buChar char="•"/>
            </a:pPr>
            <a:r>
              <a:rPr lang="en-US"/>
              <a:t>How important are social-emotional skills in getting there?</a:t>
            </a:r>
            <a:endParaRPr/>
          </a:p>
          <a:p>
            <a:pPr indent="-457200" lvl="0" marL="457200" rtl="0" algn="l">
              <a:lnSpc>
                <a:spcPct val="90000"/>
              </a:lnSpc>
              <a:spcBef>
                <a:spcPts val="1000"/>
              </a:spcBef>
              <a:spcAft>
                <a:spcPts val="0"/>
              </a:spcAft>
              <a:buClr>
                <a:srgbClr val="FFD100"/>
              </a:buClr>
              <a:buSzPct val="117647"/>
              <a:buChar char="•"/>
            </a:pPr>
            <a:r>
              <a:rPr lang="en-US" u="none" strike="noStrike">
                <a:solidFill>
                  <a:srgbClr val="0D0D0D"/>
                </a:solidFill>
              </a:rPr>
              <a:t>How can we nurture these skills </a:t>
            </a:r>
            <a:r>
              <a:rPr lang="en-US">
                <a:solidFill>
                  <a:srgbClr val="0D0D0D"/>
                </a:solidFill>
              </a:rPr>
              <a:t>as children grow? </a:t>
            </a:r>
            <a:endParaRPr/>
          </a:p>
        </p:txBody>
      </p:sp>
      <p:pic>
        <p:nvPicPr>
          <p:cNvPr descr="Woman holding toddler" id="260" name="Google Shape;260;p8"/>
          <p:cNvPicPr preferRelativeResize="0"/>
          <p:nvPr/>
        </p:nvPicPr>
        <p:blipFill rotWithShape="1">
          <a:blip r:embed="rId3">
            <a:alphaModFix/>
          </a:blip>
          <a:srcRect b="0" l="8184" r="15144" t="0"/>
          <a:stretch/>
        </p:blipFill>
        <p:spPr>
          <a:xfrm>
            <a:off x="6708451" y="1172016"/>
            <a:ext cx="2627415" cy="2284587"/>
          </a:xfrm>
          <a:prstGeom prst="rect">
            <a:avLst/>
          </a:prstGeom>
          <a:noFill/>
          <a:ln>
            <a:noFill/>
          </a:ln>
        </p:spPr>
      </p:pic>
      <p:pic>
        <p:nvPicPr>
          <p:cNvPr descr="An adult, female, hugs two little kids as she reads from a Tucker Turtle scripted story." id="261" name="Google Shape;261;p8"/>
          <p:cNvPicPr preferRelativeResize="0"/>
          <p:nvPr/>
        </p:nvPicPr>
        <p:blipFill rotWithShape="1">
          <a:blip r:embed="rId4">
            <a:alphaModFix/>
          </a:blip>
          <a:srcRect b="0" l="0" r="0" t="0"/>
          <a:stretch/>
        </p:blipFill>
        <p:spPr>
          <a:xfrm>
            <a:off x="9006976" y="3001814"/>
            <a:ext cx="2954199" cy="1969467"/>
          </a:xfrm>
          <a:prstGeom prst="rect">
            <a:avLst/>
          </a:prstGeom>
          <a:solidFill>
            <a:srgbClr val="ECECEC"/>
          </a:solidFill>
          <a:ln>
            <a:noFill/>
          </a:ln>
          <a:effectLst>
            <a:outerShdw blurRad="55000" rotWithShape="0" algn="tl" dir="5400000" dist="18000">
              <a:srgbClr val="000000">
                <a:alpha val="40000"/>
              </a:srgbClr>
            </a:outerShdw>
          </a:effectLst>
        </p:spPr>
      </p:pic>
      <p:pic>
        <p:nvPicPr>
          <p:cNvPr id="262" name="Google Shape;262;p8"/>
          <p:cNvPicPr preferRelativeResize="0"/>
          <p:nvPr/>
        </p:nvPicPr>
        <p:blipFill rotWithShape="1">
          <a:blip r:embed="rId5">
            <a:alphaModFix/>
          </a:blip>
          <a:srcRect b="0" l="0" r="0" t="0"/>
          <a:stretch/>
        </p:blipFill>
        <p:spPr>
          <a:xfrm>
            <a:off x="7068075" y="4971275"/>
            <a:ext cx="2893175" cy="1749050"/>
          </a:xfrm>
          <a:prstGeom prst="rect">
            <a:avLst/>
          </a:prstGeom>
          <a:solidFill>
            <a:srgbClr val="ECECEC"/>
          </a:solidFill>
          <a:ln>
            <a:noFill/>
          </a:ln>
          <a:effectLst>
            <a:outerShdw blurRad="55000" rotWithShape="0" algn="tl" dir="5400000" dist="18000">
              <a:srgbClr val="000000">
                <a:alpha val="40000"/>
              </a:srgbClr>
            </a:outerShdw>
          </a:effectLst>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p9"/>
          <p:cNvSpPr txBox="1"/>
          <p:nvPr>
            <p:ph type="title"/>
          </p:nvPr>
        </p:nvSpPr>
        <p:spPr>
          <a:xfrm>
            <a:off x="971550" y="196849"/>
            <a:ext cx="10382250" cy="73809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Gill Sans"/>
              <a:buNone/>
            </a:pPr>
            <a:r>
              <a:rPr lang="en-US"/>
              <a:t>Goal of the Pyramid Model</a:t>
            </a:r>
            <a:endParaRPr/>
          </a:p>
        </p:txBody>
      </p:sp>
      <p:sp>
        <p:nvSpPr>
          <p:cNvPr id="269" name="Google Shape;269;p9"/>
          <p:cNvSpPr txBox="1"/>
          <p:nvPr>
            <p:ph idx="1" type="body"/>
          </p:nvPr>
        </p:nvSpPr>
        <p:spPr>
          <a:xfrm>
            <a:off x="971550" y="1345214"/>
            <a:ext cx="5376698" cy="4667652"/>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000"/>
              </a:spcBef>
              <a:spcAft>
                <a:spcPts val="0"/>
              </a:spcAft>
              <a:buSzPts val="3600"/>
              <a:buNone/>
            </a:pPr>
            <a:r>
              <a:rPr lang="en-US"/>
              <a:t>Ensure all children have the support, experiences, relationships, opportunities, guidance, and instruction to thrive in their social-emotional development and learning.</a:t>
            </a:r>
            <a:endParaRPr/>
          </a:p>
          <a:p>
            <a:pPr indent="0" lvl="0" marL="0" rtl="0" algn="l">
              <a:lnSpc>
                <a:spcPct val="90000"/>
              </a:lnSpc>
              <a:spcBef>
                <a:spcPts val="1000"/>
              </a:spcBef>
              <a:spcAft>
                <a:spcPts val="0"/>
              </a:spcAft>
              <a:buSzPts val="3600"/>
              <a:buNone/>
            </a:pPr>
            <a:r>
              <a:t/>
            </a:r>
            <a:endParaRPr/>
          </a:p>
        </p:txBody>
      </p:sp>
      <p:pic>
        <p:nvPicPr>
          <p:cNvPr descr="Pyramid Model&#10;Tier 3 -  Intensive Intervention&#10;Tier 2 - Targeted Social Emotional Supports&#10;Tier 1 - High Quality Supportive Environments. Nurturing and Responsive Relationships&#10;Base - Effective Workforce&#10;&#10;" id="270" name="Google Shape;270;p9"/>
          <p:cNvPicPr preferRelativeResize="0"/>
          <p:nvPr/>
        </p:nvPicPr>
        <p:blipFill rotWithShape="1">
          <a:blip r:embed="rId3">
            <a:alphaModFix/>
          </a:blip>
          <a:srcRect b="0" l="0" r="0" t="0"/>
          <a:stretch/>
        </p:blipFill>
        <p:spPr>
          <a:xfrm>
            <a:off x="6538766" y="1345214"/>
            <a:ext cx="4514850" cy="438292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sp>
        <p:nvSpPr>
          <p:cNvPr id="276" name="Google Shape;276;p62"/>
          <p:cNvSpPr txBox="1"/>
          <p:nvPr>
            <p:ph type="title"/>
          </p:nvPr>
        </p:nvSpPr>
        <p:spPr>
          <a:xfrm>
            <a:off x="831850" y="1709739"/>
            <a:ext cx="10515600" cy="1377646"/>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1"/>
              </a:buClr>
              <a:buSzPts val="6000"/>
              <a:buFont typeface="Gill Sans"/>
              <a:buNone/>
            </a:pPr>
            <a:r>
              <a:rPr lang="en-US" sz="3600">
                <a:solidFill>
                  <a:schemeClr val="dk1"/>
                </a:solidFill>
              </a:rPr>
              <a:t>How do We Get There: </a:t>
            </a:r>
            <a:br>
              <a:rPr lang="en-US" sz="3600">
                <a:solidFill>
                  <a:schemeClr val="dk1"/>
                </a:solidFill>
              </a:rPr>
            </a:br>
            <a:r>
              <a:rPr lang="en-US" sz="3600">
                <a:solidFill>
                  <a:schemeClr val="dk1"/>
                </a:solidFill>
              </a:rPr>
              <a:t>Supporting Each and Every Child</a:t>
            </a:r>
            <a:endParaRPr>
              <a:solidFill>
                <a:schemeClr val="dk1"/>
              </a:solidFill>
            </a:endParaRPr>
          </a:p>
        </p:txBody>
      </p:sp>
      <p:pic>
        <p:nvPicPr>
          <p:cNvPr id="277" name="Google Shape;277;p62"/>
          <p:cNvPicPr preferRelativeResize="0"/>
          <p:nvPr/>
        </p:nvPicPr>
        <p:blipFill rotWithShape="1">
          <a:blip r:embed="rId3">
            <a:alphaModFix/>
          </a:blip>
          <a:srcRect b="0" l="15401" r="28812" t="0"/>
          <a:stretch/>
        </p:blipFill>
        <p:spPr>
          <a:xfrm>
            <a:off x="7532485" y="1270558"/>
            <a:ext cx="3416135" cy="408069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2" name="Shape 282"/>
        <p:cNvGrpSpPr/>
        <p:nvPr/>
      </p:nvGrpSpPr>
      <p:grpSpPr>
        <a:xfrm>
          <a:off x="0" y="0"/>
          <a:ext cx="0" cy="0"/>
          <a:chOff x="0" y="0"/>
          <a:chExt cx="0" cy="0"/>
        </a:xfrm>
      </p:grpSpPr>
      <p:sp>
        <p:nvSpPr>
          <p:cNvPr id="283" name="Google Shape;283;p63"/>
          <p:cNvSpPr txBox="1"/>
          <p:nvPr>
            <p:ph type="title"/>
          </p:nvPr>
        </p:nvSpPr>
        <p:spPr>
          <a:xfrm>
            <a:off x="971550" y="196849"/>
            <a:ext cx="10382250" cy="73809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Gill Sans"/>
              <a:buNone/>
            </a:pPr>
            <a:r>
              <a:rPr lang="en-US" sz="3600"/>
              <a:t>Our “Must Haves”</a:t>
            </a:r>
            <a:endParaRPr/>
          </a:p>
        </p:txBody>
      </p:sp>
      <p:grpSp>
        <p:nvGrpSpPr>
          <p:cNvPr id="284" name="Google Shape;284;p63"/>
          <p:cNvGrpSpPr/>
          <p:nvPr/>
        </p:nvGrpSpPr>
        <p:grpSpPr>
          <a:xfrm>
            <a:off x="649361" y="1590666"/>
            <a:ext cx="4479776" cy="4583129"/>
            <a:chOff x="649361" y="3166"/>
            <a:chExt cx="4479776" cy="4583129"/>
          </a:xfrm>
        </p:grpSpPr>
        <p:sp>
          <p:nvSpPr>
            <p:cNvPr id="285" name="Google Shape;285;p63"/>
            <p:cNvSpPr/>
            <p:nvPr/>
          </p:nvSpPr>
          <p:spPr>
            <a:xfrm rot="10800000">
              <a:off x="1286435" y="3166"/>
              <a:ext cx="3842702" cy="1274147"/>
            </a:xfrm>
            <a:prstGeom prst="homePlate">
              <a:avLst>
                <a:gd fmla="val 50000" name="adj"/>
              </a:avLst>
            </a:prstGeom>
            <a:solidFill>
              <a:srgbClr val="599BD5"/>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6" name="Google Shape;286;p63"/>
            <p:cNvSpPr txBox="1"/>
            <p:nvPr/>
          </p:nvSpPr>
          <p:spPr>
            <a:xfrm>
              <a:off x="1604972" y="3166"/>
              <a:ext cx="3524165" cy="1274147"/>
            </a:xfrm>
            <a:prstGeom prst="rect">
              <a:avLst/>
            </a:prstGeom>
            <a:noFill/>
            <a:ln>
              <a:noFill/>
            </a:ln>
          </p:spPr>
          <p:txBody>
            <a:bodyPr anchorCtr="0" anchor="ctr" bIns="106675" lIns="561850" spcFirstLastPara="1" rIns="199125" wrap="square" tIns="106675">
              <a:noAutofit/>
            </a:bodyPr>
            <a:lstStyle/>
            <a:p>
              <a:pPr indent="0" lvl="0" marL="0" marR="0" rtl="0" algn="ctr">
                <a:lnSpc>
                  <a:spcPct val="90000"/>
                </a:lnSpc>
                <a:spcBef>
                  <a:spcPts val="0"/>
                </a:spcBef>
                <a:spcAft>
                  <a:spcPts val="0"/>
                </a:spcAft>
                <a:buClr>
                  <a:srgbClr val="000000"/>
                </a:buClr>
                <a:buSzPts val="2800"/>
                <a:buFont typeface="Arial"/>
                <a:buNone/>
              </a:pPr>
              <a:r>
                <a:rPr b="0" i="0" lang="en-US" sz="2800" u="none" cap="none" strike="noStrike">
                  <a:solidFill>
                    <a:schemeClr val="lt1"/>
                  </a:solidFill>
                  <a:latin typeface="Arial"/>
                  <a:ea typeface="Arial"/>
                  <a:cs typeface="Arial"/>
                  <a:sym typeface="Arial"/>
                </a:rPr>
                <a:t>Prevention Focus</a:t>
              </a:r>
              <a:endParaRPr b="0" i="0" sz="1400" u="none" cap="none" strike="noStrike">
                <a:solidFill>
                  <a:srgbClr val="000000"/>
                </a:solidFill>
                <a:latin typeface="Arial"/>
                <a:ea typeface="Arial"/>
                <a:cs typeface="Arial"/>
                <a:sym typeface="Arial"/>
              </a:endParaRPr>
            </a:p>
          </p:txBody>
        </p:sp>
        <p:sp>
          <p:nvSpPr>
            <p:cNvPr id="287" name="Google Shape;287;p63"/>
            <p:cNvSpPr/>
            <p:nvPr/>
          </p:nvSpPr>
          <p:spPr>
            <a:xfrm>
              <a:off x="649361" y="3166"/>
              <a:ext cx="1274147" cy="1274147"/>
            </a:xfrm>
            <a:prstGeom prst="ellipse">
              <a:avLst/>
            </a:prstGeom>
            <a:blipFill rotWithShape="1">
              <a:blip r:embed="rId3">
                <a:alphaModFix/>
              </a:blip>
              <a:stretch>
                <a:fillRect b="0" l="0" r="0" t="0"/>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8" name="Google Shape;288;p63"/>
            <p:cNvSpPr/>
            <p:nvPr/>
          </p:nvSpPr>
          <p:spPr>
            <a:xfrm rot="10800000">
              <a:off x="1286435" y="1657657"/>
              <a:ext cx="3842702" cy="1274147"/>
            </a:xfrm>
            <a:prstGeom prst="homePlate">
              <a:avLst>
                <a:gd fmla="val 50000" name="adj"/>
              </a:avLst>
            </a:prstGeom>
            <a:solidFill>
              <a:srgbClr val="599BD5"/>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9" name="Google Shape;289;p63"/>
            <p:cNvSpPr txBox="1"/>
            <p:nvPr/>
          </p:nvSpPr>
          <p:spPr>
            <a:xfrm>
              <a:off x="1604972" y="1657657"/>
              <a:ext cx="3524165" cy="1274147"/>
            </a:xfrm>
            <a:prstGeom prst="rect">
              <a:avLst/>
            </a:prstGeom>
            <a:noFill/>
            <a:ln>
              <a:noFill/>
            </a:ln>
          </p:spPr>
          <p:txBody>
            <a:bodyPr anchorCtr="0" anchor="ctr" bIns="106675" lIns="561850" spcFirstLastPara="1" rIns="199125" wrap="square" tIns="106675">
              <a:noAutofit/>
            </a:bodyPr>
            <a:lstStyle/>
            <a:p>
              <a:pPr indent="0" lvl="0" marL="0" marR="0" rtl="0" algn="ctr">
                <a:lnSpc>
                  <a:spcPct val="90000"/>
                </a:lnSpc>
                <a:spcBef>
                  <a:spcPts val="0"/>
                </a:spcBef>
                <a:spcAft>
                  <a:spcPts val="0"/>
                </a:spcAft>
                <a:buClr>
                  <a:srgbClr val="000000"/>
                </a:buClr>
                <a:buSzPts val="2800"/>
                <a:buFont typeface="Arial"/>
                <a:buNone/>
              </a:pPr>
              <a:r>
                <a:rPr b="0" i="0" lang="en-US" sz="2800" u="none" cap="none" strike="noStrike">
                  <a:solidFill>
                    <a:schemeClr val="lt1"/>
                  </a:solidFill>
                  <a:latin typeface="Arial"/>
                  <a:ea typeface="Arial"/>
                  <a:cs typeface="Arial"/>
                  <a:sym typeface="Arial"/>
                </a:rPr>
                <a:t>A Caring Community</a:t>
              </a:r>
              <a:endParaRPr b="0" i="0" sz="1400" u="none" cap="none" strike="noStrike">
                <a:solidFill>
                  <a:srgbClr val="000000"/>
                </a:solidFill>
                <a:latin typeface="Arial"/>
                <a:ea typeface="Arial"/>
                <a:cs typeface="Arial"/>
                <a:sym typeface="Arial"/>
              </a:endParaRPr>
            </a:p>
          </p:txBody>
        </p:sp>
        <p:sp>
          <p:nvSpPr>
            <p:cNvPr id="290" name="Google Shape;290;p63"/>
            <p:cNvSpPr/>
            <p:nvPr/>
          </p:nvSpPr>
          <p:spPr>
            <a:xfrm>
              <a:off x="649361" y="1657657"/>
              <a:ext cx="1274147" cy="1274147"/>
            </a:xfrm>
            <a:prstGeom prst="ellipse">
              <a:avLst/>
            </a:prstGeom>
            <a:blipFill rotWithShape="1">
              <a:blip r:embed="rId4">
                <a:alphaModFix/>
              </a:blip>
              <a:stretch>
                <a:fillRect b="0" l="0" r="0" t="0"/>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1" name="Google Shape;291;p63"/>
            <p:cNvSpPr/>
            <p:nvPr/>
          </p:nvSpPr>
          <p:spPr>
            <a:xfrm rot="10800000">
              <a:off x="1286435" y="3312148"/>
              <a:ext cx="3842702" cy="1274147"/>
            </a:xfrm>
            <a:prstGeom prst="homePlate">
              <a:avLst>
                <a:gd fmla="val 50000" name="adj"/>
              </a:avLst>
            </a:prstGeom>
            <a:solidFill>
              <a:srgbClr val="599BD5"/>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2" name="Google Shape;292;p63"/>
            <p:cNvSpPr txBox="1"/>
            <p:nvPr/>
          </p:nvSpPr>
          <p:spPr>
            <a:xfrm>
              <a:off x="1604972" y="3312148"/>
              <a:ext cx="3524165" cy="1274147"/>
            </a:xfrm>
            <a:prstGeom prst="rect">
              <a:avLst/>
            </a:prstGeom>
            <a:noFill/>
            <a:ln>
              <a:noFill/>
            </a:ln>
          </p:spPr>
          <p:txBody>
            <a:bodyPr anchorCtr="0" anchor="ctr" bIns="106675" lIns="561850" spcFirstLastPara="1" rIns="199125" wrap="square" tIns="106675">
              <a:noAutofit/>
            </a:bodyPr>
            <a:lstStyle/>
            <a:p>
              <a:pPr indent="0" lvl="0" marL="0" marR="0" rtl="0" algn="ctr">
                <a:lnSpc>
                  <a:spcPct val="90000"/>
                </a:lnSpc>
                <a:spcBef>
                  <a:spcPts val="0"/>
                </a:spcBef>
                <a:spcAft>
                  <a:spcPts val="0"/>
                </a:spcAft>
                <a:buClr>
                  <a:srgbClr val="000000"/>
                </a:buClr>
                <a:buSzPts val="2800"/>
                <a:buFont typeface="Arial"/>
                <a:buNone/>
              </a:pPr>
              <a:r>
                <a:rPr b="0" i="0" lang="en-US" sz="2800" u="none" cap="none" strike="noStrike">
                  <a:solidFill>
                    <a:schemeClr val="lt1"/>
                  </a:solidFill>
                  <a:latin typeface="Arial"/>
                  <a:ea typeface="Arial"/>
                  <a:cs typeface="Arial"/>
                  <a:sym typeface="Arial"/>
                </a:rPr>
                <a:t>Commitment to Equity, Inclusion, and Belonging</a:t>
              </a:r>
              <a:endParaRPr b="0" i="0" sz="1400" u="none" cap="none" strike="noStrike">
                <a:solidFill>
                  <a:srgbClr val="000000"/>
                </a:solidFill>
                <a:latin typeface="Arial"/>
                <a:ea typeface="Arial"/>
                <a:cs typeface="Arial"/>
                <a:sym typeface="Arial"/>
              </a:endParaRPr>
            </a:p>
          </p:txBody>
        </p:sp>
        <p:sp>
          <p:nvSpPr>
            <p:cNvPr id="293" name="Google Shape;293;p63"/>
            <p:cNvSpPr/>
            <p:nvPr/>
          </p:nvSpPr>
          <p:spPr>
            <a:xfrm>
              <a:off x="649361" y="3312148"/>
              <a:ext cx="1274147" cy="1274147"/>
            </a:xfrm>
            <a:prstGeom prst="ellipse">
              <a:avLst/>
            </a:prstGeom>
            <a:blipFill rotWithShape="1">
              <a:blip r:embed="rId5">
                <a:alphaModFix/>
              </a:blip>
              <a:stretch>
                <a:fillRect b="0" l="0" r="0" t="0"/>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94" name="Google Shape;294;p63"/>
          <p:cNvGrpSpPr/>
          <p:nvPr/>
        </p:nvGrpSpPr>
        <p:grpSpPr>
          <a:xfrm>
            <a:off x="6799896" y="1590890"/>
            <a:ext cx="4689794" cy="4582681"/>
            <a:chOff x="702308" y="3390"/>
            <a:chExt cx="4689794" cy="4582681"/>
          </a:xfrm>
        </p:grpSpPr>
        <p:sp>
          <p:nvSpPr>
            <p:cNvPr id="295" name="Google Shape;295;p63"/>
            <p:cNvSpPr/>
            <p:nvPr/>
          </p:nvSpPr>
          <p:spPr>
            <a:xfrm rot="10800000">
              <a:off x="1339319" y="3390"/>
              <a:ext cx="4052783" cy="1274023"/>
            </a:xfrm>
            <a:prstGeom prst="homePlate">
              <a:avLst>
                <a:gd fmla="val 50000" name="adj"/>
              </a:avLst>
            </a:prstGeom>
            <a:solidFill>
              <a:srgbClr val="599BD5"/>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6" name="Google Shape;296;p63"/>
            <p:cNvSpPr txBox="1"/>
            <p:nvPr/>
          </p:nvSpPr>
          <p:spPr>
            <a:xfrm>
              <a:off x="1657825" y="3390"/>
              <a:ext cx="3734277" cy="1274023"/>
            </a:xfrm>
            <a:prstGeom prst="rect">
              <a:avLst/>
            </a:prstGeom>
            <a:noFill/>
            <a:ln>
              <a:noFill/>
            </a:ln>
          </p:spPr>
          <p:txBody>
            <a:bodyPr anchorCtr="0" anchor="ctr" bIns="106675" lIns="561800" spcFirstLastPara="1" rIns="199125" wrap="square" tIns="106675">
              <a:noAutofit/>
            </a:bodyPr>
            <a:lstStyle/>
            <a:p>
              <a:pPr indent="0" lvl="0" marL="0" marR="0" rtl="0" algn="ctr">
                <a:lnSpc>
                  <a:spcPct val="90000"/>
                </a:lnSpc>
                <a:spcBef>
                  <a:spcPts val="0"/>
                </a:spcBef>
                <a:spcAft>
                  <a:spcPts val="0"/>
                </a:spcAft>
                <a:buClr>
                  <a:srgbClr val="000000"/>
                </a:buClr>
                <a:buSzPts val="2800"/>
                <a:buFont typeface="Arial"/>
                <a:buNone/>
              </a:pPr>
              <a:r>
                <a:rPr b="0" i="0" lang="en-US" sz="2800" u="none" cap="none" strike="noStrike">
                  <a:solidFill>
                    <a:schemeClr val="lt1"/>
                  </a:solidFill>
                  <a:latin typeface="Arial"/>
                  <a:ea typeface="Arial"/>
                  <a:cs typeface="Arial"/>
                  <a:sym typeface="Arial"/>
                </a:rPr>
                <a:t>Trauma-Informed</a:t>
              </a:r>
              <a:endParaRPr b="0" i="0" sz="1400" u="none" cap="none" strike="noStrike">
                <a:solidFill>
                  <a:srgbClr val="000000"/>
                </a:solidFill>
                <a:latin typeface="Arial"/>
                <a:ea typeface="Arial"/>
                <a:cs typeface="Arial"/>
                <a:sym typeface="Arial"/>
              </a:endParaRPr>
            </a:p>
          </p:txBody>
        </p:sp>
        <p:sp>
          <p:nvSpPr>
            <p:cNvPr id="297" name="Google Shape;297;p63"/>
            <p:cNvSpPr/>
            <p:nvPr/>
          </p:nvSpPr>
          <p:spPr>
            <a:xfrm>
              <a:off x="702308" y="3390"/>
              <a:ext cx="1274023" cy="1274023"/>
            </a:xfrm>
            <a:prstGeom prst="ellipse">
              <a:avLst/>
            </a:prstGeom>
            <a:blipFill rotWithShape="1">
              <a:blip r:embed="rId6">
                <a:alphaModFix/>
              </a:blip>
              <a:stretch>
                <a:fillRect b="0" l="0" r="0" t="0"/>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8" name="Google Shape;298;p63"/>
            <p:cNvSpPr/>
            <p:nvPr/>
          </p:nvSpPr>
          <p:spPr>
            <a:xfrm rot="10800000">
              <a:off x="1339319" y="1657719"/>
              <a:ext cx="4052783" cy="1274023"/>
            </a:xfrm>
            <a:prstGeom prst="homePlate">
              <a:avLst>
                <a:gd fmla="val 50000" name="adj"/>
              </a:avLst>
            </a:prstGeom>
            <a:solidFill>
              <a:srgbClr val="599BD5"/>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9" name="Google Shape;299;p63"/>
            <p:cNvSpPr txBox="1"/>
            <p:nvPr/>
          </p:nvSpPr>
          <p:spPr>
            <a:xfrm>
              <a:off x="1657825" y="1657719"/>
              <a:ext cx="3734277" cy="1274023"/>
            </a:xfrm>
            <a:prstGeom prst="rect">
              <a:avLst/>
            </a:prstGeom>
            <a:noFill/>
            <a:ln>
              <a:noFill/>
            </a:ln>
          </p:spPr>
          <p:txBody>
            <a:bodyPr anchorCtr="0" anchor="ctr" bIns="106675" lIns="561800" spcFirstLastPara="1" rIns="199125" wrap="square" tIns="106675">
              <a:noAutofit/>
            </a:bodyPr>
            <a:lstStyle/>
            <a:p>
              <a:pPr indent="0" lvl="0" marL="0" marR="0" rtl="0" algn="ctr">
                <a:lnSpc>
                  <a:spcPct val="90000"/>
                </a:lnSpc>
                <a:spcBef>
                  <a:spcPts val="0"/>
                </a:spcBef>
                <a:spcAft>
                  <a:spcPts val="0"/>
                </a:spcAft>
                <a:buClr>
                  <a:srgbClr val="000000"/>
                </a:buClr>
                <a:buSzPts val="2800"/>
                <a:buFont typeface="Arial"/>
                <a:buNone/>
              </a:pPr>
              <a:r>
                <a:rPr b="0" i="0" lang="en-US" sz="2800" u="none" cap="none" strike="noStrike">
                  <a:solidFill>
                    <a:schemeClr val="lt1"/>
                  </a:solidFill>
                  <a:latin typeface="Arial"/>
                  <a:ea typeface="Arial"/>
                  <a:cs typeface="Arial"/>
                  <a:sym typeface="Arial"/>
                </a:rPr>
                <a:t>Anti-Biased Practice</a:t>
              </a:r>
              <a:endParaRPr b="0" i="0" sz="1400" u="none" cap="none" strike="noStrike">
                <a:solidFill>
                  <a:srgbClr val="000000"/>
                </a:solidFill>
                <a:latin typeface="Arial"/>
                <a:ea typeface="Arial"/>
                <a:cs typeface="Arial"/>
                <a:sym typeface="Arial"/>
              </a:endParaRPr>
            </a:p>
          </p:txBody>
        </p:sp>
        <p:sp>
          <p:nvSpPr>
            <p:cNvPr id="300" name="Google Shape;300;p63"/>
            <p:cNvSpPr/>
            <p:nvPr/>
          </p:nvSpPr>
          <p:spPr>
            <a:xfrm>
              <a:off x="702308" y="1657719"/>
              <a:ext cx="1274023" cy="1274023"/>
            </a:xfrm>
            <a:prstGeom prst="ellipse">
              <a:avLst/>
            </a:prstGeom>
            <a:blipFill rotWithShape="1">
              <a:blip r:embed="rId7">
                <a:alphaModFix/>
              </a:blip>
              <a:stretch>
                <a:fillRect b="0" l="0" r="0" t="0"/>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1" name="Google Shape;301;p63"/>
            <p:cNvSpPr/>
            <p:nvPr/>
          </p:nvSpPr>
          <p:spPr>
            <a:xfrm rot="10800000">
              <a:off x="1339319" y="3312048"/>
              <a:ext cx="4052783" cy="1274023"/>
            </a:xfrm>
            <a:prstGeom prst="homePlate">
              <a:avLst>
                <a:gd fmla="val 50000" name="adj"/>
              </a:avLst>
            </a:prstGeom>
            <a:solidFill>
              <a:srgbClr val="599BD5"/>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2" name="Google Shape;302;p63"/>
            <p:cNvSpPr txBox="1"/>
            <p:nvPr/>
          </p:nvSpPr>
          <p:spPr>
            <a:xfrm>
              <a:off x="1657825" y="3312048"/>
              <a:ext cx="3734277" cy="1274023"/>
            </a:xfrm>
            <a:prstGeom prst="rect">
              <a:avLst/>
            </a:prstGeom>
            <a:noFill/>
            <a:ln>
              <a:noFill/>
            </a:ln>
          </p:spPr>
          <p:txBody>
            <a:bodyPr anchorCtr="0" anchor="ctr" bIns="106675" lIns="561800" spcFirstLastPara="1" rIns="199125" wrap="square" tIns="106675">
              <a:noAutofit/>
            </a:bodyPr>
            <a:lstStyle/>
            <a:p>
              <a:pPr indent="0" lvl="0" marL="0" marR="0" rtl="0" algn="ctr">
                <a:lnSpc>
                  <a:spcPct val="90000"/>
                </a:lnSpc>
                <a:spcBef>
                  <a:spcPts val="0"/>
                </a:spcBef>
                <a:spcAft>
                  <a:spcPts val="0"/>
                </a:spcAft>
                <a:buClr>
                  <a:srgbClr val="000000"/>
                </a:buClr>
                <a:buSzPts val="2800"/>
                <a:buFont typeface="Arial"/>
                <a:buNone/>
              </a:pPr>
              <a:r>
                <a:rPr b="0" i="0" lang="en-US" sz="2800" u="none" cap="none" strike="noStrike">
                  <a:solidFill>
                    <a:schemeClr val="lt1"/>
                  </a:solidFill>
                  <a:latin typeface="Arial"/>
                  <a:ea typeface="Arial"/>
                  <a:cs typeface="Arial"/>
                  <a:sym typeface="Arial"/>
                </a:rPr>
                <a:t>Data-Informed</a:t>
              </a:r>
              <a:endParaRPr b="0" i="0" sz="1400" u="none" cap="none" strike="noStrike">
                <a:solidFill>
                  <a:srgbClr val="000000"/>
                </a:solidFill>
                <a:latin typeface="Arial"/>
                <a:ea typeface="Arial"/>
                <a:cs typeface="Arial"/>
                <a:sym typeface="Arial"/>
              </a:endParaRPr>
            </a:p>
          </p:txBody>
        </p:sp>
        <p:sp>
          <p:nvSpPr>
            <p:cNvPr id="303" name="Google Shape;303;p63"/>
            <p:cNvSpPr/>
            <p:nvPr/>
          </p:nvSpPr>
          <p:spPr>
            <a:xfrm>
              <a:off x="702308" y="3312048"/>
              <a:ext cx="1274023" cy="1274023"/>
            </a:xfrm>
            <a:prstGeom prst="ellipse">
              <a:avLst/>
            </a:prstGeom>
            <a:blipFill rotWithShape="1">
              <a:blip r:embed="rId8">
                <a:alphaModFix/>
              </a:blip>
              <a:stretch>
                <a:fillRect b="0" l="0" r="0" t="0"/>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theme/theme1.xml><?xml version="1.0" encoding="utf-8"?>
<a:theme xmlns:a="http://schemas.openxmlformats.org/drawingml/2006/main" xmlns:r="http://schemas.openxmlformats.org/officeDocument/2006/relationships" name="1_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2022-12-08T15:29:00Z</dcterms:created>
  <dc:creator>MacNish, Ashley</dc:creator>
</cp:coreProperties>
</file>