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Lst>
  <p:sldSz cy="6858000" cx="12192000"/>
  <p:notesSz cx="6858000" cy="9144000"/>
  <p:embeddedFontLst>
    <p:embeddedFont>
      <p:font typeface="Roboto"/>
      <p:regular r:id="rId50"/>
      <p:bold r:id="rId51"/>
      <p:italic r:id="rId52"/>
      <p:boldItalic r:id="rId53"/>
    </p:embeddedFont>
    <p:embeddedFont>
      <p:font typeface="EB Garamond"/>
      <p:regular r:id="rId54"/>
      <p:bold r:id="rId55"/>
      <p:italic r:id="rId56"/>
      <p:boldItalic r:id="rId57"/>
    </p:embeddedFont>
    <p:embeddedFont>
      <p:font typeface="Quattrocento Sans"/>
      <p:regular r:id="rId58"/>
      <p:bold r:id="rId59"/>
      <p:italic r:id="rId60"/>
      <p:boldItalic r:id="rId61"/>
    </p:embeddedFont>
    <p:embeddedFont>
      <p:font typeface="Gill Sans"/>
      <p:regular r:id="rId62"/>
      <p:bold r:id="rId63"/>
    </p:embeddedFont>
    <p:embeddedFont>
      <p:font typeface="Century Gothic"/>
      <p:regular r:id="rId64"/>
      <p:bold r:id="rId65"/>
      <p:italic r:id="rId66"/>
      <p:boldItalic r:id="rId6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8" roundtripDataSignature="AMtx7miZFa4v/mSzfnIncJr07zC1QM5H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GillSans-regular.fntdata"/><Relationship Id="rId61" Type="http://schemas.openxmlformats.org/officeDocument/2006/relationships/font" Target="fonts/QuattrocentoSans-boldItalic.fntdata"/><Relationship Id="rId20" Type="http://schemas.openxmlformats.org/officeDocument/2006/relationships/slide" Target="slides/slide16.xml"/><Relationship Id="rId64" Type="http://schemas.openxmlformats.org/officeDocument/2006/relationships/font" Target="fonts/CenturyGothic-regular.fntdata"/><Relationship Id="rId63" Type="http://schemas.openxmlformats.org/officeDocument/2006/relationships/font" Target="fonts/GillSans-bold.fntdata"/><Relationship Id="rId22" Type="http://schemas.openxmlformats.org/officeDocument/2006/relationships/slide" Target="slides/slide18.xml"/><Relationship Id="rId66" Type="http://schemas.openxmlformats.org/officeDocument/2006/relationships/font" Target="fonts/CenturyGothic-italic.fntdata"/><Relationship Id="rId21" Type="http://schemas.openxmlformats.org/officeDocument/2006/relationships/slide" Target="slides/slide17.xml"/><Relationship Id="rId65" Type="http://schemas.openxmlformats.org/officeDocument/2006/relationships/font" Target="fonts/CenturyGothic-bold.fntdata"/><Relationship Id="rId24" Type="http://schemas.openxmlformats.org/officeDocument/2006/relationships/slide" Target="slides/slide20.xml"/><Relationship Id="rId68" Type="http://customschemas.google.com/relationships/presentationmetadata" Target="metadata"/><Relationship Id="rId23" Type="http://schemas.openxmlformats.org/officeDocument/2006/relationships/slide" Target="slides/slide19.xml"/><Relationship Id="rId67" Type="http://schemas.openxmlformats.org/officeDocument/2006/relationships/font" Target="fonts/CenturyGothic-boldItalic.fntdata"/><Relationship Id="rId60" Type="http://schemas.openxmlformats.org/officeDocument/2006/relationships/font" Target="fonts/QuattrocentoSans-italic.fnt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Roboto-bold.fntdata"/><Relationship Id="rId50" Type="http://schemas.openxmlformats.org/officeDocument/2006/relationships/font" Target="fonts/Roboto-regular.fntdata"/><Relationship Id="rId53" Type="http://schemas.openxmlformats.org/officeDocument/2006/relationships/font" Target="fonts/Roboto-boldItalic.fntdata"/><Relationship Id="rId52" Type="http://schemas.openxmlformats.org/officeDocument/2006/relationships/font" Target="fonts/Roboto-italic.fntdata"/><Relationship Id="rId11" Type="http://schemas.openxmlformats.org/officeDocument/2006/relationships/slide" Target="slides/slide7.xml"/><Relationship Id="rId55" Type="http://schemas.openxmlformats.org/officeDocument/2006/relationships/font" Target="fonts/EBGaramond-bold.fntdata"/><Relationship Id="rId10" Type="http://schemas.openxmlformats.org/officeDocument/2006/relationships/slide" Target="slides/slide6.xml"/><Relationship Id="rId54" Type="http://schemas.openxmlformats.org/officeDocument/2006/relationships/font" Target="fonts/EBGaramond-regular.fntdata"/><Relationship Id="rId13" Type="http://schemas.openxmlformats.org/officeDocument/2006/relationships/slide" Target="slides/slide9.xml"/><Relationship Id="rId57" Type="http://schemas.openxmlformats.org/officeDocument/2006/relationships/font" Target="fonts/EBGaramond-boldItalic.fntdata"/><Relationship Id="rId12" Type="http://schemas.openxmlformats.org/officeDocument/2006/relationships/slide" Target="slides/slide8.xml"/><Relationship Id="rId56" Type="http://schemas.openxmlformats.org/officeDocument/2006/relationships/font" Target="fonts/EBGaramond-italic.fntdata"/><Relationship Id="rId15" Type="http://schemas.openxmlformats.org/officeDocument/2006/relationships/slide" Target="slides/slide11.xml"/><Relationship Id="rId59" Type="http://schemas.openxmlformats.org/officeDocument/2006/relationships/font" Target="fonts/QuattrocentoSans-bold.fntdata"/><Relationship Id="rId14" Type="http://schemas.openxmlformats.org/officeDocument/2006/relationships/slide" Target="slides/slide10.xml"/><Relationship Id="rId58" Type="http://schemas.openxmlformats.org/officeDocument/2006/relationships/font" Target="fonts/QuattrocentoSans-regular.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3" name="Google Shape;18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t/>
            </a:r>
            <a:endParaRPr>
              <a:latin typeface="Gill Sans"/>
              <a:ea typeface="Gill Sans"/>
              <a:cs typeface="Gill Sans"/>
              <a:sym typeface="Gill Sans"/>
            </a:endParaRPr>
          </a:p>
          <a:p>
            <a:pPr indent="0" lvl="0" marL="0" rtl="0" algn="l">
              <a:lnSpc>
                <a:spcPct val="115000"/>
              </a:lnSpc>
              <a:spcBef>
                <a:spcPts val="0"/>
              </a:spcBef>
              <a:spcAft>
                <a:spcPts val="0"/>
              </a:spcAft>
              <a:buClr>
                <a:schemeClr val="dk1"/>
              </a:buClr>
              <a:buSzPts val="1100"/>
              <a:buFont typeface="Arial"/>
              <a:buNone/>
            </a:pPr>
            <a:r>
              <a:t/>
            </a:r>
            <a:endParaRPr>
              <a:solidFill>
                <a:srgbClr val="0F0F0F"/>
              </a:solidFill>
              <a:highlight>
                <a:srgbClr val="19C37D"/>
              </a:highlight>
              <a:latin typeface="Roboto"/>
              <a:ea typeface="Roboto"/>
              <a:cs typeface="Roboto"/>
              <a:sym typeface="Roboto"/>
            </a:endParaRPr>
          </a:p>
          <a:p>
            <a:pPr indent="0" lvl="0" marL="0" rtl="0" algn="l">
              <a:lnSpc>
                <a:spcPct val="175000"/>
              </a:lnSpc>
              <a:spcBef>
                <a:spcPts val="0"/>
              </a:spcBef>
              <a:spcAft>
                <a:spcPts val="0"/>
              </a:spcAft>
              <a:buSzPts val="1100"/>
              <a:buNone/>
            </a:pPr>
            <a:r>
              <a:rPr lang="en-US" sz="1050">
                <a:solidFill>
                  <a:srgbClr val="003057"/>
                </a:solidFill>
                <a:highlight>
                  <a:srgbClr val="FFFFFF"/>
                </a:highlight>
                <a:latin typeface="Gill Sans"/>
                <a:ea typeface="Gill Sans"/>
                <a:cs typeface="Gill Sans"/>
                <a:sym typeface="Gill Sans"/>
              </a:rPr>
              <a:t>The Pyramid Model is a framework of evidence-based practices for promoting young children’s healthy social and emotional development. </a:t>
            </a:r>
            <a:r>
              <a:rPr lang="en-US">
                <a:solidFill>
                  <a:srgbClr val="0F0F0F"/>
                </a:solidFill>
                <a:latin typeface="Roboto"/>
                <a:ea typeface="Roboto"/>
                <a:cs typeface="Roboto"/>
                <a:sym typeface="Roboto"/>
              </a:rPr>
              <a:t>It is grounded in evidence-based practices and principles from the fields of early childhood education, developmental psychology, and behavioral intervention.</a:t>
            </a:r>
            <a:endParaRPr>
              <a:solidFill>
                <a:srgbClr val="0F0F0F"/>
              </a:solidFill>
              <a:latin typeface="Roboto"/>
              <a:ea typeface="Roboto"/>
              <a:cs typeface="Roboto"/>
              <a:sym typeface="Roboto"/>
            </a:endParaRPr>
          </a:p>
          <a:p>
            <a:pPr indent="0" lvl="0" marL="0" rtl="0" algn="l">
              <a:lnSpc>
                <a:spcPct val="115000"/>
              </a:lnSpc>
              <a:spcBef>
                <a:spcPts val="1500"/>
              </a:spcBef>
              <a:spcAft>
                <a:spcPts val="0"/>
              </a:spcAft>
              <a:buSzPts val="1100"/>
              <a:buNone/>
            </a:pPr>
            <a:r>
              <a:rPr lang="en-US" sz="1050">
                <a:solidFill>
                  <a:srgbClr val="003057"/>
                </a:solidFill>
                <a:highlight>
                  <a:srgbClr val="FFFFFF"/>
                </a:highlight>
                <a:latin typeface="Gill Sans"/>
                <a:ea typeface="Gill Sans"/>
                <a:cs typeface="Gill Sans"/>
                <a:sym typeface="Gill Sans"/>
              </a:rPr>
              <a:t>The Pyramid Model builds upon a tiered public health approach to providing universal supports to all children to promote wellness, targeted services to those who need more support, and intensive services to those who need them.</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SzPts val="1100"/>
              <a:buNone/>
            </a:pPr>
            <a:r>
              <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SzPts val="1100"/>
              <a:buNone/>
            </a:pPr>
            <a:r>
              <a:rPr lang="en-US">
                <a:solidFill>
                  <a:srgbClr val="374151"/>
                </a:solidFill>
                <a:latin typeface="Roboto"/>
                <a:ea typeface="Roboto"/>
                <a:cs typeface="Roboto"/>
                <a:sym typeface="Roboto"/>
              </a:rPr>
              <a:t>The Pyramid Model organizes interventions into three tiers: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Universal practices: Strategies and supports that benefit all children in the classroom or program, such as creating a nurturing environment and promoting positive relationships.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Targeted strategies: Additional supports provided to children who may need more specific assistance or are at risk for developing challenging behaviors.</a:t>
            </a:r>
            <a:endParaRPr>
              <a:solidFill>
                <a:srgbClr val="374151"/>
              </a:solidFill>
              <a:latin typeface="Roboto"/>
              <a:ea typeface="Roboto"/>
              <a:cs typeface="Roboto"/>
              <a:sym typeface="Roboto"/>
            </a:endParaRPr>
          </a:p>
          <a:p>
            <a:pPr indent="-304800" lvl="0" marL="457200" rtl="0" algn="l">
              <a:lnSpc>
                <a:spcPct val="115000"/>
              </a:lnSpc>
              <a:spcBef>
                <a:spcPts val="0"/>
              </a:spcBef>
              <a:spcAft>
                <a:spcPts val="0"/>
              </a:spcAft>
              <a:buClr>
                <a:srgbClr val="374151"/>
              </a:buClr>
              <a:buSzPts val="1200"/>
              <a:buFont typeface="Roboto"/>
              <a:buChar char="●"/>
            </a:pPr>
            <a:r>
              <a:rPr lang="en-US">
                <a:solidFill>
                  <a:srgbClr val="374151"/>
                </a:solidFill>
                <a:latin typeface="Roboto"/>
                <a:ea typeface="Roboto"/>
                <a:cs typeface="Roboto"/>
                <a:sym typeface="Roboto"/>
              </a:rPr>
              <a:t>Individualized interventions: Intensive, individualized supports tailored to children with significant social-emotional or behavioral challenges.</a:t>
            </a:r>
            <a:endParaRPr>
              <a:solidFill>
                <a:srgbClr val="374151"/>
              </a:solidFill>
              <a:latin typeface="Roboto"/>
              <a:ea typeface="Roboto"/>
              <a:cs typeface="Roboto"/>
              <a:sym typeface="Roboto"/>
            </a:endParaRPr>
          </a:p>
          <a:p>
            <a:pPr indent="0" lvl="0" marL="0" rtl="0" algn="l">
              <a:lnSpc>
                <a:spcPct val="175000"/>
              </a:lnSpc>
              <a:spcBef>
                <a:spcPts val="0"/>
              </a:spcBef>
              <a:spcAft>
                <a:spcPts val="0"/>
              </a:spcAft>
              <a:buClr>
                <a:schemeClr val="dk1"/>
              </a:buClr>
              <a:buSzPts val="1100"/>
              <a:buFont typeface="Arial"/>
              <a:buNone/>
            </a:pPr>
            <a:r>
              <a:t/>
            </a:r>
            <a:endParaRPr>
              <a:solidFill>
                <a:srgbClr val="0F0F0F"/>
              </a:solidFill>
              <a:latin typeface="Roboto"/>
              <a:ea typeface="Roboto"/>
              <a:cs typeface="Roboto"/>
              <a:sym typeface="Roboto"/>
            </a:endParaRPr>
          </a:p>
          <a:p>
            <a:pPr indent="0" lvl="0" marL="0" rtl="0" algn="l">
              <a:lnSpc>
                <a:spcPct val="100000"/>
              </a:lnSpc>
              <a:spcBef>
                <a:spcPts val="1500"/>
              </a:spcBef>
              <a:spcAft>
                <a:spcPts val="0"/>
              </a:spcAft>
              <a:buSzPts val="1400"/>
              <a:buNone/>
            </a:pPr>
            <a:r>
              <a:t/>
            </a:r>
            <a:endParaRPr>
              <a:latin typeface="Gill Sans"/>
              <a:ea typeface="Gill Sans"/>
              <a:cs typeface="Gill Sans"/>
              <a:sym typeface="Gill Sans"/>
            </a:endParaRPr>
          </a:p>
        </p:txBody>
      </p:sp>
      <p:sp>
        <p:nvSpPr>
          <p:cNvPr id="184" name="Google Shape;18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entury Gothic"/>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rPr lang="en-US" sz="1800"/>
              <a:t>Ahora vamos a hablar sobre lo que tenemos que hacer para garantizar que cada niño reciba el apoyo que necesita para prosperar y cómo esto influyó en el diseño del Modelo Pirámide.</a:t>
            </a:r>
            <a:endParaRPr sz="1800">
              <a:latin typeface="Gill Sans"/>
              <a:ea typeface="Gill Sans"/>
              <a:cs typeface="Gill Sans"/>
              <a:sym typeface="Gill Sans"/>
            </a:endParaRPr>
          </a:p>
          <a:p>
            <a:pPr indent="0" lvl="0" marL="0" marR="63500" rtl="0" algn="l">
              <a:lnSpc>
                <a:spcPct val="115000"/>
              </a:lnSpc>
              <a:spcBef>
                <a:spcPts val="1500"/>
              </a:spcBef>
              <a:spcAft>
                <a:spcPts val="0"/>
              </a:spcAft>
              <a:buClr>
                <a:schemeClr val="dk1"/>
              </a:buClr>
              <a:buSzPts val="1100"/>
              <a:buFont typeface="Arial"/>
              <a:buNone/>
            </a:pPr>
            <a:r>
              <a:rPr lang="en-US" sz="1350">
                <a:solidFill>
                  <a:srgbClr val="001D35"/>
                </a:solidFill>
                <a:latin typeface="Roboto"/>
                <a:ea typeface="Roboto"/>
                <a:cs typeface="Roboto"/>
                <a:sym typeface="Roboto"/>
              </a:rPr>
              <a:t>Talvez</a:t>
            </a:r>
            <a:r>
              <a:rPr lang="en-US" sz="1350">
                <a:solidFill>
                  <a:srgbClr val="001D35"/>
                </a:solidFill>
                <a:latin typeface="Roboto"/>
                <a:ea typeface="Roboto"/>
                <a:cs typeface="Roboto"/>
                <a:sym typeface="Roboto"/>
              </a:rPr>
              <a:t> sea conveniente mencionar la </a:t>
            </a:r>
            <a:r>
              <a:rPr lang="en-US" sz="1350">
                <a:solidFill>
                  <a:srgbClr val="001D35"/>
                </a:solidFill>
                <a:latin typeface="Roboto"/>
                <a:ea typeface="Roboto"/>
                <a:cs typeface="Roboto"/>
                <a:sym typeface="Roboto"/>
              </a:rPr>
              <a:t>definición</a:t>
            </a:r>
            <a:r>
              <a:rPr lang="en-US" sz="1350">
                <a:solidFill>
                  <a:srgbClr val="001D35"/>
                </a:solidFill>
                <a:latin typeface="Roboto"/>
                <a:ea typeface="Roboto"/>
                <a:cs typeface="Roboto"/>
                <a:sym typeface="Roboto"/>
              </a:rPr>
              <a:t> de la palabra sesgo:</a:t>
            </a:r>
            <a:endParaRPr sz="1350">
              <a:solidFill>
                <a:srgbClr val="001D35"/>
              </a:solidFill>
              <a:latin typeface="Roboto"/>
              <a:ea typeface="Roboto"/>
              <a:cs typeface="Roboto"/>
              <a:sym typeface="Roboto"/>
            </a:endParaRPr>
          </a:p>
          <a:p>
            <a:pPr indent="0" lvl="0" marL="0" marR="63500" rtl="0" algn="l">
              <a:lnSpc>
                <a:spcPct val="115000"/>
              </a:lnSpc>
              <a:spcBef>
                <a:spcPts val="1500"/>
              </a:spcBef>
              <a:spcAft>
                <a:spcPts val="0"/>
              </a:spcAft>
              <a:buClr>
                <a:schemeClr val="dk1"/>
              </a:buClr>
              <a:buSzPts val="1100"/>
              <a:buFont typeface="Arial"/>
              <a:buNone/>
            </a:pPr>
            <a:r>
              <a:rPr lang="en-US" sz="1350">
                <a:solidFill>
                  <a:srgbClr val="001D35"/>
                </a:solidFill>
                <a:latin typeface="Roboto"/>
                <a:ea typeface="Roboto"/>
                <a:cs typeface="Roboto"/>
                <a:sym typeface="Roboto"/>
              </a:rPr>
              <a:t> Sesgo personal:</a:t>
            </a:r>
            <a:endParaRPr sz="1350">
              <a:solidFill>
                <a:srgbClr val="001D35"/>
              </a:solidFill>
              <a:latin typeface="Roboto"/>
              <a:ea typeface="Roboto"/>
              <a:cs typeface="Roboto"/>
              <a:sym typeface="Roboto"/>
            </a:endParaRPr>
          </a:p>
          <a:p>
            <a:pPr indent="-314325" lvl="0" marL="457200" rtl="0" algn="l">
              <a:lnSpc>
                <a:spcPct val="115000"/>
              </a:lnSpc>
              <a:spcBef>
                <a:spcPts val="800"/>
              </a:spcBef>
              <a:spcAft>
                <a:spcPts val="0"/>
              </a:spcAft>
              <a:buClr>
                <a:srgbClr val="001D35"/>
              </a:buClr>
              <a:buSzPts val="1350"/>
              <a:buFont typeface="Roboto"/>
              <a:buChar char="●"/>
            </a:pPr>
            <a:r>
              <a:rPr lang="en-US" sz="1350">
                <a:solidFill>
                  <a:srgbClr val="001D35"/>
                </a:solidFill>
                <a:latin typeface="Roboto"/>
                <a:ea typeface="Roboto"/>
                <a:cs typeface="Roboto"/>
                <a:sym typeface="Roboto"/>
              </a:rPr>
              <a:t>Es una opinión personal que no es objetiva y que influye en la capacidad de formar juicio.</a:t>
            </a:r>
            <a:endParaRPr sz="1350">
              <a:solidFill>
                <a:srgbClr val="001D35"/>
              </a:solidFill>
              <a:latin typeface="Roboto"/>
              <a:ea typeface="Roboto"/>
              <a:cs typeface="Roboto"/>
              <a:sym typeface="Roboto"/>
            </a:endParaRPr>
          </a:p>
          <a:p>
            <a:pPr indent="-314325" lvl="0" marL="457200" rtl="0" algn="l">
              <a:lnSpc>
                <a:spcPct val="115000"/>
              </a:lnSpc>
              <a:spcBef>
                <a:spcPts val="0"/>
              </a:spcBef>
              <a:spcAft>
                <a:spcPts val="0"/>
              </a:spcAft>
              <a:buClr>
                <a:srgbClr val="001D35"/>
              </a:buClr>
              <a:buSzPts val="1350"/>
              <a:buFont typeface="Roboto"/>
              <a:buChar char="●"/>
            </a:pPr>
            <a:r>
              <a:rPr lang="en-US" sz="1350">
                <a:solidFill>
                  <a:srgbClr val="001D35"/>
                </a:solidFill>
                <a:latin typeface="Roboto"/>
                <a:ea typeface="Roboto"/>
                <a:cs typeface="Roboto"/>
                <a:sym typeface="Roboto"/>
              </a:rPr>
              <a:t>Todos los seres humanos tenemos sesgos personales que afectan la manera en que vemos el mundo.</a:t>
            </a:r>
            <a:endParaRPr sz="1350">
              <a:solidFill>
                <a:srgbClr val="001D35"/>
              </a:solidFill>
              <a:latin typeface="Roboto"/>
              <a:ea typeface="Roboto"/>
              <a:cs typeface="Roboto"/>
              <a:sym typeface="Roboto"/>
            </a:endParaRPr>
          </a:p>
          <a:p>
            <a:pPr indent="-228600" lvl="0" marL="457200" marR="0" rtl="0" algn="l">
              <a:lnSpc>
                <a:spcPct val="100000"/>
              </a:lnSpc>
              <a:spcBef>
                <a:spcPts val="1500"/>
              </a:spcBef>
              <a:spcAft>
                <a:spcPts val="0"/>
              </a:spcAft>
              <a:buClr>
                <a:srgbClr val="000000"/>
              </a:buClr>
              <a:buSzPts val="1400"/>
              <a:buFont typeface="Arial"/>
              <a:buNone/>
            </a:pPr>
            <a:r>
              <a:t/>
            </a:r>
            <a:endParaRPr sz="1800">
              <a:solidFill>
                <a:srgbClr val="000000"/>
              </a:solidFill>
            </a:endParaRPr>
          </a:p>
        </p:txBody>
      </p:sp>
      <p:sp>
        <p:nvSpPr>
          <p:cNvPr id="288" name="Google Shape;288;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El Modelo Pirámide se centra en la prevención y la promoción. Se trata de estar preparado para encontrarse con cada niño donde esté y saber que algunos niños tendrán comportamientos desafiantes.</a:t>
            </a:r>
            <a:endParaRPr/>
          </a:p>
        </p:txBody>
      </p:sp>
      <p:sp>
        <p:nvSpPr>
          <p:cNvPr id="314" name="Google Shape;314;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Queremos centrarnos en crear una comunidad a la que todos pertenezcan: esto significa familias, niños y personal. También se trata de garantizar que todo el personal, las familias y los niños se sientan valorados y apreciados por sus experiencias, necesidades y talentos únicos.</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A61C00"/>
                </a:solidFill>
                <a:latin typeface="EB Garamond"/>
                <a:ea typeface="EB Garamond"/>
                <a:cs typeface="EB Garamond"/>
                <a:sym typeface="EB Garamond"/>
              </a:rPr>
              <a:t> </a:t>
            </a:r>
            <a:endParaRPr>
              <a:solidFill>
                <a:srgbClr val="A61C00"/>
              </a:solidFill>
            </a:endParaRPr>
          </a:p>
        </p:txBody>
      </p:sp>
      <p:sp>
        <p:nvSpPr>
          <p:cNvPr id="322" name="Google Shape;322;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3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rtl="0" algn="l">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Recuerde a los participantes lo que hablamos en relación con el trauma y la necesidad de utilizar universalmente principios informados sobre el trauma. Además, vincule las prácticas del modelo </a:t>
            </a:r>
            <a:r>
              <a:rPr lang="en-US" sz="1800">
                <a:solidFill>
                  <a:srgbClr val="000000"/>
                </a:solidFill>
                <a:latin typeface="EB Garamond"/>
                <a:ea typeface="EB Garamond"/>
                <a:cs typeface="EB Garamond"/>
                <a:sym typeface="EB Garamond"/>
              </a:rPr>
              <a:t>pirámide</a:t>
            </a:r>
            <a:r>
              <a:rPr lang="en-US" sz="1800">
                <a:solidFill>
                  <a:srgbClr val="000000"/>
                </a:solidFill>
                <a:latin typeface="EB Garamond"/>
                <a:ea typeface="EB Garamond"/>
                <a:cs typeface="EB Garamond"/>
                <a:sym typeface="EB Garamond"/>
              </a:rPr>
              <a:t> con los principios informados sobre el trauma.</a:t>
            </a:r>
            <a:endParaRPr/>
          </a:p>
        </p:txBody>
      </p:sp>
      <p:sp>
        <p:nvSpPr>
          <p:cNvPr id="330" name="Google Shape;330;p9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 name="Google Shape;349;p9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4 min.</a:t>
            </a:r>
            <a:endParaRPr/>
          </a:p>
          <a:p>
            <a:pPr indent="-228600" lvl="0" marL="457200" marR="0" rtl="0" algn="l">
              <a:lnSpc>
                <a:spcPct val="100000"/>
              </a:lnSpc>
              <a:spcBef>
                <a:spcPts val="0"/>
              </a:spcBef>
              <a:spcAft>
                <a:spcPts val="0"/>
              </a:spcAft>
              <a:buClr>
                <a:srgbClr val="000000"/>
              </a:buClr>
              <a:buSzPts val="14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rPr lang="en-US" sz="1600">
                <a:solidFill>
                  <a:srgbClr val="85200C"/>
                </a:solidFill>
              </a:rPr>
              <a:t>Señale que</a:t>
            </a:r>
            <a:r>
              <a:rPr lang="en-US" sz="1600"/>
              <a:t> una practica anti sesgos significa que trabajamos activamente para poner fin a todas las formas de prejuicio y discriminación. Significa que los programas se comprometen a construir relaciones con las familias de una manera que les permita co-construir los apoyos que brindamos a sus hijos y sus familias. </a:t>
            </a:r>
            <a:r>
              <a:rPr lang="en-US" sz="1600">
                <a:solidFill>
                  <a:srgbClr val="85200C"/>
                </a:solidFill>
              </a:rPr>
              <a:t>También señale que</a:t>
            </a:r>
            <a:r>
              <a:rPr lang="en-US" sz="1600"/>
              <a:t> esto requiere programas para crear espacios seguros para tener conversaciones difíciles y apoyar a los niños para que aprecien las diferencias y hablen sobre las diferencias de una manera culturalmente afirmativa.</a:t>
            </a:r>
            <a:endParaRPr sz="1600"/>
          </a:p>
        </p:txBody>
      </p:sp>
      <p:sp>
        <p:nvSpPr>
          <p:cNvPr id="350" name="Google Shape;350;p9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"'Todos son bienvenidos' es drásticamente diferente de 'Construimos esto pensando en usted'"</a:t>
            </a:r>
            <a:r>
              <a:rPr lang="en-US">
                <a:latin typeface="Gill Sans"/>
                <a:ea typeface="Gill Sans"/>
                <a:cs typeface="Gill Sans"/>
                <a:sym typeface="Gill Sans"/>
              </a:rPr>
              <a:t> Terrence Lester</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p:txBody>
      </p:sp>
      <p:sp>
        <p:nvSpPr>
          <p:cNvPr id="365" name="Google Shape;365;p6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lang="en-US" sz="1200" u="none" cap="none" strike="noStrike">
                <a:solidFill>
                  <a:schemeClr val="dk1"/>
                </a:solidFill>
              </a:rPr>
              <a:t>‹#›</a:t>
            </a:fld>
            <a:endParaRPr sz="1200" u="none" cap="none" strike="noStrike">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1400"/>
              <a:buFont typeface="Arial"/>
              <a:buNone/>
            </a:pPr>
            <a:r>
              <a:rPr lang="en-US" sz="1800">
                <a:solidFill>
                  <a:srgbClr val="000000"/>
                </a:solidFill>
              </a:rPr>
              <a:t>Usamos datos para informar el desarrollo profesional, compartir información con las familias, monitorear lo que estamos haciendo y qué tan bien lo estamos haciendo, y monitorear los impactos en los niños, el personal y las familias.</a:t>
            </a:r>
            <a:endParaRPr sz="1800">
              <a:solidFill>
                <a:srgbClr val="000000"/>
              </a:solidFill>
            </a:endParaRPr>
          </a:p>
        </p:txBody>
      </p:sp>
      <p:sp>
        <p:nvSpPr>
          <p:cNvPr id="376" name="Google Shape;376;p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rPr>
              <a:t>Lea la cita a las/los participantes.</a:t>
            </a:r>
            <a:endParaRPr>
              <a:latin typeface="Gill Sans"/>
              <a:ea typeface="Gill Sans"/>
              <a:cs typeface="Gill Sans"/>
              <a:sym typeface="Gill Sans"/>
            </a:endParaRPr>
          </a:p>
        </p:txBody>
      </p:sp>
      <p:sp>
        <p:nvSpPr>
          <p:cNvPr id="384" name="Google Shape;384;p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9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spcBef>
                <a:spcPts val="0"/>
              </a:spcBef>
              <a:spcAft>
                <a:spcPts val="0"/>
              </a:spcAft>
              <a:buClr>
                <a:schemeClr val="dk1"/>
              </a:buClr>
              <a:buSzPts val="1100"/>
              <a:buFont typeface="Arial"/>
              <a:buNone/>
            </a:pPr>
            <a:r>
              <a:rPr lang="en-US"/>
              <a:t>Adoptar una filosofía en todo el programa de que todos los niños, </a:t>
            </a:r>
            <a:r>
              <a:rPr lang="en-US"/>
              <a:t>niñas</a:t>
            </a:r>
            <a:r>
              <a:rPr lang="en-US"/>
              <a:t> y las familias pertenecen aquí y pueden tener éxito.</a:t>
            </a:r>
            <a:endParaRPr/>
          </a:p>
          <a:p>
            <a:pPr indent="-228600" lvl="0" marL="457200" rtl="0" algn="l">
              <a:spcBef>
                <a:spcPts val="0"/>
              </a:spcBef>
              <a:spcAft>
                <a:spcPts val="0"/>
              </a:spcAft>
              <a:buClr>
                <a:schemeClr val="dk1"/>
              </a:buClr>
              <a:buSzPts val="1100"/>
              <a:buFont typeface="Arial"/>
              <a:buNone/>
            </a:pPr>
            <a:r>
              <a:rPr lang="en-US"/>
              <a:t>Comprometerse a brindar el apoyo que cada niño, niña y familia necesita para tener éxito</a:t>
            </a:r>
            <a:endParaRPr/>
          </a:p>
          <a:p>
            <a:pPr indent="-228600" lvl="0" marL="457200" rtl="0" algn="l">
              <a:spcBef>
                <a:spcPts val="0"/>
              </a:spcBef>
              <a:spcAft>
                <a:spcPts val="0"/>
              </a:spcAft>
              <a:buClr>
                <a:schemeClr val="dk1"/>
              </a:buClr>
              <a:buSzPts val="1100"/>
              <a:buFont typeface="Arial"/>
              <a:buNone/>
            </a:pPr>
            <a:r>
              <a:rPr lang="en-US"/>
              <a:t>Desarrollar políticas que prevengan el uso de prácticas disciplinarias excluyentes.</a:t>
            </a:r>
            <a:endParaRPr/>
          </a:p>
          <a:p>
            <a:pPr indent="-228600" lvl="0" marL="457200" rtl="0" algn="l">
              <a:spcBef>
                <a:spcPts val="0"/>
              </a:spcBef>
              <a:spcAft>
                <a:spcPts val="0"/>
              </a:spcAft>
              <a:buClr>
                <a:schemeClr val="dk1"/>
              </a:buClr>
              <a:buSzPts val="1100"/>
              <a:buFont typeface="Arial"/>
              <a:buNone/>
            </a:pPr>
            <a:r>
              <a:rPr lang="en-US"/>
              <a:t>Colaborar con servicios relacionados, profesionales de salud mental y agencias comunitarias para garantizar que los niños, </a:t>
            </a:r>
            <a:r>
              <a:rPr lang="en-US"/>
              <a:t>niñas</a:t>
            </a:r>
            <a:r>
              <a:rPr lang="en-US"/>
              <a:t> y las familias tengan el apoyo que necesitan.</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391" name="Google Shape;391;p9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Gill Sans"/>
                <a:ea typeface="Gill Sans"/>
                <a:cs typeface="Gill Sans"/>
                <a:sym typeface="Gill Sans"/>
              </a:rPr>
              <a:t>‹#›</a:t>
            </a:fld>
            <a:endParaRPr b="0" i="0" sz="1200" u="none" cap="none" strike="noStrike">
              <a:solidFill>
                <a:schemeClr val="dk1"/>
              </a:solidFill>
              <a:latin typeface="Gill Sans"/>
              <a:ea typeface="Gill Sans"/>
              <a:cs typeface="Gill Sans"/>
              <a:sym typeface="Gill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800">
                <a:solidFill>
                  <a:srgbClr val="000000"/>
                </a:solidFill>
                <a:latin typeface="EB Garamond"/>
                <a:ea typeface="EB Garamond"/>
                <a:cs typeface="EB Garamond"/>
                <a:sym typeface="EB Garamond"/>
              </a:rPr>
              <a:t>El Modelo Pirámide fue diseñado basándose en la premisa de que queremos apoyar a todos los niños y </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en un entorno inclusivo de primera infancia. Eso significa que debemos implementar prácticas de prevención, promoción e intervención al mismo tiempo. </a:t>
            </a:r>
            <a:r>
              <a:rPr lang="en-US" sz="1800">
                <a:solidFill>
                  <a:srgbClr val="85200C"/>
                </a:solidFill>
                <a:latin typeface="EB Garamond"/>
                <a:ea typeface="EB Garamond"/>
                <a:cs typeface="EB Garamond"/>
                <a:sym typeface="EB Garamond"/>
              </a:rPr>
              <a:t>Describa cada nivel brevemente</a:t>
            </a:r>
            <a:r>
              <a:rPr lang="en-US" sz="1800">
                <a:solidFill>
                  <a:srgbClr val="000000"/>
                </a:solidFill>
                <a:latin typeface="EB Garamond"/>
                <a:ea typeface="EB Garamond"/>
                <a:cs typeface="EB Garamond"/>
                <a:sym typeface="EB Garamond"/>
              </a:rPr>
              <a:t> (enfatice las RELACIONES entre los niños y </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entre el personal y las familias, entre el personal y los niños y </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entre los proveedores y especifique que el desarrollo y el aprendizaje socioemocional están integrados en todos los niveles. En estos módulos aplicaremos específicamente el Modelo </a:t>
            </a:r>
            <a:r>
              <a:rPr lang="en-US" sz="1800">
                <a:solidFill>
                  <a:srgbClr val="000000"/>
                </a:solidFill>
                <a:latin typeface="EB Garamond"/>
                <a:ea typeface="EB Garamond"/>
                <a:cs typeface="EB Garamond"/>
                <a:sym typeface="EB Garamond"/>
              </a:rPr>
              <a:t>Pirámide</a:t>
            </a:r>
            <a:r>
              <a:rPr lang="en-US" sz="1800">
                <a:solidFill>
                  <a:srgbClr val="000000"/>
                </a:solidFill>
                <a:latin typeface="EB Garamond"/>
                <a:ea typeface="EB Garamond"/>
                <a:cs typeface="EB Garamond"/>
                <a:sym typeface="EB Garamond"/>
              </a:rPr>
              <a:t> en el cuidado infantil familiar .</a:t>
            </a:r>
            <a:endParaRPr b="0" i="0" sz="1800" u="none" strike="noStrike">
              <a:solidFill>
                <a:srgbClr val="000000"/>
              </a:solidFill>
              <a:latin typeface="EB Garamond"/>
              <a:ea typeface="EB Garamond"/>
              <a:cs typeface="EB Garamond"/>
              <a:sym typeface="EB Garamond"/>
            </a:endParaRPr>
          </a:p>
          <a:p>
            <a:pPr indent="0" lvl="0" marL="0" rtl="0" algn="l">
              <a:lnSpc>
                <a:spcPct val="100000"/>
              </a:lnSpc>
              <a:spcBef>
                <a:spcPts val="0"/>
              </a:spcBef>
              <a:spcAft>
                <a:spcPts val="0"/>
              </a:spcAft>
              <a:buSzPts val="1400"/>
              <a:buNone/>
            </a:pPr>
            <a:r>
              <a:t/>
            </a:r>
            <a:endParaRPr sz="1050">
              <a:solidFill>
                <a:srgbClr val="003057"/>
              </a:solidFill>
              <a:highlight>
                <a:srgbClr val="FFFFFF"/>
              </a:highlight>
              <a:latin typeface="Gill Sans"/>
              <a:ea typeface="Gill Sans"/>
              <a:cs typeface="Gill Sans"/>
              <a:sym typeface="Gill Sans"/>
            </a:endParaRPr>
          </a:p>
          <a:p>
            <a:pPr indent="0" lvl="0" marL="0" rtl="0" algn="l">
              <a:lnSpc>
                <a:spcPct val="115000"/>
              </a:lnSpc>
              <a:spcBef>
                <a:spcPts val="0"/>
              </a:spcBef>
              <a:spcAft>
                <a:spcPts val="0"/>
              </a:spcAft>
              <a:buNone/>
            </a:pPr>
            <a:r>
              <a:rPr lang="en-US" sz="1550">
                <a:solidFill>
                  <a:srgbClr val="003057"/>
                </a:solidFill>
              </a:rPr>
              <a:t>El modelo está respaldado desde su base por una fuerza laboral eficaz.</a:t>
            </a:r>
            <a:endParaRPr sz="1550">
              <a:solidFill>
                <a:srgbClr val="003057"/>
              </a:solidFill>
            </a:endParaRPr>
          </a:p>
          <a:p>
            <a:pPr indent="0" lvl="0" marL="0" rtl="0" algn="l">
              <a:lnSpc>
                <a:spcPct val="115000"/>
              </a:lnSpc>
              <a:spcBef>
                <a:spcPts val="0"/>
              </a:spcBef>
              <a:spcAft>
                <a:spcPts val="0"/>
              </a:spcAft>
              <a:buNone/>
            </a:pPr>
            <a:r>
              <a:rPr lang="en-US" sz="1550">
                <a:solidFill>
                  <a:srgbClr val="003057"/>
                </a:solidFill>
              </a:rPr>
              <a:t>La base de todas las prácticas del Modelo Pirámide son los sistemas y políticas necesarios para garantizar una fuerza laboral capaz de adoptar y sostener estas prácticas basadas en evidencia.</a:t>
            </a:r>
            <a:endParaRPr sz="1550">
              <a:solidFill>
                <a:srgbClr val="003057"/>
              </a:solidFill>
            </a:endParaRPr>
          </a:p>
          <a:p>
            <a:pPr indent="0" lvl="0" marL="0" rtl="0" algn="l">
              <a:lnSpc>
                <a:spcPct val="115000"/>
              </a:lnSpc>
              <a:spcBef>
                <a:spcPts val="0"/>
              </a:spcBef>
              <a:spcAft>
                <a:spcPts val="0"/>
              </a:spcAft>
              <a:buNone/>
            </a:pPr>
            <a:r>
              <a:t/>
            </a:r>
            <a:endParaRPr sz="1550">
              <a:solidFill>
                <a:srgbClr val="003057"/>
              </a:solidFill>
            </a:endParaRPr>
          </a:p>
          <a:p>
            <a:pPr indent="0" lvl="0" marL="0" rtl="0" algn="l">
              <a:lnSpc>
                <a:spcPct val="115000"/>
              </a:lnSpc>
              <a:spcBef>
                <a:spcPts val="0"/>
              </a:spcBef>
              <a:spcAft>
                <a:spcPts val="0"/>
              </a:spcAft>
              <a:buNone/>
            </a:pPr>
            <a:r>
              <a:rPr lang="en-US" sz="1550">
                <a:solidFill>
                  <a:srgbClr val="003057"/>
                </a:solidFill>
              </a:rPr>
              <a:t>Apoyos universales para todos los niños y </a:t>
            </a:r>
            <a:r>
              <a:rPr lang="en-US" sz="1550">
                <a:solidFill>
                  <a:srgbClr val="003057"/>
                </a:solidFill>
              </a:rPr>
              <a:t>niñas</a:t>
            </a:r>
            <a:r>
              <a:rPr lang="en-US" sz="1550">
                <a:solidFill>
                  <a:srgbClr val="003057"/>
                </a:solidFill>
              </a:rPr>
              <a:t> a través de relaciones enriquecedoras y receptivas y entornos de alta calidad. A nivel universal incluimos las prácticas necesarias para asegurar la promoción del desarrollo social de todos los niños.</a:t>
            </a:r>
            <a:endParaRPr sz="1550">
              <a:solidFill>
                <a:srgbClr val="003057"/>
              </a:solidFill>
            </a:endParaRPr>
          </a:p>
          <a:p>
            <a:pPr indent="0" lvl="0" marL="0" rtl="0" algn="l">
              <a:lnSpc>
                <a:spcPct val="115000"/>
              </a:lnSpc>
              <a:spcBef>
                <a:spcPts val="0"/>
              </a:spcBef>
              <a:spcAft>
                <a:spcPts val="0"/>
              </a:spcAft>
              <a:buClr>
                <a:schemeClr val="dk1"/>
              </a:buClr>
              <a:buSzPts val="1100"/>
              <a:buFont typeface="Arial"/>
              <a:buNone/>
            </a:pPr>
            <a:r>
              <a:t/>
            </a:r>
            <a:endParaRPr sz="1550">
              <a:solidFill>
                <a:srgbClr val="003057"/>
              </a:solidFill>
            </a:endParaRPr>
          </a:p>
          <a:p>
            <a:pPr indent="-327025" lvl="0" marL="876300" rtl="0" algn="l">
              <a:lnSpc>
                <a:spcPct val="115000"/>
              </a:lnSpc>
              <a:spcBef>
                <a:spcPts val="1600"/>
              </a:spcBef>
              <a:spcAft>
                <a:spcPts val="0"/>
              </a:spcAft>
              <a:buClr>
                <a:srgbClr val="003057"/>
              </a:buClr>
              <a:buSzPts val="1550"/>
              <a:buChar char="●"/>
            </a:pPr>
            <a:r>
              <a:rPr lang="en-US" sz="1550">
                <a:solidFill>
                  <a:srgbClr val="003057"/>
                </a:solidFill>
              </a:rPr>
              <a:t>Entornos de alta calidad</a:t>
            </a:r>
            <a:endParaRPr sz="1550">
              <a:solidFill>
                <a:srgbClr val="003057"/>
              </a:solidFill>
            </a:endParaRPr>
          </a:p>
          <a:p>
            <a:pPr indent="-327025" lvl="0" marL="876300" rtl="0" algn="l">
              <a:lnSpc>
                <a:spcPct val="115000"/>
              </a:lnSpc>
              <a:spcBef>
                <a:spcPts val="1600"/>
              </a:spcBef>
              <a:spcAft>
                <a:spcPts val="0"/>
              </a:spcAft>
              <a:buClr>
                <a:srgbClr val="003057"/>
              </a:buClr>
              <a:buSzPts val="1550"/>
              <a:buChar char="●"/>
            </a:pPr>
            <a:r>
              <a:rPr lang="en-US" sz="1550">
                <a:solidFill>
                  <a:srgbClr val="003057"/>
                </a:solidFill>
              </a:rPr>
              <a:t>Entornos inclusivos de atención y educación temprana</a:t>
            </a:r>
            <a:endParaRPr sz="1550">
              <a:solidFill>
                <a:srgbClr val="003057"/>
              </a:solidFill>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Entornos en el hogar de alta calidad</a:t>
            </a:r>
            <a:endParaRPr sz="1550">
              <a:solidFill>
                <a:srgbClr val="003057"/>
              </a:solidFill>
              <a:latin typeface="Gill Sans"/>
              <a:ea typeface="Gill Sans"/>
              <a:cs typeface="Gill Sans"/>
              <a:sym typeface="Gill Sans"/>
            </a:endParaRPr>
          </a:p>
          <a:p>
            <a:pPr indent="-327025" lvl="0" marL="876300" rtl="0" algn="l">
              <a:lnSpc>
                <a:spcPct val="115000"/>
              </a:lnSpc>
              <a:spcBef>
                <a:spcPts val="0"/>
              </a:spcBef>
              <a:spcAft>
                <a:spcPts val="0"/>
              </a:spcAft>
              <a:buClr>
                <a:srgbClr val="003057"/>
              </a:buClr>
              <a:buSzPts val="1550"/>
              <a:buChar char="●"/>
            </a:pPr>
            <a:r>
              <a:rPr lang="en-US" sz="1550">
                <a:solidFill>
                  <a:srgbClr val="003057"/>
                </a:solidFill>
              </a:rPr>
              <a:t>Relaciones enriquecedoras y receptivas</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Esencial para un desarrollo social saludable</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Incluye relaciones con niños, </a:t>
            </a:r>
            <a:r>
              <a:rPr lang="en-US" sz="1550">
                <a:solidFill>
                  <a:srgbClr val="003057"/>
                </a:solidFill>
              </a:rPr>
              <a:t>niñas</a:t>
            </a:r>
            <a:r>
              <a:rPr lang="en-US" sz="1550">
                <a:solidFill>
                  <a:srgbClr val="003057"/>
                </a:solidFill>
              </a:rPr>
              <a:t>  familias y miembros del equipo.</a:t>
            </a:r>
            <a:endParaRPr sz="1550">
              <a:solidFill>
                <a:srgbClr val="003057"/>
              </a:solidFill>
            </a:endParaRPr>
          </a:p>
          <a:p>
            <a:pPr indent="0" lvl="0" marL="914400" rtl="0" algn="l">
              <a:lnSpc>
                <a:spcPct val="115000"/>
              </a:lnSpc>
              <a:spcBef>
                <a:spcPts val="0"/>
              </a:spcBef>
              <a:spcAft>
                <a:spcPts val="0"/>
              </a:spcAft>
              <a:buNone/>
            </a:pPr>
            <a:r>
              <a:t/>
            </a:r>
            <a:endParaRPr sz="1550">
              <a:solidFill>
                <a:srgbClr val="003057"/>
              </a:solidFill>
            </a:endParaRPr>
          </a:p>
          <a:p>
            <a:pPr indent="-327025" lvl="0" marL="457200" rtl="0" algn="l">
              <a:lnSpc>
                <a:spcPct val="115000"/>
              </a:lnSpc>
              <a:spcBef>
                <a:spcPts val="0"/>
              </a:spcBef>
              <a:spcAft>
                <a:spcPts val="0"/>
              </a:spcAft>
              <a:buClr>
                <a:srgbClr val="003057"/>
              </a:buClr>
              <a:buSzPts val="1550"/>
              <a:buChar char="●"/>
            </a:pPr>
            <a:r>
              <a:rPr lang="en-US" sz="1550">
                <a:solidFill>
                  <a:srgbClr val="003057"/>
                </a:solidFill>
              </a:rPr>
              <a:t>Prevención que representa prácticas que tienen como objetivo estrategias socioemocionales para prevenir problemas. El nivel de prevención incluye la provisión de apoyos específicos a niños en riesgo de tener conductas desafiantes.</a:t>
            </a:r>
            <a:endParaRPr sz="1550">
              <a:solidFill>
                <a:srgbClr val="003057"/>
              </a:solidFill>
            </a:endParaRPr>
          </a:p>
          <a:p>
            <a:pPr indent="-327025" lvl="0" marL="876300" rtl="0" algn="l">
              <a:lnSpc>
                <a:spcPct val="115000"/>
              </a:lnSpc>
              <a:spcBef>
                <a:spcPts val="1600"/>
              </a:spcBef>
              <a:spcAft>
                <a:spcPts val="0"/>
              </a:spcAft>
              <a:buClr>
                <a:srgbClr val="003057"/>
              </a:buClr>
              <a:buSzPts val="1550"/>
              <a:buChar char="●"/>
            </a:pPr>
            <a:r>
              <a:rPr lang="en-US" sz="1550">
                <a:solidFill>
                  <a:srgbClr val="003057"/>
                </a:solidFill>
              </a:rPr>
              <a:t>Apoyos socioemocionales específicos</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latin typeface="Gill Sans"/>
                <a:ea typeface="Gill Sans"/>
                <a:cs typeface="Gill Sans"/>
                <a:sym typeface="Gill Sans"/>
              </a:rPr>
              <a:t> Instrucción y apoyo explícitos.</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Autorregulación, expresión y comprensión de emociones, desarrollo de relaciones sociales y resolución de problemas.</a:t>
            </a:r>
            <a:endParaRPr sz="1550">
              <a:solidFill>
                <a:srgbClr val="003057"/>
              </a:solidFill>
            </a:endParaRPr>
          </a:p>
          <a:p>
            <a:pPr indent="0" lvl="0" marL="0" rtl="0" algn="l">
              <a:lnSpc>
                <a:spcPct val="115000"/>
              </a:lnSpc>
              <a:spcBef>
                <a:spcPts val="0"/>
              </a:spcBef>
              <a:spcAft>
                <a:spcPts val="0"/>
              </a:spcAft>
              <a:buNone/>
            </a:pPr>
            <a:r>
              <a:rPr lang="en-US" sz="1550">
                <a:solidFill>
                  <a:srgbClr val="003057"/>
                </a:solidFill>
              </a:rPr>
              <a:t>Intervención que se compone de prácticas relacionadas con intervenciones intensivas individualizadas. El nivel terciario del modelo piramidal describe la necesidad de proporcionar intervenciones individualizadas e intensivas a un número muy pequeño de niños con desafíos persistentes.</a:t>
            </a:r>
            <a:endParaRPr sz="1550">
              <a:solidFill>
                <a:srgbClr val="003057"/>
              </a:solidFill>
            </a:endParaRPr>
          </a:p>
          <a:p>
            <a:pPr indent="-327025" lvl="0" marL="876300" rtl="0" algn="l">
              <a:lnSpc>
                <a:spcPct val="115000"/>
              </a:lnSpc>
              <a:spcBef>
                <a:spcPts val="1600"/>
              </a:spcBef>
              <a:spcAft>
                <a:spcPts val="0"/>
              </a:spcAft>
              <a:buClr>
                <a:srgbClr val="003057"/>
              </a:buClr>
              <a:buSzPts val="1550"/>
              <a:buChar char="●"/>
            </a:pPr>
            <a:r>
              <a:rPr lang="en-US" sz="1550">
                <a:solidFill>
                  <a:srgbClr val="003057"/>
                </a:solidFill>
              </a:rPr>
              <a:t>Intervención</a:t>
            </a:r>
            <a:r>
              <a:rPr lang="en-US" sz="1550">
                <a:solidFill>
                  <a:srgbClr val="003057"/>
                </a:solidFill>
              </a:rPr>
              <a:t> individualizada intensiva</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Intervenciones integrales centradas en la familia</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Basado en evaluación</a:t>
            </a:r>
            <a:endParaRPr sz="1550">
              <a:solidFill>
                <a:srgbClr val="003057"/>
              </a:solidFill>
              <a:latin typeface="Gill Sans"/>
              <a:ea typeface="Gill Sans"/>
              <a:cs typeface="Gill Sans"/>
              <a:sym typeface="Gill Sans"/>
            </a:endParaRPr>
          </a:p>
          <a:p>
            <a:pPr indent="-327025" lvl="1" marL="1536700" rtl="0" algn="l">
              <a:lnSpc>
                <a:spcPct val="115000"/>
              </a:lnSpc>
              <a:spcBef>
                <a:spcPts val="0"/>
              </a:spcBef>
              <a:spcAft>
                <a:spcPts val="0"/>
              </a:spcAft>
              <a:buClr>
                <a:srgbClr val="003057"/>
              </a:buClr>
              <a:buSzPts val="1550"/>
              <a:buChar char="●"/>
            </a:pPr>
            <a:r>
              <a:rPr lang="en-US" sz="1550">
                <a:solidFill>
                  <a:srgbClr val="003057"/>
                </a:solidFill>
              </a:rPr>
              <a:t>Desarrollo de habilidades</a:t>
            </a:r>
            <a:endParaRPr sz="1550">
              <a:solidFill>
                <a:srgbClr val="003057"/>
              </a:solidFill>
              <a:latin typeface="Gill Sans"/>
              <a:ea typeface="Gill Sans"/>
              <a:cs typeface="Gill Sans"/>
              <a:sym typeface="Gill Sans"/>
            </a:endParaRPr>
          </a:p>
          <a:p>
            <a:pPr indent="0" lvl="0" marL="0" rtl="0" algn="l">
              <a:lnSpc>
                <a:spcPct val="100000"/>
              </a:lnSpc>
              <a:spcBef>
                <a:spcPts val="1600"/>
              </a:spcBef>
              <a:spcAft>
                <a:spcPts val="0"/>
              </a:spcAft>
              <a:buSzPts val="1400"/>
              <a:buNone/>
            </a:pPr>
            <a:r>
              <a:t/>
            </a:r>
            <a:endParaRPr sz="1550">
              <a:solidFill>
                <a:srgbClr val="003057"/>
              </a:solidFill>
              <a:latin typeface="Gill Sans"/>
              <a:ea typeface="Gill Sans"/>
              <a:cs typeface="Gill Sans"/>
              <a:sym typeface="Gill Sans"/>
            </a:endParaRPr>
          </a:p>
        </p:txBody>
      </p:sp>
      <p:sp>
        <p:nvSpPr>
          <p:cNvPr id="407" name="Google Shape;40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Erin</a:t>
            </a:r>
            <a:endParaRPr>
              <a:latin typeface="Gill Sans"/>
              <a:ea typeface="Gill Sans"/>
              <a:cs typeface="Gill Sans"/>
              <a:sym typeface="Gill Sans"/>
            </a:endParaRPr>
          </a:p>
        </p:txBody>
      </p:sp>
      <p:sp>
        <p:nvSpPr>
          <p:cNvPr id="191" name="Google Shape;191;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85200C"/>
                </a:solidFill>
                <a:latin typeface="EB Garamond"/>
                <a:ea typeface="EB Garamond"/>
                <a:cs typeface="EB Garamond"/>
                <a:sym typeface="EB Garamond"/>
              </a:rPr>
              <a:t>Resalte</a:t>
            </a:r>
            <a:r>
              <a:rPr lang="en-US" sz="1800">
                <a:solidFill>
                  <a:srgbClr val="000000"/>
                </a:solidFill>
                <a:latin typeface="EB Garamond"/>
                <a:ea typeface="EB Garamond"/>
                <a:cs typeface="EB Garamond"/>
                <a:sym typeface="EB Garamond"/>
              </a:rPr>
              <a:t> que estamos hablando de todas las relaciones: entre niños, entre niños y el personal, entre el personal y entre el personal y las familias.</a:t>
            </a:r>
            <a:endParaRPr>
              <a:latin typeface="Gill Sans"/>
              <a:ea typeface="Gill Sans"/>
              <a:cs typeface="Gill Sans"/>
              <a:sym typeface="Gill Sans"/>
            </a:endParaRPr>
          </a:p>
        </p:txBody>
      </p:sp>
      <p:sp>
        <p:nvSpPr>
          <p:cNvPr id="418" name="Google Shape;41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Google Shape;44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El objetivo es crear un contexto en el que existan rutinas predecibles, relaciones consistentes, expectativas claras y actividades atractivas. Cuando los niños y </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participan en actividades significativas, atractivas y apropiadas para su desarrollo, es menos probable que presenten comportamientos desafiantes.</a:t>
            </a:r>
            <a:endParaRPr>
              <a:latin typeface="Gill Sans"/>
              <a:ea typeface="Gill Sans"/>
              <a:cs typeface="Gill Sans"/>
              <a:sym typeface="Gill Sans"/>
            </a:endParaRPr>
          </a:p>
        </p:txBody>
      </p:sp>
      <p:sp>
        <p:nvSpPr>
          <p:cNvPr id="443" name="Google Shape;44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Repase cada pieza</a:t>
            </a:r>
            <a:r>
              <a:rPr lang="en-US">
                <a:latin typeface="Gill Sans"/>
                <a:ea typeface="Gill Sans"/>
                <a:cs typeface="Gill Sans"/>
                <a:sym typeface="Gill Sans"/>
              </a:rPr>
              <a:t> </a:t>
            </a:r>
            <a:endParaRPr/>
          </a:p>
          <a:p>
            <a:pPr indent="0" lvl="0" marL="0" rtl="0" algn="l">
              <a:lnSpc>
                <a:spcPct val="100000"/>
              </a:lnSpc>
              <a:spcBef>
                <a:spcPts val="0"/>
              </a:spcBef>
              <a:spcAft>
                <a:spcPts val="0"/>
              </a:spcAft>
              <a:buSzPts val="1400"/>
              <a:buNone/>
            </a:pPr>
            <a:r>
              <a:rPr lang="en-US"/>
              <a:t>¿QUÉ SIGNIFICA ESTO EN EL CUIDADO INFANTIL FAMILIAR?</a:t>
            </a:r>
            <a:endParaRPr>
              <a:latin typeface="Gill Sans"/>
              <a:ea typeface="Gill Sans"/>
              <a:cs typeface="Gill Sans"/>
              <a:sym typeface="Gill Sans"/>
            </a:endParaRPr>
          </a:p>
          <a:p>
            <a:pPr indent="0" lvl="0" marL="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451" name="Google Shape;45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5" name="Google Shape;465;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500"/>
              <a:t>El nivel secundario o de prevención de la Pirámide incluye la provisión de instrucción explícita en habilidades sociales y regulación emocional. En los programas para la primera infancia, todos los niños pequeños necesitarán orientación e instrucción de un adulto para aprender a expresar sus emociones de manera apropiada, jugar cooperativamente con sus compañeros y utilizar estrategias sociales para la resolución de problemas. Sin embargo, para algunos niños será necesario brindarles instrucción sistemática y enfocada para enseñarles habilidades socioemocionales. Los niños podrían necesitar una instrucción más centrada en habilidades como: identificar y expresar emociones; autorregulación; resolución de problemas sociales; iniciar y mantener interacciones; respuesta cooperativa; estrategias para manejar la decepción y la ira; y habilidades de amistad. Las familias en programas de intervención temprana pueden necesitar orientación y entrenamiento de su proveedor de intervención temprana sobre cómo promover el desarrollo de habilidades sociales y emocionales específicas de sus hijos. Las familias de bebés y niños pequeños pueden necesitar orientación y apoyo para aprender a corregularse con sus hijos pequeños.</a:t>
            </a:r>
            <a:endParaRPr sz="1500">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p:txBody>
      </p:sp>
      <p:sp>
        <p:nvSpPr>
          <p:cNvPr id="466" name="Google Shape;466;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p95:notes"/>
          <p:cNvSpPr/>
          <p:nvPr>
            <p:ph idx="2" type="sldImg"/>
          </p:nvPr>
        </p:nvSpPr>
        <p:spPr>
          <a:xfrm>
            <a:off x="2363788" y="547688"/>
            <a:ext cx="4878387" cy="2744787"/>
          </a:xfrm>
          <a:custGeom>
            <a:rect b="b" l="l" r="r" t="t"/>
            <a:pathLst>
              <a:path extrusionOk="0" h="120000" w="120000">
                <a:moveTo>
                  <a:pt x="0" y="0"/>
                </a:moveTo>
                <a:lnTo>
                  <a:pt x="120000" y="0"/>
                </a:lnTo>
                <a:lnTo>
                  <a:pt x="120000" y="120000"/>
                </a:lnTo>
                <a:lnTo>
                  <a:pt x="0" y="120000"/>
                </a:lnTo>
                <a:close/>
              </a:path>
            </a:pathLst>
          </a:custGeom>
          <a:noFill/>
          <a:ln>
            <a:noFill/>
          </a:ln>
        </p:spPr>
      </p:sp>
      <p:sp>
        <p:nvSpPr>
          <p:cNvPr id="473" name="Google Shape;473;p9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spcBef>
                <a:spcPts val="0"/>
              </a:spcBef>
              <a:spcAft>
                <a:spcPts val="0"/>
              </a:spcAft>
              <a:buClr>
                <a:schemeClr val="dk1"/>
              </a:buClr>
              <a:buSzPts val="1100"/>
              <a:buFont typeface="Arial"/>
              <a:buNone/>
            </a:pPr>
            <a:r>
              <a:rPr lang="en-US" sz="1800">
                <a:solidFill>
                  <a:srgbClr val="000000"/>
                </a:solidFill>
                <a:latin typeface="EB Garamond"/>
                <a:ea typeface="EB Garamond"/>
                <a:cs typeface="EB Garamond"/>
                <a:sym typeface="EB Garamond"/>
              </a:rPr>
              <a:t>A menudo, los niños muy pequeños aún no han desarrollado una amplia variedad de habilidades para comunicar sus necesidades y deseos; y algunas de las conductas que los niños pequeños utilizan para comunicarse podrían ser descritas por algunos como “conductas desafiantes”. Por ejemplo, a veces vemos llantos, quejas, rabietas o incluso mordiscos en el cuidado de bebés y niños/</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pequeños y, por lo general, podemos estar de acuerdo en que el propósito de estos comportamientos es comunicar una necesidad o un deseo. Probablemente también podamos estar de acuerdo en que estos comportamientos podrían considerarse típicos a esta edad. </a:t>
            </a:r>
            <a:endParaRPr sz="1800">
              <a:solidFill>
                <a:srgbClr val="000000"/>
              </a:solidFill>
              <a:latin typeface="EB Garamond"/>
              <a:ea typeface="EB Garamond"/>
              <a:cs typeface="EB Garamond"/>
              <a:sym typeface="EB Garamond"/>
            </a:endParaRPr>
          </a:p>
          <a:p>
            <a:pPr indent="-228600" lvl="0" marL="457200" rtl="0" algn="l">
              <a:spcBef>
                <a:spcPts val="0"/>
              </a:spcBef>
              <a:spcAft>
                <a:spcPts val="0"/>
              </a:spcAft>
              <a:buClr>
                <a:schemeClr val="dk1"/>
              </a:buClr>
              <a:buSzPts val="1100"/>
              <a:buFont typeface="Arial"/>
              <a:buNone/>
            </a:pPr>
            <a:r>
              <a:t/>
            </a:r>
            <a:endParaRPr sz="1800">
              <a:solidFill>
                <a:srgbClr val="000000"/>
              </a:solidFill>
              <a:latin typeface="EB Garamond"/>
              <a:ea typeface="EB Garamond"/>
              <a:cs typeface="EB Garamond"/>
              <a:sym typeface="EB Garamond"/>
            </a:endParaRPr>
          </a:p>
          <a:p>
            <a:pPr indent="-228600" lvl="0" marL="457200" rtl="0" algn="l">
              <a:spcBef>
                <a:spcPts val="0"/>
              </a:spcBef>
              <a:spcAft>
                <a:spcPts val="0"/>
              </a:spcAft>
              <a:buClr>
                <a:schemeClr val="dk1"/>
              </a:buClr>
              <a:buSzPts val="1100"/>
              <a:buFont typeface="Arial"/>
              <a:buNone/>
            </a:pPr>
            <a:r>
              <a:rPr lang="en-US" sz="1800">
                <a:solidFill>
                  <a:srgbClr val="000000"/>
                </a:solidFill>
                <a:latin typeface="EB Garamond"/>
                <a:ea typeface="EB Garamond"/>
                <a:cs typeface="EB Garamond"/>
                <a:sym typeface="EB Garamond"/>
              </a:rPr>
              <a:t>Cuando utilizamos las palabras “comportamiento desafiante”, nos referimos a la variedad de desafíos que los cuidadores pueden experimentar al cuidar a bebés y niños pequeños. A veces, estos comportamientos pueden describirse con mayor precisión como “situaciones desafiantes” que como “comportamientos desafiantes”; son comportamientos que podrían considerarse típicos de los bebés y niños pequeños, pero que, no obstante, son desafiantes.</a:t>
            </a:r>
            <a:endParaRPr sz="1800">
              <a:solidFill>
                <a:srgbClr val="000000"/>
              </a:solidFill>
              <a:latin typeface="EB Garamond"/>
              <a:ea typeface="EB Garamond"/>
              <a:cs typeface="EB Garamond"/>
              <a:sym typeface="EB Garamond"/>
            </a:endParaRPr>
          </a:p>
          <a:p>
            <a:pPr indent="-228600" lvl="0" marL="457200" rtl="0" algn="l">
              <a:spcBef>
                <a:spcPts val="0"/>
              </a:spcBef>
              <a:spcAft>
                <a:spcPts val="0"/>
              </a:spcAft>
              <a:buClr>
                <a:schemeClr val="dk1"/>
              </a:buClr>
              <a:buSzPts val="1100"/>
              <a:buFont typeface="Arial"/>
              <a:buNone/>
            </a:pPr>
            <a:r>
              <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Seguiremos hablando sobre cómo podemos responder de manera apropiada y efectiva al comportamiento desafiante de un bebé o niño/</a:t>
            </a:r>
            <a:r>
              <a:rPr lang="en-US" sz="1800">
                <a:solidFill>
                  <a:srgbClr val="000000"/>
                </a:solidFill>
                <a:latin typeface="EB Garamond"/>
                <a:ea typeface="EB Garamond"/>
                <a:cs typeface="EB Garamond"/>
                <a:sym typeface="EB Garamond"/>
              </a:rPr>
              <a:t>niña</a:t>
            </a:r>
            <a:r>
              <a:rPr lang="en-US" sz="1800">
                <a:solidFill>
                  <a:srgbClr val="000000"/>
                </a:solidFill>
                <a:latin typeface="EB Garamond"/>
                <a:ea typeface="EB Garamond"/>
                <a:cs typeface="EB Garamond"/>
                <a:sym typeface="EB Garamond"/>
              </a:rPr>
              <a:t> pequeño/</a:t>
            </a:r>
            <a:r>
              <a:rPr lang="en-US" sz="1800">
                <a:solidFill>
                  <a:srgbClr val="000000"/>
                </a:solidFill>
                <a:latin typeface="EB Garamond"/>
                <a:ea typeface="EB Garamond"/>
                <a:cs typeface="EB Garamond"/>
                <a:sym typeface="EB Garamond"/>
              </a:rPr>
              <a:t>pequeño</a:t>
            </a:r>
            <a:r>
              <a:rPr lang="en-US" sz="1800">
                <a:solidFill>
                  <a:srgbClr val="000000"/>
                </a:solidFill>
                <a:latin typeface="EB Garamond"/>
                <a:ea typeface="EB Garamond"/>
                <a:cs typeface="EB Garamond"/>
                <a:sym typeface="EB Garamond"/>
              </a:rPr>
              <a:t> (que puede ser intenso, frecuente y duradero) en sesiones futuras. Hoy, sin embargo, nos centraremos en abordar los desafíos cotidianos que ocurren en las aulas de bebés y niños/</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pequeños/</a:t>
            </a:r>
            <a:r>
              <a:rPr lang="en-US" sz="1800">
                <a:solidFill>
                  <a:srgbClr val="000000"/>
                </a:solidFill>
                <a:latin typeface="EB Garamond"/>
                <a:ea typeface="EB Garamond"/>
                <a:cs typeface="EB Garamond"/>
                <a:sym typeface="EB Garamond"/>
              </a:rPr>
              <a:t>pequeñas</a:t>
            </a:r>
            <a:r>
              <a:rPr lang="en-US" sz="1800">
                <a:solidFill>
                  <a:srgbClr val="000000"/>
                </a:solidFill>
                <a:latin typeface="EB Garamond"/>
                <a:ea typeface="EB Garamond"/>
                <a:cs typeface="EB Garamond"/>
                <a:sym typeface="EB Garamond"/>
              </a:rPr>
              <a:t> a medida que los niños/</a:t>
            </a:r>
            <a:r>
              <a:rPr lang="en-US" sz="1800">
                <a:solidFill>
                  <a:srgbClr val="000000"/>
                </a:solidFill>
                <a:latin typeface="EB Garamond"/>
                <a:ea typeface="EB Garamond"/>
                <a:cs typeface="EB Garamond"/>
                <a:sym typeface="EB Garamond"/>
              </a:rPr>
              <a:t>niñas</a:t>
            </a:r>
            <a:r>
              <a:rPr lang="en-US" sz="1800">
                <a:solidFill>
                  <a:srgbClr val="000000"/>
                </a:solidFill>
                <a:latin typeface="EB Garamond"/>
                <a:ea typeface="EB Garamond"/>
                <a:cs typeface="EB Garamond"/>
                <a:sym typeface="EB Garamond"/>
              </a:rPr>
              <a:t> desarrollan nuevas habilidades socioemocionales.</a:t>
            </a:r>
            <a:endParaRPr b="0" baseline="30000" i="0" sz="1800" u="none" strike="noStrike">
              <a:solidFill>
                <a:srgbClr val="000000"/>
              </a:solidFill>
              <a:latin typeface="Quattrocento Sans"/>
              <a:ea typeface="Quattrocento Sans"/>
              <a:cs typeface="Quattrocento Sans"/>
              <a:sym typeface="Quattrocento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1" name="Google Shape;481;p9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sz="1800">
                <a:solidFill>
                  <a:srgbClr val="000000"/>
                </a:solidFill>
                <a:latin typeface="EB Garamond"/>
                <a:ea typeface="EB Garamond"/>
                <a:cs typeface="EB Garamond"/>
                <a:sym typeface="EB Garamond"/>
              </a:rPr>
              <a:t>Imaginemos un iceberg, en el que una pequeña porción del iceberg es visible sobre el nivel del agua, pero una porción mucho más grande se encuentra debajo del nivel del agua y puede no ser visible desde arriba. Concéntrese en la “punta del iceberg”, la parte que se encuentra sobre el nivel del agua. En algunos casos, el comportamiento desafiante que observa es lo que ve sobre el agua: la punta. La punta representa los comportamientos que los bebés y los niños pequeños utilizan cuando es posible que no puedan:</a:t>
            </a:r>
            <a:endParaRPr sz="1800">
              <a:solidFill>
                <a:srgbClr val="000000"/>
              </a:solidFill>
              <a:latin typeface="EB Garamond"/>
              <a:ea typeface="EB Garamond"/>
              <a:cs typeface="EB Garamond"/>
              <a:sym typeface="EB Garamond"/>
            </a:endParaRPr>
          </a:p>
          <a:p>
            <a:pPr indent="-285750" lvl="0" marL="285750" rtl="0" algn="l">
              <a:lnSpc>
                <a:spcPct val="100000"/>
              </a:lnSpc>
              <a:spcBef>
                <a:spcPts val="0"/>
              </a:spcBef>
              <a:spcAft>
                <a:spcPts val="0"/>
              </a:spcAft>
              <a:buSzPts val="1400"/>
              <a:buFont typeface="Arial"/>
              <a:buChar char="•"/>
            </a:pPr>
            <a:r>
              <a:rPr b="0" i="0" lang="en-US" sz="1800" u="none" strike="noStrike">
                <a:solidFill>
                  <a:srgbClr val="000000"/>
                </a:solidFill>
                <a:latin typeface="EB Garamond"/>
                <a:ea typeface="EB Garamond"/>
                <a:cs typeface="EB Garamond"/>
                <a:sym typeface="EB Garamond"/>
              </a:rPr>
              <a:t>experi</a:t>
            </a:r>
            <a:r>
              <a:rPr lang="en-US" sz="1800">
                <a:solidFill>
                  <a:srgbClr val="000000"/>
                </a:solidFill>
                <a:latin typeface="EB Garamond"/>
                <a:ea typeface="EB Garamond"/>
                <a:cs typeface="EB Garamond"/>
                <a:sym typeface="EB Garamond"/>
              </a:rPr>
              <a:t>mentar</a:t>
            </a:r>
            <a:r>
              <a:rPr b="0" i="0" lang="en-US" sz="1800" u="none" strike="noStrike">
                <a:solidFill>
                  <a:srgbClr val="000000"/>
                </a:solidFill>
                <a:latin typeface="EB Garamond"/>
                <a:ea typeface="EB Garamond"/>
                <a:cs typeface="EB Garamond"/>
                <a:sym typeface="EB Garamond"/>
              </a:rPr>
              <a:t>, expresa</a:t>
            </a:r>
            <a:r>
              <a:rPr lang="en-US" sz="1800">
                <a:solidFill>
                  <a:srgbClr val="000000"/>
                </a:solidFill>
                <a:latin typeface="EB Garamond"/>
                <a:ea typeface="EB Garamond"/>
                <a:cs typeface="EB Garamond"/>
                <a:sym typeface="EB Garamond"/>
              </a:rPr>
              <a:t>r</a:t>
            </a:r>
            <a:r>
              <a:rPr b="0" i="0" lang="en-US" sz="1800" u="none" strike="noStrike">
                <a:solidFill>
                  <a:srgbClr val="000000"/>
                </a:solidFill>
                <a:latin typeface="EB Garamond"/>
                <a:ea typeface="EB Garamond"/>
                <a:cs typeface="EB Garamond"/>
                <a:sym typeface="EB Garamond"/>
              </a:rPr>
              <a:t>, y regula</a:t>
            </a:r>
            <a:r>
              <a:rPr lang="en-US" sz="1800">
                <a:solidFill>
                  <a:srgbClr val="000000"/>
                </a:solidFill>
                <a:latin typeface="EB Garamond"/>
                <a:ea typeface="EB Garamond"/>
                <a:cs typeface="EB Garamond"/>
                <a:sym typeface="EB Garamond"/>
              </a:rPr>
              <a:t>r</a:t>
            </a:r>
            <a:r>
              <a:rPr b="0" i="0" lang="en-US" sz="1800" u="none" strike="noStrike">
                <a:solidFill>
                  <a:srgbClr val="000000"/>
                </a:solidFill>
                <a:latin typeface="EB Garamond"/>
                <a:ea typeface="EB Garamond"/>
                <a:cs typeface="EB Garamond"/>
                <a:sym typeface="EB Garamond"/>
              </a:rPr>
              <a:t> emo</a:t>
            </a:r>
            <a:r>
              <a:rPr lang="en-US" sz="1800">
                <a:solidFill>
                  <a:srgbClr val="000000"/>
                </a:solidFill>
                <a:latin typeface="EB Garamond"/>
                <a:ea typeface="EB Garamond"/>
                <a:cs typeface="EB Garamond"/>
                <a:sym typeface="EB Garamond"/>
              </a:rPr>
              <a:t>cione</a:t>
            </a:r>
            <a:r>
              <a:rPr b="0" i="0" lang="en-US" sz="1800" u="none" strike="noStrike">
                <a:solidFill>
                  <a:srgbClr val="000000"/>
                </a:solidFill>
                <a:latin typeface="EB Garamond"/>
                <a:ea typeface="EB Garamond"/>
                <a:cs typeface="EB Garamond"/>
                <a:sym typeface="EB Garamond"/>
              </a:rPr>
              <a:t>s; </a:t>
            </a:r>
            <a:endParaRPr/>
          </a:p>
          <a:p>
            <a:pPr indent="-285750" lvl="0" marL="285750" rtl="0" algn="l">
              <a:lnSpc>
                <a:spcPct val="100000"/>
              </a:lnSpc>
              <a:spcBef>
                <a:spcPts val="0"/>
              </a:spcBef>
              <a:spcAft>
                <a:spcPts val="0"/>
              </a:spcAft>
              <a:buSzPts val="1400"/>
              <a:buFont typeface="Arial"/>
              <a:buChar char="•"/>
            </a:pPr>
            <a:r>
              <a:rPr b="0" i="0" lang="en-US" sz="1800" u="none" strike="noStrike">
                <a:solidFill>
                  <a:srgbClr val="000000"/>
                </a:solidFill>
                <a:latin typeface="EB Garamond"/>
                <a:ea typeface="EB Garamond"/>
                <a:cs typeface="EB Garamond"/>
                <a:sym typeface="EB Garamond"/>
              </a:rPr>
              <a:t>formar relaciones interpersonales cercanas y seguras; y </a:t>
            </a:r>
            <a:endParaRPr b="0" i="0" sz="1800" u="none" strike="noStrike">
              <a:solidFill>
                <a:srgbClr val="000000"/>
              </a:solidFill>
              <a:latin typeface="EB Garamond"/>
              <a:ea typeface="EB Garamond"/>
              <a:cs typeface="EB Garamond"/>
              <a:sym typeface="EB Garamond"/>
            </a:endParaRPr>
          </a:p>
          <a:p>
            <a:pPr indent="-311150" lvl="0" marL="285750" rtl="0" algn="l">
              <a:lnSpc>
                <a:spcPct val="100000"/>
              </a:lnSpc>
              <a:spcBef>
                <a:spcPts val="0"/>
              </a:spcBef>
              <a:spcAft>
                <a:spcPts val="0"/>
              </a:spcAft>
              <a:buClr>
                <a:srgbClr val="000000"/>
              </a:buClr>
              <a:buSzPts val="1800"/>
              <a:buFont typeface="EB Garamond"/>
              <a:buChar char="•"/>
            </a:pPr>
            <a:r>
              <a:rPr lang="en-US" sz="1800">
                <a:solidFill>
                  <a:srgbClr val="000000"/>
                </a:solidFill>
                <a:latin typeface="EB Garamond"/>
                <a:ea typeface="EB Garamond"/>
                <a:cs typeface="EB Garamond"/>
                <a:sym typeface="EB Garamond"/>
              </a:rPr>
              <a:t>explorar el entorno y aprender.</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El resto del iceberg, que está oculto a la vista debajo de la superficie, representa necesidades potenciales que no se están satisfaciendo y habilidades que tal vez sea necesario desarrollar y fomentar. ¿Qué está pasando que causa el comportamiento? Al igual que la mayor parte del iceberg que se encuentra bajo la superficie, el significado o la razón del comportamiento extremo a menudo es difícil de ver y comprender.</a:t>
            </a:r>
            <a:r>
              <a:rPr b="0" i="0" lang="en-US" sz="1800" u="none" strike="noStrike">
                <a:solidFill>
                  <a:srgbClr val="000000"/>
                </a:solidFill>
                <a:latin typeface="EB Garamond"/>
                <a:ea typeface="EB Garamond"/>
                <a:cs typeface="EB Garamond"/>
                <a:sym typeface="EB Garamond"/>
              </a:rPr>
              <a:t> </a:t>
            </a:r>
            <a:endParaRPr/>
          </a:p>
          <a:p>
            <a:pPr indent="-228600" lvl="0" marL="457200" marR="0" rtl="0" algn="l">
              <a:lnSpc>
                <a:spcPct val="100000"/>
              </a:lnSpc>
              <a:spcBef>
                <a:spcPts val="0"/>
              </a:spcBef>
              <a:spcAft>
                <a:spcPts val="0"/>
              </a:spcAft>
              <a:buClr>
                <a:srgbClr val="000000"/>
              </a:buClr>
              <a:buSzPts val="1400"/>
              <a:buFont typeface="Arial"/>
              <a:buNone/>
            </a:pPr>
            <a:r>
              <a:t/>
            </a:r>
            <a:endParaRPr b="0" i="0" sz="1800" u="none" strike="noStrike">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El comportamiento que vemos, la “punta del iceberg”, puede darnos pistas sobre lo que hay debajo de la superficie: el motivo del comportamiento desafiante. En este caso, la conducta “nos comunica” qué necesidad tiene ese niño, o qué habilidad está lista para ser desarrollada. Es por eso que a menudo decimos que "el comportamiento es comunicación": los comportamientos desafiantes son a menudo la forma en que aprendemos sobre las necesidades.</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¿Cuáles son algunas de las “necesidades esenciales” clave de los bebés y niños pequeños? En otras palabras, ¿cuáles son algunas de las necesidades básicas que debemos satisfacer para los bebés y los niños pequeños?</a:t>
            </a:r>
            <a:endParaRPr/>
          </a:p>
          <a:p>
            <a:pPr indent="-228600" lvl="0" marL="457200" marR="0" rtl="0" algn="l">
              <a:lnSpc>
                <a:spcPct val="100000"/>
              </a:lnSpc>
              <a:spcBef>
                <a:spcPts val="0"/>
              </a:spcBef>
              <a:spcAft>
                <a:spcPts val="0"/>
              </a:spcAft>
              <a:buClr>
                <a:srgbClr val="000000"/>
              </a:buClr>
              <a:buSzPts val="1400"/>
              <a:buFont typeface="Arial"/>
              <a:buNone/>
            </a:pPr>
            <a:r>
              <a:t/>
            </a:r>
            <a:endParaRPr b="0" i="1" sz="1800" u="none" strike="noStrike">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rPr i="1" lang="en-US" sz="1800">
                <a:solidFill>
                  <a:srgbClr val="002E55"/>
                </a:solidFill>
                <a:latin typeface="Century Gothic"/>
                <a:ea typeface="Century Gothic"/>
                <a:cs typeface="Century Gothic"/>
                <a:sym typeface="Century Gothic"/>
              </a:rPr>
              <a:t>Dibuja un iceberg en papel cuadriculado similar a la diapositiva. Escribe ideas en la parte inferior del iceberg. Esto podría incluir ser retenido, dormir, comer y un ambiente seguro.</a:t>
            </a:r>
            <a:endParaRPr i="1" sz="1800">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t/>
            </a:r>
            <a:endParaRPr i="1" sz="1800">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Ahora bien, ¿cuáles son algunas de las necesidades básicas adicionales que los bebés y los niños pequeños podrían necesitar para sentirse lo suficientemente seguros como para participar, aprender de las relaciones y explorar?</a:t>
            </a:r>
            <a:r>
              <a:rPr b="0" i="0" lang="en-US" sz="1800" u="none" strike="noStrike">
                <a:solidFill>
                  <a:srgbClr val="000000"/>
                </a:solidFill>
                <a:latin typeface="EB Garamond"/>
                <a:ea typeface="EB Garamond"/>
                <a:cs typeface="EB Garamond"/>
                <a:sym typeface="EB Garamond"/>
              </a:rPr>
              <a:t> </a:t>
            </a:r>
            <a:endParaRPr/>
          </a:p>
          <a:p>
            <a:pPr indent="-228600" lvl="0" marL="457200" rtl="0" algn="l">
              <a:spcBef>
                <a:spcPts val="0"/>
              </a:spcBef>
              <a:spcAft>
                <a:spcPts val="0"/>
              </a:spcAft>
              <a:buClr>
                <a:schemeClr val="dk1"/>
              </a:buClr>
              <a:buSzPts val="1100"/>
              <a:buFont typeface="Arial"/>
              <a:buNone/>
            </a:pPr>
            <a:r>
              <a:rPr i="1" lang="en-US" sz="1800">
                <a:solidFill>
                  <a:srgbClr val="002E55"/>
                </a:solidFill>
                <a:latin typeface="Century Gothic"/>
                <a:ea typeface="Century Gothic"/>
                <a:cs typeface="Century Gothic"/>
                <a:sym typeface="Century Gothic"/>
              </a:rPr>
              <a:t>Escriba las respuestas en el iceberg del papel afiche. </a:t>
            </a:r>
            <a:endParaRPr i="1" sz="1800">
              <a:solidFill>
                <a:srgbClr val="002E55"/>
              </a:solidFill>
              <a:latin typeface="Century Gothic"/>
              <a:ea typeface="Century Gothic"/>
              <a:cs typeface="Century Gothic"/>
              <a:sym typeface="Century Gothic"/>
            </a:endParaRPr>
          </a:p>
          <a:p>
            <a:pPr indent="-228600" lvl="0" marL="457200" rtl="0" algn="l">
              <a:spcBef>
                <a:spcPts val="0"/>
              </a:spcBef>
              <a:spcAft>
                <a:spcPts val="0"/>
              </a:spcAft>
              <a:buClr>
                <a:schemeClr val="dk1"/>
              </a:buClr>
              <a:buSzPts val="1100"/>
              <a:buFont typeface="Arial"/>
              <a:buNone/>
            </a:pPr>
            <a:r>
              <a:rPr i="1" lang="en-US" sz="1800">
                <a:solidFill>
                  <a:srgbClr val="002E55"/>
                </a:solidFill>
                <a:latin typeface="Century Gothic"/>
                <a:ea typeface="Century Gothic"/>
                <a:cs typeface="Century Gothic"/>
                <a:sym typeface="Century Gothic"/>
              </a:rPr>
              <a:t>Las posibles respuestas incluyen... Sentirse seguro; buena nutrición; buena salud; bien descansado; relaciones receptivas con uno o más adultos; un entorno que se adapte al temperamento del niño; estructura y consistencia; un sentido de pertenencia dentro de la familia y la cultura; o entornos atractivos/estimulantes con oportunidades para el movimiento.</a:t>
            </a:r>
            <a:endParaRPr i="1" sz="1800">
              <a:solidFill>
                <a:srgbClr val="002E55"/>
              </a:solidFill>
              <a:latin typeface="Century Gothic"/>
              <a:ea typeface="Century Gothic"/>
              <a:cs typeface="Century Gothic"/>
              <a:sym typeface="Century Gothic"/>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Vale la pena señalar que, además de satisfacer las necesidades básicas de un niño, queremos esforzarnos por crear un entorno en el que se sienta lo suficientemente seguro para crecer y desarrollar sólidas habilidades socioemocionales. Cuando observamos un comportamiento desafiante, nuestro trabajo como cuidadores es comprender que “el comportamiento es comunicación” y luego trabajar para comprender lo que se está comunicando.</a:t>
            </a:r>
            <a:r>
              <a:rPr b="0" i="0" lang="en-US" sz="1800" u="none" strike="noStrike">
                <a:solidFill>
                  <a:srgbClr val="000000"/>
                </a:solidFill>
                <a:latin typeface="EB Garamond"/>
                <a:ea typeface="EB Garamond"/>
                <a:cs typeface="EB Garamond"/>
                <a:sym typeface="EB Garamond"/>
              </a:rPr>
              <a:t> </a:t>
            </a:r>
            <a:endParaRPr/>
          </a:p>
        </p:txBody>
      </p:sp>
      <p:sp>
        <p:nvSpPr>
          <p:cNvPr id="482" name="Google Shape;482;p9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66:notes"/>
          <p:cNvSpPr/>
          <p:nvPr>
            <p:ph idx="2" type="sldImg"/>
          </p:nvPr>
        </p:nvSpPr>
        <p:spPr>
          <a:xfrm>
            <a:off x="407988" y="698500"/>
            <a:ext cx="6188075" cy="3481388"/>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5" name="Google Shape;495;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a:t>
            </a:r>
            <a:endParaRPr/>
          </a:p>
        </p:txBody>
      </p:sp>
      <p:sp>
        <p:nvSpPr>
          <p:cNvPr id="496" name="Google Shape;496;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67:notes"/>
          <p:cNvSpPr/>
          <p:nvPr>
            <p:ph idx="2" type="sldImg"/>
          </p:nvPr>
        </p:nvSpPr>
        <p:spPr>
          <a:xfrm>
            <a:off x="407988" y="698500"/>
            <a:ext cx="6188075" cy="3481388"/>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1" name="Google Shape;511;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2</a:t>
            </a:r>
            <a:endParaRPr/>
          </a:p>
        </p:txBody>
      </p:sp>
      <p:sp>
        <p:nvSpPr>
          <p:cNvPr id="512" name="Google Shape;512;p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Times New Roman"/>
                <a:ea typeface="Times New Roman"/>
                <a:cs typeface="Times New Roman"/>
                <a:sym typeface="Times New Roman"/>
              </a:rPr>
              <a:t>‹#›</a:t>
            </a:fld>
            <a:endParaRPr b="0" i="0" sz="1200" u="none" cap="none" strike="noStrik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4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CC0000"/>
                </a:solidFill>
                <a:latin typeface="EB Garamond"/>
                <a:ea typeface="EB Garamond"/>
                <a:cs typeface="EB Garamond"/>
                <a:sym typeface="EB Garamond"/>
              </a:rPr>
              <a:t>Involucre a los participantes en una breve discusión sobre</a:t>
            </a:r>
            <a:r>
              <a:rPr lang="en-US" sz="1800">
                <a:solidFill>
                  <a:srgbClr val="000000"/>
                </a:solidFill>
                <a:latin typeface="EB Garamond"/>
                <a:ea typeface="EB Garamond"/>
                <a:cs typeface="EB Garamond"/>
                <a:sym typeface="EB Garamond"/>
              </a:rPr>
              <a:t> qué apoyos necesitará el personal para ser efectivo: clima positivo, apoyo para tener conversaciones difíciles, capacitación y desarrollo profesional continuo, oportunidades de bienestar para el personal y el compromiso de centrarse en la familia. ¿Qué más podría ser importante para el personal de apoyo?</a:t>
            </a:r>
            <a:endParaRPr>
              <a:latin typeface="Gill Sans"/>
              <a:ea typeface="Gill Sans"/>
              <a:cs typeface="Gill Sans"/>
              <a:sym typeface="Gill Sans"/>
            </a:endParaRPr>
          </a:p>
        </p:txBody>
      </p:sp>
      <p:sp>
        <p:nvSpPr>
          <p:cNvPr id="530" name="Google Shape;530;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300"/>
              <a:t>Analice cada uno de estos y describa cómo son exclusivos de las características de la FCC que impactan el aprendizaje socioemocional.</a:t>
            </a:r>
            <a:r>
              <a:rPr lang="en-US" sz="1300"/>
              <a:t> </a:t>
            </a:r>
            <a:endParaRPr sz="1300"/>
          </a:p>
          <a:p>
            <a:pPr indent="0" lvl="0" marL="0" rtl="0" algn="l">
              <a:lnSpc>
                <a:spcPct val="100000"/>
              </a:lnSpc>
              <a:spcBef>
                <a:spcPts val="0"/>
              </a:spcBef>
              <a:spcAft>
                <a:spcPts val="0"/>
              </a:spcAft>
              <a:buSzPts val="1400"/>
              <a:buNone/>
            </a:pPr>
            <a:r>
              <a:t/>
            </a:r>
            <a:endParaRPr sz="1300"/>
          </a:p>
          <a:p>
            <a:pPr indent="-228600" lvl="0" marL="457200" rtl="0" algn="l">
              <a:lnSpc>
                <a:spcPct val="100000"/>
              </a:lnSpc>
              <a:spcBef>
                <a:spcPts val="0"/>
              </a:spcBef>
              <a:spcAft>
                <a:spcPts val="0"/>
              </a:spcAft>
              <a:buSzPts val="1400"/>
              <a:buNone/>
            </a:pPr>
            <a:r>
              <a:rPr lang="en-US" sz="1300">
                <a:solidFill>
                  <a:srgbClr val="000000"/>
                </a:solidFill>
              </a:rPr>
              <a:t>En los entornos de cuidado infantil familiar, características únicas como el espacio, los horarios, la participación familiar, el rango de edad y la fuerza laboral moldean significativamente el enfoque para apoyar el aprendizaje socioemocional de los niños y la implementación del Modelo Pirámide.</a:t>
            </a:r>
            <a:r>
              <a:rPr b="0" i="0" lang="en-US" sz="1300" u="none" strike="noStrike">
                <a:solidFill>
                  <a:srgbClr val="000000"/>
                </a:solidFill>
              </a:rPr>
              <a:t>.</a:t>
            </a:r>
            <a:endParaRPr sz="1300"/>
          </a:p>
          <a:p>
            <a:pPr indent="-234950" lvl="0" marL="457200" rtl="0" algn="l">
              <a:lnSpc>
                <a:spcPct val="100000"/>
              </a:lnSpc>
              <a:spcBef>
                <a:spcPts val="0"/>
              </a:spcBef>
              <a:spcAft>
                <a:spcPts val="0"/>
              </a:spcAft>
              <a:buSzPts val="1500"/>
              <a:buFont typeface="Arial"/>
              <a:buAutoNum type="arabicPeriod"/>
            </a:pPr>
            <a:r>
              <a:rPr b="1" lang="en-US" sz="1300">
                <a:solidFill>
                  <a:srgbClr val="000000"/>
                </a:solidFill>
              </a:rPr>
              <a:t>Espacio: </a:t>
            </a:r>
            <a:r>
              <a:rPr lang="en-US" sz="1300">
                <a:solidFill>
                  <a:srgbClr val="000000"/>
                </a:solidFill>
              </a:rPr>
              <a:t>Los proveedores de cuidado infantil familiar suelen utilizar espacios compartidos dentro del hogar, donde áreas como salas de estar, cocinas o patios traseros se convierten en entornos de aprendizaje. Este entorno flexible y familiar puede crear una atmósfera reconfortante y hogareña que fomente un apego seguro y fomente un sentido de pertenencia, que es esencial para el desarrollo socioemocional. Sin embargo, el espacio limitado puede dificultar la configuración de áreas estructuradas para prácticas específicas del Modelo Pirámide (como un rincón acogedor designado para la regulación emocional) y puede afectar la forma en que los proveedores crean un entorno que promueva expectativas de comportamiento consistentes</a:t>
            </a:r>
            <a:r>
              <a:rPr b="1" lang="en-US" sz="1300">
                <a:solidFill>
                  <a:srgbClr val="000000"/>
                </a:solidFill>
              </a:rPr>
              <a:t>.</a:t>
            </a:r>
            <a:endParaRPr b="1" sz="1300">
              <a:solidFill>
                <a:srgbClr val="000000"/>
              </a:solidFill>
            </a:endParaRPr>
          </a:p>
          <a:p>
            <a:pPr indent="-234950" lvl="0" marL="457200" rtl="0" algn="l">
              <a:lnSpc>
                <a:spcPct val="100000"/>
              </a:lnSpc>
              <a:spcBef>
                <a:spcPts val="0"/>
              </a:spcBef>
              <a:spcAft>
                <a:spcPts val="0"/>
              </a:spcAft>
              <a:buSzPts val="1500"/>
              <a:buFont typeface="Arial"/>
              <a:buAutoNum type="arabicPeriod"/>
            </a:pPr>
            <a:r>
              <a:rPr b="1" lang="en-US" sz="1300">
                <a:solidFill>
                  <a:srgbClr val="000000"/>
                </a:solidFill>
              </a:rPr>
              <a:t>Horarios: </a:t>
            </a:r>
            <a:r>
              <a:rPr lang="en-US" sz="1300">
                <a:solidFill>
                  <a:srgbClr val="000000"/>
                </a:solidFill>
              </a:rPr>
              <a:t>Los entornos de cuidado infantil familiar a menudo ofrecen horarios flexibles, lo cual es útil para las familias que necesitan atención fuera de los horarios tradicionales, pero puede crear variabilidad en las rutinas. Esta flexibilidad puede beneficiar a los niños al permitirles adaptarse a diferentes rutinas y aprender a ser flexibles. Sin embargo, puede resultar difícil para el proveedor implementar el enfoque estructurado del modelo piramide de manera consistente, ya que el flujo del día puede cambiar dependiendo de qué niños estén presentes y cuáles sean las necesidades de la familia.</a:t>
            </a:r>
            <a:endParaRPr sz="1300"/>
          </a:p>
          <a:p>
            <a:pPr indent="-234950" lvl="0" marL="457200" rtl="0" algn="l">
              <a:lnSpc>
                <a:spcPct val="100000"/>
              </a:lnSpc>
              <a:spcBef>
                <a:spcPts val="0"/>
              </a:spcBef>
              <a:spcAft>
                <a:spcPts val="0"/>
              </a:spcAft>
              <a:buSzPts val="1500"/>
              <a:buFont typeface="Arial"/>
              <a:buAutoNum type="arabicPeriod"/>
            </a:pPr>
            <a:r>
              <a:rPr b="1" lang="en-US" sz="1300">
                <a:solidFill>
                  <a:srgbClr val="000000"/>
                </a:solidFill>
              </a:rPr>
              <a:t>Participación familiar: </a:t>
            </a:r>
            <a:r>
              <a:rPr lang="en-US" sz="1300">
                <a:solidFill>
                  <a:srgbClr val="000000"/>
                </a:solidFill>
              </a:rPr>
              <a:t>el cuidado infantil familiar generalmente implica relaciones más cercanas y personales con las familias, ya que los proveedores suelen trabajar directamente con ellas a diario. Este compromiso permite un apoyo más personalizado para las necesidades emocionales de cada niño y facilita la colaboración entre padres y proveedores para reforzar las habilidades socioemocionales en el hogar. Sin embargo, los proveedores de cuidado infantil familiar pueden carecer de acceso a capacitación formal o recursos para estrategias de participación más profundas dentro del Modelo Pirámide, especialmente si no están conectados a redes más amplias de la primera infancia</a:t>
            </a:r>
            <a:r>
              <a:rPr b="1" lang="en-US" sz="1300">
                <a:solidFill>
                  <a:srgbClr val="000000"/>
                </a:solidFill>
              </a:rPr>
              <a:t>.</a:t>
            </a:r>
            <a:endParaRPr b="1" sz="1300">
              <a:solidFill>
                <a:srgbClr val="000000"/>
              </a:solidFill>
            </a:endParaRPr>
          </a:p>
          <a:p>
            <a:pPr indent="-234950" lvl="0" marL="457200" rtl="0" algn="l">
              <a:lnSpc>
                <a:spcPct val="100000"/>
              </a:lnSpc>
              <a:spcBef>
                <a:spcPts val="0"/>
              </a:spcBef>
              <a:spcAft>
                <a:spcPts val="0"/>
              </a:spcAft>
              <a:buSzPts val="1500"/>
              <a:buFont typeface="Arial"/>
              <a:buAutoNum type="arabicPeriod"/>
            </a:pPr>
            <a:r>
              <a:rPr b="1" lang="en-US" sz="1300">
                <a:solidFill>
                  <a:srgbClr val="000000"/>
                </a:solidFill>
              </a:rPr>
              <a:t>Rango de edad:</a:t>
            </a:r>
            <a:r>
              <a:rPr lang="en-US" sz="1300">
                <a:solidFill>
                  <a:srgbClr val="000000"/>
                </a:solidFill>
              </a:rPr>
              <a:t> Los entornos de cuidado infantil familiar a menudo se adaptan a un rango de edades más amplio de niños que los programas basados ​​en centros, incluidos bebés, niños pequeños y preescolares en el mismo espacio. Este entorno de edades mixtas brinda oportunidades naturales para que los niños y </a:t>
            </a:r>
            <a:r>
              <a:rPr lang="en-US" sz="1300">
                <a:solidFill>
                  <a:srgbClr val="000000"/>
                </a:solidFill>
              </a:rPr>
              <a:t>niñas</a:t>
            </a:r>
            <a:r>
              <a:rPr lang="en-US" sz="1300">
                <a:solidFill>
                  <a:srgbClr val="000000"/>
                </a:solidFill>
              </a:rPr>
              <a:t> más pequeños aprendan habilidades socioemocionales observando a sus compañeros mayores. También anima a los niños y </a:t>
            </a:r>
            <a:r>
              <a:rPr lang="en-US" sz="1300">
                <a:solidFill>
                  <a:srgbClr val="000000"/>
                </a:solidFill>
              </a:rPr>
              <a:t>niñas</a:t>
            </a:r>
            <a:r>
              <a:rPr lang="en-US" sz="1300">
                <a:solidFill>
                  <a:srgbClr val="000000"/>
                </a:solidFill>
              </a:rPr>
              <a:t> mayores a practicar la empatía y la paciencia. Sin embargo, implementar prácticas del Modelo Pirámide específicas para cada edad puede ser un desafío, ya que los proveedores deben adaptar estrategias para diferentes niveles de desarrollo y pueden carecer de recursos para gestionar diversas necesidades simultáneamente</a:t>
            </a:r>
            <a:r>
              <a:rPr b="1" lang="en-US" sz="1300">
                <a:solidFill>
                  <a:srgbClr val="000000"/>
                </a:solidFill>
              </a:rPr>
              <a:t>.</a:t>
            </a:r>
            <a:endParaRPr b="1" sz="1300">
              <a:solidFill>
                <a:srgbClr val="000000"/>
              </a:solidFill>
            </a:endParaRPr>
          </a:p>
          <a:p>
            <a:pPr indent="-234950" lvl="0" marL="457200" rtl="0" algn="l">
              <a:lnSpc>
                <a:spcPct val="100000"/>
              </a:lnSpc>
              <a:spcBef>
                <a:spcPts val="0"/>
              </a:spcBef>
              <a:spcAft>
                <a:spcPts val="0"/>
              </a:spcAft>
              <a:buSzPts val="1500"/>
              <a:buFont typeface="Arial"/>
              <a:buAutoNum type="arabicPeriod"/>
            </a:pPr>
            <a:r>
              <a:rPr b="1" lang="en-US" sz="1300">
                <a:solidFill>
                  <a:srgbClr val="000000"/>
                </a:solidFill>
              </a:rPr>
              <a:t>Fuerza laboral: </a:t>
            </a:r>
            <a:r>
              <a:rPr lang="en-US" sz="1300">
                <a:solidFill>
                  <a:srgbClr val="000000"/>
                </a:solidFill>
              </a:rPr>
              <a:t>Los proveedores de cuidado infantil familiar suelen ser los únicos cuidadores, lo que afecta su capacidad para implementar las estrategias de múltiples niveles del Modelo Pirámide. Sin personal adicional, equilibrar las necesidades emocionales y de desarrollo de varios niños e implementar apoyos escalonados puede resultar un desafío. Es posible que estos proveedores necesiten más capacitación en prácticas socioemocionales y en la implementación del modelo </a:t>
            </a:r>
            <a:r>
              <a:rPr lang="en-US" sz="1300">
                <a:solidFill>
                  <a:srgbClr val="000000"/>
                </a:solidFill>
              </a:rPr>
              <a:t>pirámide</a:t>
            </a:r>
            <a:r>
              <a:rPr lang="en-US" sz="1300">
                <a:solidFill>
                  <a:srgbClr val="000000"/>
                </a:solidFill>
              </a:rPr>
              <a:t> debido al acceso limitado al desarrollo profesional en comparación con programas más grandes para la primera infancia. Sin embargo, el entorno más pequeño e íntimo permite relaciones más estrechas y atención individualizada, lo que puede respaldar el crecimiento socioemocional de manera efectiva.</a:t>
            </a:r>
            <a:endParaRPr b="1" sz="1300">
              <a:solidFill>
                <a:srgbClr val="000000"/>
              </a:solidFill>
            </a:endParaRPr>
          </a:p>
          <a:p>
            <a:pPr indent="0" lvl="0" marL="457200" rtl="0" algn="l">
              <a:lnSpc>
                <a:spcPct val="100000"/>
              </a:lnSpc>
              <a:spcBef>
                <a:spcPts val="0"/>
              </a:spcBef>
              <a:spcAft>
                <a:spcPts val="0"/>
              </a:spcAft>
              <a:buNone/>
            </a:pPr>
            <a:r>
              <a:t/>
            </a:r>
            <a:endParaRPr b="1" sz="1300">
              <a:solidFill>
                <a:srgbClr val="000000"/>
              </a:solidFill>
            </a:endParaRPr>
          </a:p>
          <a:p>
            <a:pPr indent="0" lvl="0" marL="457200" rtl="0" algn="l">
              <a:lnSpc>
                <a:spcPct val="100000"/>
              </a:lnSpc>
              <a:spcBef>
                <a:spcPts val="0"/>
              </a:spcBef>
              <a:spcAft>
                <a:spcPts val="0"/>
              </a:spcAft>
              <a:buNone/>
            </a:pPr>
            <a:r>
              <a:rPr lang="en-US" sz="1300">
                <a:solidFill>
                  <a:srgbClr val="000000"/>
                </a:solidFill>
              </a:rPr>
              <a:t>En resumen, la adaptabilidad de los proveedores de cuidado infantil familiar y las relaciones familiares cercanas son fortalezas para el aprendizaje socioemocional, pero surgen desafíos al implementar enfoques estructurados y basados ​​en evidencia </a:t>
            </a:r>
            <a:r>
              <a:rPr lang="en-US" sz="1300">
                <a:solidFill>
                  <a:srgbClr val="000000"/>
                </a:solidFill>
              </a:rPr>
              <a:t>cómo</a:t>
            </a:r>
            <a:r>
              <a:rPr lang="en-US" sz="1300">
                <a:solidFill>
                  <a:srgbClr val="000000"/>
                </a:solidFill>
              </a:rPr>
              <a:t> el modelo piramidal debido a limitaciones de espacio, coherencia de horarios y capacidad de la fuerza laboral.</a:t>
            </a:r>
            <a:endParaRPr sz="1300"/>
          </a:p>
        </p:txBody>
      </p:sp>
      <p:sp>
        <p:nvSpPr>
          <p:cNvPr id="536" name="Google Shape;536;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210" name="Google Shape;21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lang="en-US" sz="1200" u="none" cap="none" strike="noStrike">
                <a:solidFill>
                  <a:srgbClr val="000000"/>
                </a:solidFill>
              </a:rPr>
              <a:t>‹#›</a:t>
            </a:fld>
            <a:endParaRPr sz="1200" u="none" cap="none" strike="noStrike">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2" name="Google Shape;55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2m</a:t>
            </a:r>
            <a:endParaRPr>
              <a:latin typeface="Gill Sans"/>
              <a:ea typeface="Gill Sans"/>
              <a:cs typeface="Gill Sans"/>
              <a:sym typeface="Gill Sans"/>
            </a:endParaRPr>
          </a:p>
        </p:txBody>
      </p:sp>
      <p:sp>
        <p:nvSpPr>
          <p:cNvPr id="553" name="Google Shape;55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 name="Google Shape;563;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2E55"/>
                </a:solidFill>
                <a:latin typeface="Century Gothic"/>
                <a:ea typeface="Century Gothic"/>
                <a:cs typeface="Century Gothic"/>
                <a:sym typeface="Century Gothic"/>
              </a:rPr>
              <a:t>(Folleto 2: Examinando el modelo piramide)</a:t>
            </a:r>
            <a:r>
              <a:rPr lang="en-US" sz="1800" u="none" strike="noStrike">
                <a:solidFill>
                  <a:srgbClr val="002E55"/>
                </a:solidFill>
                <a:latin typeface="Century Gothic"/>
                <a:ea typeface="Century Gothic"/>
                <a:cs typeface="Century Gothic"/>
                <a:sym typeface="Century Gothic"/>
              </a:rPr>
              <a:t> </a:t>
            </a:r>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rPr>
              <a:t>Una parte importante de la implementación de la Pirámide es comprender la filosofía impulsada tanto por la investigación como por lo que sabemos sobre el apoyo a los niños y </a:t>
            </a:r>
            <a:r>
              <a:rPr lang="en-US" sz="1800">
                <a:solidFill>
                  <a:srgbClr val="000000"/>
                </a:solidFill>
              </a:rPr>
              <a:t>niñas</a:t>
            </a:r>
            <a:r>
              <a:rPr lang="en-US" sz="1800">
                <a:solidFill>
                  <a:srgbClr val="000000"/>
                </a:solidFill>
              </a:rPr>
              <a:t> pequeños y sus familias. En cada una de las siguientes diapositivas, leeré un escenario. Luego les pediré que comparta ya sea verbalmente o en la </a:t>
            </a:r>
            <a:r>
              <a:rPr lang="en-US" sz="1800">
                <a:solidFill>
                  <a:srgbClr val="000000"/>
                </a:solidFill>
              </a:rPr>
              <a:t>sección</a:t>
            </a:r>
            <a:r>
              <a:rPr lang="en-US" sz="1800">
                <a:solidFill>
                  <a:srgbClr val="000000"/>
                </a:solidFill>
              </a:rPr>
              <a:t> de chat si eso se alinea con el modelo piramide. </a:t>
            </a:r>
            <a:endParaRPr>
              <a:latin typeface="Gill Sans"/>
              <a:ea typeface="Gill Sans"/>
              <a:cs typeface="Gill Sans"/>
              <a:sym typeface="Gill Sans"/>
            </a:endParaRPr>
          </a:p>
        </p:txBody>
      </p:sp>
      <p:sp>
        <p:nvSpPr>
          <p:cNvPr id="564" name="Google Shape;564;p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8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1" name="Google Shape;571;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Hagamos esto juntos. ¿Se alinea eso con el modelo piramide? No. ¿Por qué?</a:t>
            </a:r>
            <a:endParaRPr>
              <a:latin typeface="Gill Sans"/>
              <a:ea typeface="Gill Sans"/>
              <a:cs typeface="Gill Sans"/>
              <a:sym typeface="Gill Sans"/>
            </a:endParaRPr>
          </a:p>
        </p:txBody>
      </p:sp>
      <p:sp>
        <p:nvSpPr>
          <p:cNvPr id="572" name="Google Shape;572;p8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8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5" name="Google Shape;585;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Es posible que necesite más práctica o que no entienda realmente cómo hacerlo en todas las situaciones. Necesito ayudarlo a practicarlo en diferentes actividades.</a:t>
            </a:r>
            <a:endParaRPr>
              <a:latin typeface="Gill Sans"/>
              <a:ea typeface="Gill Sans"/>
              <a:cs typeface="Gill Sans"/>
              <a:sym typeface="Gill Sans"/>
            </a:endParaRPr>
          </a:p>
        </p:txBody>
      </p:sp>
      <p:sp>
        <p:nvSpPr>
          <p:cNvPr id="586" name="Google Shape;586;p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82: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5" name="Google Shape;595;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 Voy a pasar un tiempo individualizado y realmente conectaré. Sí, está alineado con el modelo piramid</a:t>
            </a:r>
            <a:r>
              <a:rPr lang="en-US" sz="1800">
                <a:solidFill>
                  <a:srgbClr val="000000"/>
                </a:solidFill>
              </a:rPr>
              <a:t>e</a:t>
            </a:r>
            <a:r>
              <a:rPr lang="en-US" sz="1800" u="none" strike="noStrike">
                <a:solidFill>
                  <a:srgbClr val="000000"/>
                </a:solidFill>
                <a:latin typeface="Gill Sans"/>
                <a:ea typeface="Gill Sans"/>
                <a:cs typeface="Gill Sans"/>
                <a:sym typeface="Gill Sans"/>
              </a:rPr>
              <a:t>.</a:t>
            </a:r>
            <a:endParaRPr>
              <a:latin typeface="Gill Sans"/>
              <a:ea typeface="Gill Sans"/>
              <a:cs typeface="Gill Sans"/>
              <a:sym typeface="Gill Sans"/>
            </a:endParaRPr>
          </a:p>
        </p:txBody>
      </p:sp>
      <p:sp>
        <p:nvSpPr>
          <p:cNvPr id="596" name="Google Shape;596;p8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p83: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9" name="Google Shape;609;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Hemos probado todas esas estrategias. No, eso no está alineado.</a:t>
            </a:r>
            <a:endParaRPr>
              <a:latin typeface="Gill Sans"/>
              <a:ea typeface="Gill Sans"/>
              <a:cs typeface="Gill Sans"/>
              <a:sym typeface="Gill Sans"/>
            </a:endParaRPr>
          </a:p>
        </p:txBody>
      </p:sp>
      <p:sp>
        <p:nvSpPr>
          <p:cNvPr id="610" name="Google Shape;610;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84: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2" name="Google Shape;622;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Hemos probado muchas de esas estrategias, pero no todas juntas. Puede que lleve más tiempo, pero es una solución a largo plazo en lugar de una “solución rápida”.</a:t>
            </a:r>
            <a:endParaRPr>
              <a:latin typeface="Gill Sans"/>
              <a:ea typeface="Gill Sans"/>
              <a:cs typeface="Gill Sans"/>
              <a:sym typeface="Gill Sans"/>
            </a:endParaRPr>
          </a:p>
        </p:txBody>
      </p:sp>
      <p:sp>
        <p:nvSpPr>
          <p:cNvPr id="623" name="Google Shape;623;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8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Tal vez debería enseñarle cómo llamar la atención de sus amigos y ofrecerle ideas de juego. Sí.</a:t>
            </a:r>
            <a:endParaRPr>
              <a:latin typeface="Gill Sans"/>
              <a:ea typeface="Gill Sans"/>
              <a:cs typeface="Gill Sans"/>
              <a:sym typeface="Gill Sans"/>
            </a:endParaRPr>
          </a:p>
        </p:txBody>
      </p:sp>
      <p:sp>
        <p:nvSpPr>
          <p:cNvPr id="632" name="Google Shape;632;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86: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 name="Google Shape;645;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Necesito enseñarles otras formas de resolver problemas. Sí.</a:t>
            </a:r>
            <a:endParaRPr>
              <a:latin typeface="Gill Sans"/>
              <a:ea typeface="Gill Sans"/>
              <a:cs typeface="Gill Sans"/>
              <a:sym typeface="Gill Sans"/>
            </a:endParaRPr>
          </a:p>
        </p:txBody>
      </p:sp>
      <p:sp>
        <p:nvSpPr>
          <p:cNvPr id="646" name="Google Shape;646;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87: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 name="Google Shape;659;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sz="1800" u="none" strike="noStrike">
              <a:solidFill>
                <a:srgbClr val="000000"/>
              </a:solidFill>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u="none" strike="noStrike">
                <a:solidFill>
                  <a:srgbClr val="000000"/>
                </a:solidFill>
                <a:latin typeface="Gill Sans"/>
                <a:ea typeface="Gill Sans"/>
                <a:cs typeface="Gill Sans"/>
                <a:sym typeface="Gill Sans"/>
              </a:rPr>
              <a:t>No. </a:t>
            </a:r>
            <a:endParaRPr>
              <a:latin typeface="Gill Sans"/>
              <a:ea typeface="Gill Sans"/>
              <a:cs typeface="Gill Sans"/>
              <a:sym typeface="Gill Sans"/>
            </a:endParaRPr>
          </a:p>
        </p:txBody>
      </p:sp>
      <p:sp>
        <p:nvSpPr>
          <p:cNvPr id="660" name="Google Shape;660;p8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216" name="Google Shape;21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p88: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3" name="Google Shape;673;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Quizás el niño no tenga un comportamiento desafiante en casa; o tal vez necesitemos trabajar con los padres para identificar estrategias que crean que encajarán en su rutina diaria.</a:t>
            </a:r>
            <a:endParaRPr>
              <a:latin typeface="Gill Sans"/>
              <a:ea typeface="Gill Sans"/>
              <a:cs typeface="Gill Sans"/>
              <a:sym typeface="Gill Sans"/>
            </a:endParaRPr>
          </a:p>
        </p:txBody>
      </p:sp>
      <p:sp>
        <p:nvSpPr>
          <p:cNvPr id="674" name="Google Shape;674;p8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p89: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3" name="Google Shape;683;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Tal vez debería enseñarle cómo llamar la atención de sus amigos y ofrecerle ideas de juego. Sí.</a:t>
            </a:r>
            <a:endParaRPr>
              <a:latin typeface="Gill Sans"/>
              <a:ea typeface="Gill Sans"/>
              <a:cs typeface="Gill Sans"/>
              <a:sym typeface="Gill Sans"/>
            </a:endParaRPr>
          </a:p>
        </p:txBody>
      </p:sp>
      <p:sp>
        <p:nvSpPr>
          <p:cNvPr id="684" name="Google Shape;684;p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90: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7" name="Google Shape;697;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lang="en-US">
                <a:latin typeface="Gill Sans"/>
                <a:ea typeface="Gill Sans"/>
                <a:cs typeface="Gill Sans"/>
                <a:sym typeface="Gill Sans"/>
              </a:rPr>
              <a:t>2 min.</a:t>
            </a:r>
            <a:endParaRPr/>
          </a:p>
          <a:p>
            <a:pPr indent="-228600" lvl="0" marL="457200" rtl="0" algn="l">
              <a:lnSpc>
                <a:spcPct val="100000"/>
              </a:lnSpc>
              <a:spcBef>
                <a:spcPts val="0"/>
              </a:spcBef>
              <a:spcAft>
                <a:spcPts val="0"/>
              </a:spcAft>
              <a:buSzPts val="1400"/>
              <a:buNone/>
            </a:pPr>
            <a:r>
              <a:t/>
            </a:r>
            <a:endParaRPr>
              <a:latin typeface="Gill Sans"/>
              <a:ea typeface="Gill Sans"/>
              <a:cs typeface="Gill Sans"/>
              <a:sym typeface="Gill Sans"/>
            </a:endParaRPr>
          </a:p>
          <a:p>
            <a:pPr indent="-228600" lvl="0" marL="457200" rtl="0" algn="l">
              <a:lnSpc>
                <a:spcPct val="100000"/>
              </a:lnSpc>
              <a:spcBef>
                <a:spcPts val="0"/>
              </a:spcBef>
              <a:spcAft>
                <a:spcPts val="0"/>
              </a:spcAft>
              <a:buSzPts val="1400"/>
              <a:buNone/>
            </a:pPr>
            <a:r>
              <a:rPr lang="en-US" sz="1800">
                <a:solidFill>
                  <a:srgbClr val="000000"/>
                </a:solidFill>
              </a:rPr>
              <a:t>Tal vez podríamos colaborar con las familias para identificar algunas estrategias para calmarse que podrían funcionar para sus hijos en casa. Sí.</a:t>
            </a:r>
            <a:endParaRPr>
              <a:latin typeface="Gill Sans"/>
              <a:ea typeface="Gill Sans"/>
              <a:cs typeface="Gill Sans"/>
              <a:sym typeface="Gill Sans"/>
            </a:endParaRPr>
          </a:p>
        </p:txBody>
      </p:sp>
      <p:sp>
        <p:nvSpPr>
          <p:cNvPr id="698" name="Google Shape;698;p9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1" name="Google Shape;711;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latin typeface="Gill Sans"/>
              <a:ea typeface="Gill Sans"/>
              <a:cs typeface="Gill Sans"/>
              <a:sym typeface="Gill Sans"/>
            </a:endParaRPr>
          </a:p>
        </p:txBody>
      </p:sp>
      <p:sp>
        <p:nvSpPr>
          <p:cNvPr id="712" name="Google Shape;712;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sz="1200">
                <a:solidFill>
                  <a:schemeClr val="dk1"/>
                </a:solidFill>
                <a:latin typeface="Gill Sans"/>
                <a:ea typeface="Gill Sans"/>
                <a:cs typeface="Gill Sans"/>
                <a:sym typeface="Gill Sans"/>
              </a:rPr>
              <a:t>‹#›</a:t>
            </a:fld>
            <a:endParaRPr sz="1200">
              <a:solidFill>
                <a:schemeClr val="dk1"/>
              </a:solidFill>
              <a:latin typeface="Gill Sans"/>
              <a:ea typeface="Gill Sans"/>
              <a:cs typeface="Gill Sans"/>
              <a:sym typeface="Gill San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91: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8" name="Google Shape;728;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rPr>
              <a:t>Queremos que los educadores de la primera infancia se sientan conectados, seguros y competentes.</a:t>
            </a:r>
            <a:endParaRPr>
              <a:latin typeface="Gill Sans"/>
              <a:ea typeface="Gill Sans"/>
              <a:cs typeface="Gill Sans"/>
              <a:sym typeface="Gill Sans"/>
            </a:endParaRPr>
          </a:p>
        </p:txBody>
      </p:sp>
      <p:sp>
        <p:nvSpPr>
          <p:cNvPr id="729" name="Google Shape;729;p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6" name="Google Shape;736;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latin typeface="Gill Sans"/>
                <a:ea typeface="Gill Sans"/>
                <a:cs typeface="Gill Sans"/>
                <a:sym typeface="Gill Sans"/>
              </a:rPr>
              <a:t>4 min</a:t>
            </a:r>
            <a:endParaRPr>
              <a:latin typeface="Gill Sans"/>
              <a:ea typeface="Gill Sans"/>
              <a:cs typeface="Gill Sans"/>
              <a:sym typeface="Gill Sans"/>
            </a:endParaRPr>
          </a:p>
        </p:txBody>
      </p:sp>
      <p:sp>
        <p:nvSpPr>
          <p:cNvPr id="737" name="Google Shape;737;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Gill Sans"/>
              <a:buNone/>
            </a:pPr>
            <a:fld id="{00000000-1234-1234-1234-123412341234}" type="slidenum">
              <a:rPr lang="en-US" sz="1200" u="none" cap="none" strike="noStrike">
                <a:solidFill>
                  <a:srgbClr val="000000"/>
                </a:solidFill>
                <a:latin typeface="Gill Sans"/>
                <a:ea typeface="Gill Sans"/>
                <a:cs typeface="Gill Sans"/>
                <a:sym typeface="Gill Sans"/>
              </a:rPr>
              <a:t>‹#›</a:t>
            </a:fld>
            <a:endParaRPr sz="1200" u="none" cap="none" strike="noStrike">
              <a:solidFill>
                <a:srgbClr val="000000"/>
              </a:solidFill>
              <a:latin typeface="Gill Sans"/>
              <a:ea typeface="Gill Sans"/>
              <a:cs typeface="Gill Sans"/>
              <a:sym typeface="Gill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Somos un grupo diverso de estudiantes aquí hoy y, de manera similar a cómo apoyamos y respetamos a todos y cada uno de los niños y sus culturas, tenemos las mismas expectativas para nuestro contexto de capacitación. En esta diapositiva verá las expectativas que planteamos para nuestro taller diseñado para garantizar que todas y cada una de las personas se sientan seguras, saludables, respetadas y bienvenidas. Aclarar lo que se entiende por expectativa (p. ej., al igual que en el aula, identificaremos nuestras expectativas para el grupo). </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t/>
            </a:r>
            <a:endParaRPr sz="1800">
              <a:solidFill>
                <a:srgbClr val="000000"/>
              </a:solidFill>
              <a:latin typeface="EB Garamond"/>
              <a:ea typeface="EB Garamond"/>
              <a:cs typeface="EB Garamond"/>
              <a:sym typeface="EB Garamond"/>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Explique cada expectativa. La expectativa de “dar un paso adelante/retroceder” se puede explicar afirmando que “da un paso adelante y comparte sus perspectivas y preguntas y da un paso atrás para asegurarte de que todos en la sala tengan la oportunidad de hablar”. Pregunte si el grupo está de acuerdo con estas expectativas o si se deberían agregar otras adicionales.</a:t>
            </a:r>
            <a:endParaRPr>
              <a:latin typeface="Gill Sans"/>
              <a:ea typeface="Gill Sans"/>
              <a:cs typeface="Gill Sans"/>
              <a:sym typeface="Gill Sans"/>
            </a:endParaRPr>
          </a:p>
        </p:txBody>
      </p:sp>
      <p:sp>
        <p:nvSpPr>
          <p:cNvPr id="232" name="Google Shape;23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523767bdb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523767bdb1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5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Plantee la primera pregunta y conceda un minuto para reflexionar. Pida a algunos participantes que compartan información sobre cada edad. Plantee la segunda pregunta y solicite algunas respuestas.</a:t>
            </a:r>
            <a:endParaRPr>
              <a:latin typeface="Gill Sans"/>
              <a:ea typeface="Gill Sans"/>
              <a:cs typeface="Gill Sans"/>
              <a:sym typeface="Gill Sans"/>
            </a:endParaRPr>
          </a:p>
        </p:txBody>
      </p:sp>
      <p:sp>
        <p:nvSpPr>
          <p:cNvPr id="263" name="Google Shape;26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latin typeface="Gill Sans"/>
                <a:ea typeface="Gill Sans"/>
                <a:cs typeface="Gill Sans"/>
                <a:sym typeface="Gill Sans"/>
              </a:rPr>
              <a:t>1 min.</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t/>
            </a:r>
            <a:endParaRPr>
              <a:latin typeface="Gill Sans"/>
              <a:ea typeface="Gill Sans"/>
              <a:cs typeface="Gill Sans"/>
              <a:sym typeface="Gill Sans"/>
            </a:endParaRPr>
          </a:p>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latin typeface="EB Garamond"/>
                <a:ea typeface="EB Garamond"/>
                <a:cs typeface="EB Garamond"/>
                <a:sym typeface="EB Garamond"/>
              </a:rPr>
              <a:t>Indique el objetivo del Modelo piramide.</a:t>
            </a:r>
            <a:endParaRPr>
              <a:latin typeface="Gill Sans"/>
              <a:ea typeface="Gill Sans"/>
              <a:cs typeface="Gill Sans"/>
              <a:sym typeface="Gill Sans"/>
            </a:endParaRPr>
          </a:p>
        </p:txBody>
      </p:sp>
      <p:sp>
        <p:nvSpPr>
          <p:cNvPr id="273" name="Google Shape;27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sz="1800">
                <a:solidFill>
                  <a:srgbClr val="000000"/>
                </a:solidFill>
              </a:rPr>
              <a:t>Nota para los capacitadores: hemos proporcionado notas para cada una de estas diapositivas. También es una opción que los participantes lean la diapositiva y tengan una breve discusión sobre los mensajes clave.</a:t>
            </a:r>
            <a:endParaRPr>
              <a:latin typeface="Gill Sans"/>
              <a:ea typeface="Gill Sans"/>
              <a:cs typeface="Gill Sans"/>
              <a:sym typeface="Gill Sans"/>
            </a:endParaRPr>
          </a:p>
        </p:txBody>
      </p:sp>
      <p:sp>
        <p:nvSpPr>
          <p:cNvPr id="281" name="Google Shape;281;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lang="en-US">
                <a:latin typeface="Gill Sans"/>
                <a:ea typeface="Gill Sans"/>
                <a:cs typeface="Gill Sans"/>
                <a:sym typeface="Gill Sans"/>
              </a:rPr>
              <a:t>‹#›</a:t>
            </a:fld>
            <a:endParaRPr>
              <a:latin typeface="Gill Sans"/>
              <a:ea typeface="Gill Sans"/>
              <a:cs typeface="Gill Sans"/>
              <a:sym typeface="Gill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76BC21"/>
            </a:gs>
            <a:gs pos="74000">
              <a:schemeClr val="lt1"/>
            </a:gs>
            <a:gs pos="83000">
              <a:schemeClr val="lt1"/>
            </a:gs>
            <a:gs pos="92129">
              <a:schemeClr val="lt1"/>
            </a:gs>
            <a:gs pos="100000">
              <a:schemeClr val="lt1"/>
            </a:gs>
          </a:gsLst>
          <a:lin ang="5400000" scaled="0"/>
        </a:gradFill>
      </p:bgPr>
    </p:bg>
    <p:spTree>
      <p:nvGrpSpPr>
        <p:cNvPr id="14" name="Shape 14"/>
        <p:cNvGrpSpPr/>
        <p:nvPr/>
      </p:nvGrpSpPr>
      <p:grpSpPr>
        <a:xfrm>
          <a:off x="0" y="0"/>
          <a:ext cx="0" cy="0"/>
          <a:chOff x="0" y="0"/>
          <a:chExt cx="0" cy="0"/>
        </a:xfrm>
      </p:grpSpPr>
      <p:sp>
        <p:nvSpPr>
          <p:cNvPr id="15" name="Google Shape;15;p2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 name="Google Shape;17;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9" name="Google Shape;19;p21"/>
          <p:cNvPicPr preferRelativeResize="0"/>
          <p:nvPr/>
        </p:nvPicPr>
        <p:blipFill rotWithShape="1">
          <a:blip r:embed="rId2">
            <a:alphaModFix/>
          </a:blip>
          <a:srcRect b="0" l="0" r="0" t="0"/>
          <a:stretch/>
        </p:blipFill>
        <p:spPr>
          <a:xfrm>
            <a:off x="214750" y="4798513"/>
            <a:ext cx="2602804" cy="19385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70" name="Shape 70"/>
        <p:cNvGrpSpPr/>
        <p:nvPr/>
      </p:nvGrpSpPr>
      <p:grpSpPr>
        <a:xfrm>
          <a:off x="0" y="0"/>
          <a:ext cx="0" cy="0"/>
          <a:chOff x="0" y="0"/>
          <a:chExt cx="0" cy="0"/>
        </a:xfrm>
      </p:grpSpPr>
      <p:sp>
        <p:nvSpPr>
          <p:cNvPr id="71" name="Google Shape;71;p26"/>
          <p:cNvSpPr/>
          <p:nvPr/>
        </p:nvSpPr>
        <p:spPr>
          <a:xfrm>
            <a:off x="971550" y="196849"/>
            <a:ext cx="11220450" cy="748373"/>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72" name="Google Shape;72;p26"/>
          <p:cNvSpPr txBox="1"/>
          <p:nvPr>
            <p:ph type="title"/>
          </p:nvPr>
        </p:nvSpPr>
        <p:spPr>
          <a:xfrm>
            <a:off x="971550" y="196849"/>
            <a:ext cx="10382250" cy="74837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6"/>
          <p:cNvSpPr txBox="1"/>
          <p:nvPr>
            <p:ph idx="1" type="body"/>
          </p:nvPr>
        </p:nvSpPr>
        <p:spPr>
          <a:xfrm>
            <a:off x="971550" y="1297653"/>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EB8952"/>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EB8952"/>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EB8952"/>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EB8952"/>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76" name="Google Shape;76;p2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p:cSld name="2_Two Content">
    <p:spTree>
      <p:nvGrpSpPr>
        <p:cNvPr id="77" name="Shape 77"/>
        <p:cNvGrpSpPr/>
        <p:nvPr/>
      </p:nvGrpSpPr>
      <p:grpSpPr>
        <a:xfrm>
          <a:off x="0" y="0"/>
          <a:ext cx="0" cy="0"/>
          <a:chOff x="0" y="0"/>
          <a:chExt cx="0" cy="0"/>
        </a:xfrm>
      </p:grpSpPr>
      <p:sp>
        <p:nvSpPr>
          <p:cNvPr id="78" name="Google Shape;78;p29"/>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9"/>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76BC21"/>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9"/>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76BC2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76BC2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76BC21"/>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29"/>
          <p:cNvSpPr/>
          <p:nvPr/>
        </p:nvSpPr>
        <p:spPr>
          <a:xfrm rot="1365024">
            <a:off x="10001248" y="3623531"/>
            <a:ext cx="3308350" cy="2876550"/>
          </a:xfrm>
          <a:prstGeom prst="triangle">
            <a:avLst>
              <a:gd fmla="val 50000" name="adj"/>
            </a:avLst>
          </a:prstGeom>
          <a:solidFill>
            <a:srgbClr val="DB601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84" name="Google Shape;84;p29"/>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85" name="Google Shape;85;p29"/>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p:cSld name="1_Two Content">
    <p:spTree>
      <p:nvGrpSpPr>
        <p:cNvPr id="86" name="Shape 86"/>
        <p:cNvGrpSpPr/>
        <p:nvPr/>
      </p:nvGrpSpPr>
      <p:grpSpPr>
        <a:xfrm>
          <a:off x="0" y="0"/>
          <a:ext cx="0" cy="0"/>
          <a:chOff x="0" y="0"/>
          <a:chExt cx="0" cy="0"/>
        </a:xfrm>
      </p:grpSpPr>
      <p:sp>
        <p:nvSpPr>
          <p:cNvPr id="87" name="Google Shape;87;p30"/>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30"/>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EB8952"/>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30"/>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EB8952"/>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EB8952"/>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228600" lvl="4" marL="2286000" algn="l">
              <a:lnSpc>
                <a:spcPct val="90000"/>
              </a:lnSpc>
              <a:spcBef>
                <a:spcPts val="500"/>
              </a:spcBef>
              <a:spcAft>
                <a:spcPts val="0"/>
              </a:spcAft>
              <a:buClr>
                <a:srgbClr val="EB8952"/>
              </a:buClr>
              <a:buSzPts val="2000"/>
              <a:buNone/>
              <a:defRPr b="0" i="0">
                <a:latin typeface="Gill Sans"/>
                <a:ea typeface="Gill Sans"/>
                <a:cs typeface="Gill Sans"/>
                <a:sym typeface="Gill Sans"/>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92" name="Google Shape;92;p30"/>
          <p:cNvSpPr/>
          <p:nvPr/>
        </p:nvSpPr>
        <p:spPr>
          <a:xfrm rot="1365024">
            <a:off x="10001248" y="3623531"/>
            <a:ext cx="3308350" cy="2876550"/>
          </a:xfrm>
          <a:prstGeom prst="triangle">
            <a:avLst>
              <a:gd fmla="val 50000" name="adj"/>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93" name="Google Shape;93;p30"/>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94" name="Google Shape;94;p30"/>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p:cSld name="3_Two Content">
    <p:spTree>
      <p:nvGrpSpPr>
        <p:cNvPr id="95" name="Shape 95"/>
        <p:cNvGrpSpPr/>
        <p:nvPr/>
      </p:nvGrpSpPr>
      <p:grpSpPr>
        <a:xfrm>
          <a:off x="0" y="0"/>
          <a:ext cx="0" cy="0"/>
          <a:chOff x="0" y="0"/>
          <a:chExt cx="0" cy="0"/>
        </a:xfrm>
      </p:grpSpPr>
      <p:sp>
        <p:nvSpPr>
          <p:cNvPr id="96" name="Google Shape;96;p31"/>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31"/>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31"/>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008AAB"/>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008AAB"/>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008AAB"/>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008AAB"/>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101" name="Google Shape;101;p31"/>
          <p:cNvSpPr/>
          <p:nvPr/>
        </p:nvSpPr>
        <p:spPr>
          <a:xfrm rot="1365024">
            <a:off x="10001248" y="3623531"/>
            <a:ext cx="3308350" cy="2876550"/>
          </a:xfrm>
          <a:prstGeom prst="triangle">
            <a:avLst>
              <a:gd fmla="val 50000" name="adj"/>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102" name="Google Shape;102;p31"/>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103" name="Google Shape;103;p31"/>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type="twoTxTwoObj">
  <p:cSld name="TWO_OBJECTS_WITH_TEXT">
    <p:spTree>
      <p:nvGrpSpPr>
        <p:cNvPr id="104" name="Shape 104"/>
        <p:cNvGrpSpPr/>
        <p:nvPr/>
      </p:nvGrpSpPr>
      <p:grpSpPr>
        <a:xfrm>
          <a:off x="0" y="0"/>
          <a:ext cx="0" cy="0"/>
          <a:chOff x="0" y="0"/>
          <a:chExt cx="0" cy="0"/>
        </a:xfrm>
      </p:grpSpPr>
      <p:sp>
        <p:nvSpPr>
          <p:cNvPr id="105" name="Google Shape;105;p32"/>
          <p:cNvSpPr/>
          <p:nvPr/>
        </p:nvSpPr>
        <p:spPr>
          <a:xfrm>
            <a:off x="839788" y="196849"/>
            <a:ext cx="11352212" cy="779196"/>
          </a:xfrm>
          <a:prstGeom prst="round2DiagRect">
            <a:avLst>
              <a:gd fmla="val 16667" name="adj1"/>
              <a:gd fmla="val 0" name="adj2"/>
            </a:avLst>
          </a:prstGeom>
          <a:solidFill>
            <a:srgbClr val="EB895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06" name="Google Shape;106;p32"/>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3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08" name="Google Shape;108;p3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9" name="Google Shape;109;p3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0" name="Google Shape;110;p3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1" name="Google Shape;111;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13" name="Google Shape;113;p32"/>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p:cSld name="5_Comparison">
    <p:spTree>
      <p:nvGrpSpPr>
        <p:cNvPr id="114" name="Shape 114"/>
        <p:cNvGrpSpPr/>
        <p:nvPr/>
      </p:nvGrpSpPr>
      <p:grpSpPr>
        <a:xfrm>
          <a:off x="0" y="0"/>
          <a:ext cx="0" cy="0"/>
          <a:chOff x="0" y="0"/>
          <a:chExt cx="0" cy="0"/>
        </a:xfrm>
      </p:grpSpPr>
      <p:sp>
        <p:nvSpPr>
          <p:cNvPr id="115" name="Google Shape;115;p34"/>
          <p:cNvSpPr/>
          <p:nvPr/>
        </p:nvSpPr>
        <p:spPr>
          <a:xfrm>
            <a:off x="839788" y="196849"/>
            <a:ext cx="11352212" cy="779196"/>
          </a:xfrm>
          <a:prstGeom prst="round2DiagRect">
            <a:avLst>
              <a:gd fmla="val 16667" name="adj1"/>
              <a:gd fmla="val 0" name="adj2"/>
            </a:avLst>
          </a:prstGeom>
          <a:solidFill>
            <a:srgbClr val="008A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16" name="Google Shape;116;p34"/>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3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8" name="Google Shape;118;p3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3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0" name="Google Shape;120;p3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B8952"/>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EB8952"/>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EB8952"/>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2" name="Google Shape;12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23" name="Google Shape;123;p34"/>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omparison">
  <p:cSld name="6_Comparison">
    <p:spTree>
      <p:nvGrpSpPr>
        <p:cNvPr id="124" name="Shape 124"/>
        <p:cNvGrpSpPr/>
        <p:nvPr/>
      </p:nvGrpSpPr>
      <p:grpSpPr>
        <a:xfrm>
          <a:off x="0" y="0"/>
          <a:ext cx="0" cy="0"/>
          <a:chOff x="0" y="0"/>
          <a:chExt cx="0" cy="0"/>
        </a:xfrm>
      </p:grpSpPr>
      <p:sp>
        <p:nvSpPr>
          <p:cNvPr id="125" name="Google Shape;125;p35"/>
          <p:cNvSpPr/>
          <p:nvPr/>
        </p:nvSpPr>
        <p:spPr>
          <a:xfrm>
            <a:off x="839788" y="196849"/>
            <a:ext cx="11352212" cy="779196"/>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126" name="Google Shape;126;p35"/>
          <p:cNvSpPr txBox="1"/>
          <p:nvPr>
            <p:ph type="title"/>
          </p:nvPr>
        </p:nvSpPr>
        <p:spPr>
          <a:xfrm>
            <a:off x="839788" y="188913"/>
            <a:ext cx="10515600" cy="82391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3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8" name="Google Shape;128;p3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3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3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76BC21"/>
              </a:buClr>
              <a:buSzPts val="2800"/>
              <a:buChar char="•"/>
              <a:defRPr b="0" i="0" sz="2800">
                <a:latin typeface="Gill Sans"/>
                <a:ea typeface="Gill Sans"/>
                <a:cs typeface="Gill Sans"/>
                <a:sym typeface="Gill Sans"/>
              </a:defRPr>
            </a:lvl1pPr>
            <a:lvl2pPr indent="-381000" lvl="1" marL="9144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2pPr>
            <a:lvl3pPr indent="-381000" lvl="2" marL="1371600" algn="l">
              <a:lnSpc>
                <a:spcPct val="90000"/>
              </a:lnSpc>
              <a:spcBef>
                <a:spcPts val="500"/>
              </a:spcBef>
              <a:spcAft>
                <a:spcPts val="0"/>
              </a:spcAft>
              <a:buClr>
                <a:srgbClr val="76BC2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76BC21"/>
              </a:buClr>
              <a:buSzPts val="2000"/>
              <a:buChar char="•"/>
              <a:defRPr b="0" i="0" sz="200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33" name="Google Shape;133;p3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4" name="Shape 134"/>
        <p:cNvGrpSpPr/>
        <p:nvPr/>
      </p:nvGrpSpPr>
      <p:grpSpPr>
        <a:xfrm>
          <a:off x="0" y="0"/>
          <a:ext cx="0" cy="0"/>
          <a:chOff x="0" y="0"/>
          <a:chExt cx="0" cy="0"/>
        </a:xfrm>
      </p:grpSpPr>
      <p:sp>
        <p:nvSpPr>
          <p:cNvPr id="135" name="Google Shape;135;p3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Gill Sans"/>
              <a:buNone/>
              <a:defRPr b="0" i="0" sz="32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3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chemeClr val="dk1"/>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chemeClr val="dk1"/>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chemeClr val="dk1"/>
              </a:buClr>
              <a:buSzPts val="2000"/>
              <a:buChar char="•"/>
              <a:defRPr b="0" i="0" sz="2000">
                <a:latin typeface="Gill Sans"/>
                <a:ea typeface="Gill Sans"/>
                <a:cs typeface="Gill Sans"/>
                <a:sym typeface="Gill Sans"/>
              </a:defRPr>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37" name="Google Shape;137;p3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0" i="0" sz="16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8" name="Google Shape;138;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40" name="Google Shape;140;p36"/>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141" name="Shape 141"/>
        <p:cNvGrpSpPr/>
        <p:nvPr/>
      </p:nvGrpSpPr>
      <p:grpSpPr>
        <a:xfrm>
          <a:off x="0" y="0"/>
          <a:ext cx="0" cy="0"/>
          <a:chOff x="0" y="0"/>
          <a:chExt cx="0" cy="0"/>
        </a:xfrm>
      </p:grpSpPr>
      <p:sp>
        <p:nvSpPr>
          <p:cNvPr id="142" name="Google Shape;142;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144" name="Google Shape;144;p37"/>
          <p:cNvPicPr preferRelativeResize="0"/>
          <p:nvPr/>
        </p:nvPicPr>
        <p:blipFill rotWithShape="1">
          <a:blip r:embed="rId2">
            <a:alphaModFix/>
          </a:blip>
          <a:srcRect b="0" l="0" r="0" t="0"/>
          <a:stretch/>
        </p:blipFill>
        <p:spPr>
          <a:xfrm>
            <a:off x="5764441" y="-8397"/>
            <a:ext cx="6427559" cy="6364748"/>
          </a:xfrm>
          <a:prstGeom prst="rect">
            <a:avLst/>
          </a:prstGeom>
          <a:noFill/>
          <a:ln>
            <a:noFill/>
          </a:ln>
        </p:spPr>
      </p:pic>
      <p:sp>
        <p:nvSpPr>
          <p:cNvPr id="145" name="Google Shape;145;p37"/>
          <p:cNvSpPr txBox="1"/>
          <p:nvPr>
            <p:ph idx="1" type="body"/>
          </p:nvPr>
        </p:nvSpPr>
        <p:spPr>
          <a:xfrm>
            <a:off x="625642" y="368968"/>
            <a:ext cx="4812632" cy="5807995"/>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chemeClr val="dk1"/>
              </a:buClr>
              <a:buSzPts val="36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46" name="Google Shape;146;p37"/>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147" name="Shape 147"/>
        <p:cNvGrpSpPr/>
        <p:nvPr/>
      </p:nvGrpSpPr>
      <p:grpSpPr>
        <a:xfrm>
          <a:off x="0" y="0"/>
          <a:ext cx="0" cy="0"/>
          <a:chOff x="0" y="0"/>
          <a:chExt cx="0" cy="0"/>
        </a:xfrm>
      </p:grpSpPr>
      <p:sp>
        <p:nvSpPr>
          <p:cNvPr id="148" name="Google Shape;148;p38"/>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38"/>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50" name="Google Shape;150;p38"/>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 name="Google Shape;151;p38"/>
          <p:cNvSpPr/>
          <p:nvPr/>
        </p:nvSpPr>
        <p:spPr>
          <a:xfrm>
            <a:off x="0" y="0"/>
            <a:ext cx="1339850" cy="6858000"/>
          </a:xfrm>
          <a:prstGeom prst="rect">
            <a:avLst/>
          </a:prstGeom>
          <a:solidFill>
            <a:srgbClr val="FFD1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52" name="Google Shape;152;p38"/>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 name="Shape 20"/>
        <p:cNvGrpSpPr/>
        <p:nvPr/>
      </p:nvGrpSpPr>
      <p:grpSpPr>
        <a:xfrm>
          <a:off x="0" y="0"/>
          <a:ext cx="0" cy="0"/>
          <a:chOff x="0" y="0"/>
          <a:chExt cx="0" cy="0"/>
        </a:xfrm>
      </p:grpSpPr>
      <p:sp>
        <p:nvSpPr>
          <p:cNvPr id="21" name="Google Shape;21;p22"/>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24" name="Google Shape;24;p22"/>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53" name="Shape 153"/>
        <p:cNvGrpSpPr/>
        <p:nvPr/>
      </p:nvGrpSpPr>
      <p:grpSpPr>
        <a:xfrm>
          <a:off x="0" y="0"/>
          <a:ext cx="0" cy="0"/>
          <a:chOff x="0" y="0"/>
          <a:chExt cx="0" cy="0"/>
        </a:xfrm>
      </p:grpSpPr>
      <p:sp>
        <p:nvSpPr>
          <p:cNvPr id="154" name="Google Shape;154;p39"/>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5" name="Google Shape;155;p39"/>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56" name="Google Shape;156;p39"/>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7" name="Google Shape;157;p39"/>
          <p:cNvSpPr/>
          <p:nvPr/>
        </p:nvSpPr>
        <p:spPr>
          <a:xfrm>
            <a:off x="0" y="0"/>
            <a:ext cx="1339850" cy="6858000"/>
          </a:xfrm>
          <a:prstGeom prst="rect">
            <a:avLst/>
          </a:prstGeom>
          <a:solidFill>
            <a:srgbClr val="76BC2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58" name="Google Shape;158;p39"/>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159" name="Shape 159"/>
        <p:cNvGrpSpPr/>
        <p:nvPr/>
      </p:nvGrpSpPr>
      <p:grpSpPr>
        <a:xfrm>
          <a:off x="0" y="0"/>
          <a:ext cx="0" cy="0"/>
          <a:chOff x="0" y="0"/>
          <a:chExt cx="0" cy="0"/>
        </a:xfrm>
      </p:grpSpPr>
      <p:sp>
        <p:nvSpPr>
          <p:cNvPr id="160" name="Google Shape;160;p40"/>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40"/>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2" name="Google Shape;162;p40"/>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40"/>
          <p:cNvSpPr/>
          <p:nvPr/>
        </p:nvSpPr>
        <p:spPr>
          <a:xfrm>
            <a:off x="0" y="0"/>
            <a:ext cx="1339850" cy="6858000"/>
          </a:xfrm>
          <a:prstGeom prst="rect">
            <a:avLst/>
          </a:prstGeom>
          <a:solidFill>
            <a:srgbClr val="EB895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64" name="Google Shape;164;p40"/>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65" name="Shape 165"/>
        <p:cNvGrpSpPr/>
        <p:nvPr/>
      </p:nvGrpSpPr>
      <p:grpSpPr>
        <a:xfrm>
          <a:off x="0" y="0"/>
          <a:ext cx="0" cy="0"/>
          <a:chOff x="0" y="0"/>
          <a:chExt cx="0" cy="0"/>
        </a:xfrm>
      </p:grpSpPr>
      <p:sp>
        <p:nvSpPr>
          <p:cNvPr id="166" name="Google Shape;166;p41"/>
          <p:cNvSpPr txBox="1"/>
          <p:nvPr>
            <p:ph type="ctrTitle"/>
          </p:nvPr>
        </p:nvSpPr>
        <p:spPr>
          <a:xfrm>
            <a:off x="2209800" y="868362"/>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7" name="Google Shape;167;p41"/>
          <p:cNvSpPr txBox="1"/>
          <p:nvPr>
            <p:ph idx="1" type="subTitle"/>
          </p:nvPr>
        </p:nvSpPr>
        <p:spPr>
          <a:xfrm>
            <a:off x="2209800" y="35004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68" name="Google Shape;168;p41"/>
          <p:cNvSpPr txBox="1"/>
          <p:nvPr>
            <p:ph idx="11" type="ftr"/>
          </p:nvPr>
        </p:nvSpPr>
        <p:spPr>
          <a:xfrm>
            <a:off x="8077200" y="645017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9" name="Google Shape;169;p41"/>
          <p:cNvSpPr/>
          <p:nvPr/>
        </p:nvSpPr>
        <p:spPr>
          <a:xfrm>
            <a:off x="0" y="0"/>
            <a:ext cx="1339850" cy="6858000"/>
          </a:xfrm>
          <a:prstGeom prst="rect">
            <a:avLst/>
          </a:prstGeom>
          <a:solidFill>
            <a:srgbClr val="008AAB"/>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id="170" name="Google Shape;170;p41"/>
          <p:cNvPicPr preferRelativeResize="0"/>
          <p:nvPr/>
        </p:nvPicPr>
        <p:blipFill rotWithShape="1">
          <a:blip r:embed="rId2">
            <a:alphaModFix/>
          </a:blip>
          <a:srcRect b="0" l="0" r="0" t="0"/>
          <a:stretch/>
        </p:blipFill>
        <p:spPr>
          <a:xfrm>
            <a:off x="1624668" y="6178884"/>
            <a:ext cx="3926164" cy="54259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1" name="Shape 171"/>
        <p:cNvGrpSpPr/>
        <p:nvPr/>
      </p:nvGrpSpPr>
      <p:grpSpPr>
        <a:xfrm>
          <a:off x="0" y="0"/>
          <a:ext cx="0" cy="0"/>
          <a:chOff x="0" y="0"/>
          <a:chExt cx="0" cy="0"/>
        </a:xfrm>
      </p:grpSpPr>
      <p:sp>
        <p:nvSpPr>
          <p:cNvPr id="172" name="Google Shape;172;p42"/>
          <p:cNvSpPr txBox="1"/>
          <p:nvPr>
            <p:ph type="title"/>
          </p:nvPr>
        </p:nvSpPr>
        <p:spPr>
          <a:xfrm>
            <a:off x="294199" y="365125"/>
            <a:ext cx="1152674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3" name="Google Shape;173;p42"/>
          <p:cNvSpPr txBox="1"/>
          <p:nvPr>
            <p:ph idx="1" type="body"/>
          </p:nvPr>
        </p:nvSpPr>
        <p:spPr>
          <a:xfrm>
            <a:off x="294200" y="1703465"/>
            <a:ext cx="564873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42"/>
          <p:cNvSpPr txBox="1"/>
          <p:nvPr>
            <p:ph idx="2" type="body"/>
          </p:nvPr>
        </p:nvSpPr>
        <p:spPr>
          <a:xfrm>
            <a:off x="6172202" y="1703465"/>
            <a:ext cx="5648739"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0" i="0" sz="2400">
                <a:latin typeface="Gill Sans"/>
                <a:ea typeface="Gill Sans"/>
                <a:cs typeface="Gill Sans"/>
                <a:sym typeface="Gill Sans"/>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5" name="Google Shape;175;p42"/>
          <p:cNvSpPr txBox="1"/>
          <p:nvPr>
            <p:ph idx="11" type="ftr"/>
          </p:nvPr>
        </p:nvSpPr>
        <p:spPr>
          <a:xfrm>
            <a:off x="513829" y="6363318"/>
            <a:ext cx="5966098"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6" name="Google Shape;176;p42"/>
          <p:cNvSpPr txBox="1"/>
          <p:nvPr>
            <p:ph idx="12" type="sldNum"/>
          </p:nvPr>
        </p:nvSpPr>
        <p:spPr>
          <a:xfrm>
            <a:off x="0" y="6363318"/>
            <a:ext cx="51646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cxnSp>
        <p:nvCxnSpPr>
          <p:cNvPr id="177" name="Google Shape;177;p42"/>
          <p:cNvCxnSpPr/>
          <p:nvPr/>
        </p:nvCxnSpPr>
        <p:spPr>
          <a:xfrm>
            <a:off x="513829" y="6412530"/>
            <a:ext cx="0" cy="266700"/>
          </a:xfrm>
          <a:prstGeom prst="straightConnector1">
            <a:avLst/>
          </a:prstGeom>
          <a:noFill/>
          <a:ln cap="flat" cmpd="sng" w="19050">
            <a:solidFill>
              <a:schemeClr val="dk1"/>
            </a:solidFill>
            <a:prstDash val="solid"/>
            <a:miter lim="800000"/>
            <a:headEnd len="sm" w="sm" type="none"/>
            <a:tailEnd len="sm" w="sm" type="none"/>
          </a:ln>
        </p:spPr>
      </p:cxnSp>
      <p:sp>
        <p:nvSpPr>
          <p:cNvPr id="178" name="Google Shape;178;p42"/>
          <p:cNvSpPr txBox="1"/>
          <p:nvPr>
            <p:ph idx="3" type="body"/>
          </p:nvPr>
        </p:nvSpPr>
        <p:spPr>
          <a:xfrm>
            <a:off x="294199"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42"/>
          <p:cNvSpPr txBox="1"/>
          <p:nvPr>
            <p:ph idx="4" type="body"/>
          </p:nvPr>
        </p:nvSpPr>
        <p:spPr>
          <a:xfrm>
            <a:off x="6172202" y="2527377"/>
            <a:ext cx="5648739" cy="364958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b="0" i="0">
                <a:latin typeface="Gill Sans"/>
                <a:ea typeface="Gill Sans"/>
                <a:cs typeface="Gill Sans"/>
                <a:sym typeface="Gill Sans"/>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80" name="Google Shape;180;p42"/>
          <p:cNvPicPr preferRelativeResize="0"/>
          <p:nvPr/>
        </p:nvPicPr>
        <p:blipFill rotWithShape="1">
          <a:blip r:embed="rId2">
            <a:alphaModFix/>
          </a:blip>
          <a:srcRect b="0" l="0" r="0" t="0"/>
          <a:stretch/>
        </p:blipFill>
        <p:spPr>
          <a:xfrm>
            <a:off x="10081646" y="6252494"/>
            <a:ext cx="1975136" cy="49378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3"/>
          <p:cNvSpPr/>
          <p:nvPr/>
        </p:nvSpPr>
        <p:spPr>
          <a:xfrm>
            <a:off x="971550" y="196849"/>
            <a:ext cx="11220450" cy="738099"/>
          </a:xfrm>
          <a:prstGeom prst="round2DiagRect">
            <a:avLst>
              <a:gd fmla="val 16667" name="adj1"/>
              <a:gd fmla="val 0" name="adj2"/>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7" name="Google Shape;27;p2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3"/>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FFD100"/>
              </a:buClr>
              <a:buSzPts val="3600"/>
              <a:buChar char="•"/>
              <a:defRPr b="0" i="0">
                <a:solidFill>
                  <a:srgbClr val="263746"/>
                </a:solidFill>
                <a:latin typeface="Gill Sans"/>
                <a:ea typeface="Gill Sans"/>
                <a:cs typeface="Gill Sans"/>
                <a:sym typeface="Gill Sans"/>
              </a:defRPr>
            </a:lvl1pPr>
            <a:lvl2pPr indent="-431800" lvl="1" marL="914400" algn="l">
              <a:lnSpc>
                <a:spcPct val="90000"/>
              </a:lnSpc>
              <a:spcBef>
                <a:spcPts val="500"/>
              </a:spcBef>
              <a:spcAft>
                <a:spcPts val="0"/>
              </a:spcAft>
              <a:buClr>
                <a:srgbClr val="FFD100"/>
              </a:buClr>
              <a:buSzPts val="3200"/>
              <a:buChar char="•"/>
              <a:defRPr b="0" i="0">
                <a:solidFill>
                  <a:srgbClr val="263746"/>
                </a:solidFill>
                <a:latin typeface="Gill Sans"/>
                <a:ea typeface="Gill Sans"/>
                <a:cs typeface="Gill Sans"/>
                <a:sym typeface="Gill Sans"/>
              </a:defRPr>
            </a:lvl2pPr>
            <a:lvl3pPr indent="-406400" lvl="2" marL="1371600" algn="l">
              <a:lnSpc>
                <a:spcPct val="90000"/>
              </a:lnSpc>
              <a:spcBef>
                <a:spcPts val="500"/>
              </a:spcBef>
              <a:spcAft>
                <a:spcPts val="0"/>
              </a:spcAft>
              <a:buClr>
                <a:srgbClr val="FFD100"/>
              </a:buClr>
              <a:buSzPts val="2800"/>
              <a:buChar char="•"/>
              <a:defRPr b="0" i="0">
                <a:solidFill>
                  <a:srgbClr val="263746"/>
                </a:solidFill>
                <a:latin typeface="Gill Sans"/>
                <a:ea typeface="Gill Sans"/>
                <a:cs typeface="Gill Sans"/>
                <a:sym typeface="Gill Sans"/>
              </a:defRPr>
            </a:lvl3pPr>
            <a:lvl4pPr indent="-381000" lvl="3" marL="1828800" algn="l">
              <a:lnSpc>
                <a:spcPct val="90000"/>
              </a:lnSpc>
              <a:spcBef>
                <a:spcPts val="500"/>
              </a:spcBef>
              <a:spcAft>
                <a:spcPts val="0"/>
              </a:spcAft>
              <a:buClr>
                <a:srgbClr val="FFD100"/>
              </a:buClr>
              <a:buSzPts val="2400"/>
              <a:buChar char="•"/>
              <a:defRPr b="0" i="0">
                <a:solidFill>
                  <a:srgbClr val="263746"/>
                </a:solidFill>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1" name="Google Shape;31;p23"/>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gradFill>
          <a:gsLst>
            <a:gs pos="0">
              <a:srgbClr val="008AAB"/>
            </a:gs>
            <a:gs pos="74000">
              <a:schemeClr val="lt1"/>
            </a:gs>
            <a:gs pos="83000">
              <a:schemeClr val="lt1"/>
            </a:gs>
            <a:gs pos="92129">
              <a:schemeClr val="lt1"/>
            </a:gs>
            <a:gs pos="100000">
              <a:schemeClr val="lt1"/>
            </a:gs>
          </a:gsLst>
          <a:lin ang="5400000" scaled="0"/>
        </a:gradFill>
      </p:bgPr>
    </p:bg>
    <p:spTree>
      <p:nvGrpSpPr>
        <p:cNvPr id="32" name="Shape 32"/>
        <p:cNvGrpSpPr/>
        <p:nvPr/>
      </p:nvGrpSpPr>
      <p:grpSpPr>
        <a:xfrm>
          <a:off x="0" y="0"/>
          <a:ext cx="0" cy="0"/>
          <a:chOff x="0" y="0"/>
          <a:chExt cx="0" cy="0"/>
        </a:xfrm>
      </p:grpSpPr>
      <p:sp>
        <p:nvSpPr>
          <p:cNvPr id="33" name="Google Shape;33;p28"/>
          <p:cNvSpPr txBox="1"/>
          <p:nvPr>
            <p:ph type="title"/>
          </p:nvPr>
        </p:nvSpPr>
        <p:spPr>
          <a:xfrm>
            <a:off x="831850" y="1709739"/>
            <a:ext cx="10515600" cy="137764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Gill Sans"/>
              <a:buNone/>
              <a:defRPr b="0" i="0" sz="600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28"/>
          <p:cNvSpPr txBox="1"/>
          <p:nvPr>
            <p:ph idx="1" type="body"/>
          </p:nvPr>
        </p:nvSpPr>
        <p:spPr>
          <a:xfrm>
            <a:off x="831850" y="3308279"/>
            <a:ext cx="10515600" cy="27813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b="0" i="0" sz="2400">
                <a:solidFill>
                  <a:srgbClr val="888888"/>
                </a:solidFill>
                <a:latin typeface="Gill Sans"/>
                <a:ea typeface="Gill Sans"/>
                <a:cs typeface="Gill Sans"/>
                <a:sym typeface="Gill Sans"/>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37" name="Google Shape;37;p28"/>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8" name="Shape 38"/>
        <p:cNvGrpSpPr/>
        <p:nvPr/>
      </p:nvGrpSpPr>
      <p:grpSpPr>
        <a:xfrm>
          <a:off x="0" y="0"/>
          <a:ext cx="0" cy="0"/>
          <a:chOff x="0" y="0"/>
          <a:chExt cx="0" cy="0"/>
        </a:xfrm>
      </p:grpSpPr>
      <p:sp>
        <p:nvSpPr>
          <p:cNvPr id="39" name="Google Shape;39;p61"/>
          <p:cNvSpPr txBox="1"/>
          <p:nvPr>
            <p:ph idx="10" type="dt"/>
          </p:nvPr>
        </p:nvSpPr>
        <p:spPr>
          <a:xfrm>
            <a:off x="838200" y="6356358"/>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0" name="Google Shape;40;p61"/>
          <p:cNvSpPr txBox="1"/>
          <p:nvPr>
            <p:ph idx="11" type="ftr"/>
          </p:nvPr>
        </p:nvSpPr>
        <p:spPr>
          <a:xfrm>
            <a:off x="4038600" y="6356358"/>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61"/>
          <p:cNvSpPr txBox="1"/>
          <p:nvPr>
            <p:ph idx="12" type="sldNum"/>
          </p:nvPr>
        </p:nvSpPr>
        <p:spPr>
          <a:xfrm>
            <a:off x="8610600" y="6356358"/>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42" name="Shape 42"/>
        <p:cNvGrpSpPr/>
        <p:nvPr/>
      </p:nvGrpSpPr>
      <p:grpSpPr>
        <a:xfrm>
          <a:off x="0" y="0"/>
          <a:ext cx="0" cy="0"/>
          <a:chOff x="0" y="0"/>
          <a:chExt cx="0" cy="0"/>
        </a:xfrm>
      </p:grpSpPr>
      <p:sp>
        <p:nvSpPr>
          <p:cNvPr id="43" name="Google Shape;43;p27"/>
          <p:cNvSpPr/>
          <p:nvPr/>
        </p:nvSpPr>
        <p:spPr>
          <a:xfrm>
            <a:off x="971550" y="196850"/>
            <a:ext cx="11220450" cy="717550"/>
          </a:xfrm>
          <a:prstGeom prst="round2DiagRect">
            <a:avLst>
              <a:gd fmla="val 16667" name="adj1"/>
              <a:gd fmla="val 0" name="adj2"/>
            </a:avLst>
          </a:prstGeom>
          <a:solidFill>
            <a:srgbClr val="FFD1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44" name="Google Shape;44;p27"/>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7"/>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008AAB"/>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008AAB"/>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008AAB"/>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008AAB"/>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48" name="Google Shape;48;p27"/>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49" name="Shape 49"/>
        <p:cNvGrpSpPr/>
        <p:nvPr/>
      </p:nvGrpSpPr>
      <p:grpSpPr>
        <a:xfrm>
          <a:off x="0" y="0"/>
          <a:ext cx="0" cy="0"/>
          <a:chOff x="0" y="0"/>
          <a:chExt cx="0" cy="0"/>
        </a:xfrm>
      </p:grpSpPr>
      <p:sp>
        <p:nvSpPr>
          <p:cNvPr id="50" name="Google Shape;50;p97"/>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SzPts val="3600"/>
              <a:buFont typeface="Noto Sans Symbols"/>
              <a:buChar char="▪"/>
              <a:defRPr>
                <a:solidFill>
                  <a:srgbClr val="002060"/>
                </a:solidFill>
              </a:defRPr>
            </a:lvl1pPr>
            <a:lvl2pPr indent="-431800" lvl="1" marL="914400" algn="l">
              <a:lnSpc>
                <a:spcPct val="90000"/>
              </a:lnSpc>
              <a:spcBef>
                <a:spcPts val="500"/>
              </a:spcBef>
              <a:spcAft>
                <a:spcPts val="0"/>
              </a:spcAft>
              <a:buSzPts val="3200"/>
              <a:buFont typeface="Arial"/>
              <a:buChar char="•"/>
              <a:defRPr>
                <a:solidFill>
                  <a:srgbClr val="002060"/>
                </a:solidFill>
              </a:defRPr>
            </a:lvl2pPr>
            <a:lvl3pPr indent="-406400" lvl="2" marL="1371600" algn="l">
              <a:lnSpc>
                <a:spcPct val="90000"/>
              </a:lnSpc>
              <a:spcBef>
                <a:spcPts val="500"/>
              </a:spcBef>
              <a:spcAft>
                <a:spcPts val="0"/>
              </a:spcAft>
              <a:buSzPts val="2800"/>
              <a:buFont typeface="Courier New"/>
              <a:buChar char="o"/>
              <a:defRPr>
                <a:solidFill>
                  <a:srgbClr val="002060"/>
                </a:solidFill>
              </a:defRPr>
            </a:lvl3pPr>
            <a:lvl4pPr indent="-381000" lvl="3" marL="1828800" algn="l">
              <a:lnSpc>
                <a:spcPct val="90000"/>
              </a:lnSpc>
              <a:spcBef>
                <a:spcPts val="500"/>
              </a:spcBef>
              <a:spcAft>
                <a:spcPts val="0"/>
              </a:spcAft>
              <a:buSzPts val="2400"/>
              <a:buChar char="•"/>
              <a:defRPr>
                <a:solidFill>
                  <a:srgbClr val="002060"/>
                </a:solidFill>
              </a:defRPr>
            </a:lvl4pPr>
            <a:lvl5pPr indent="-355600" lvl="4" marL="2286000" algn="l">
              <a:lnSpc>
                <a:spcPct val="90000"/>
              </a:lnSpc>
              <a:spcBef>
                <a:spcPts val="500"/>
              </a:spcBef>
              <a:spcAft>
                <a:spcPts val="0"/>
              </a:spcAft>
              <a:buSzPts val="2000"/>
              <a:buChar char="•"/>
              <a:defRPr>
                <a:solidFill>
                  <a:srgbClr val="002060"/>
                </a:solidFill>
              </a:defRPr>
            </a:lvl5pPr>
            <a:lvl6pPr indent="-342900" lvl="5" marL="2743200" algn="l">
              <a:lnSpc>
                <a:spcPct val="90000"/>
              </a:lnSpc>
              <a:spcBef>
                <a:spcPts val="500"/>
              </a:spcBef>
              <a:spcAft>
                <a:spcPts val="0"/>
              </a:spcAft>
              <a:buSzPts val="1800"/>
              <a:buChar char="•"/>
              <a:defRPr/>
            </a:lvl6pPr>
            <a:lvl7pPr indent="-342900" lvl="6" marL="3200400" algn="l">
              <a:lnSpc>
                <a:spcPct val="90000"/>
              </a:lnSpc>
              <a:spcBef>
                <a:spcPts val="500"/>
              </a:spcBef>
              <a:spcAft>
                <a:spcPts val="0"/>
              </a:spcAft>
              <a:buSzPts val="1800"/>
              <a:buChar char="•"/>
              <a:defRPr/>
            </a:lvl7pPr>
            <a:lvl8pPr indent="-342900" lvl="7" marL="3657600" algn="l">
              <a:lnSpc>
                <a:spcPct val="90000"/>
              </a:lnSpc>
              <a:spcBef>
                <a:spcPts val="500"/>
              </a:spcBef>
              <a:spcAft>
                <a:spcPts val="0"/>
              </a:spcAft>
              <a:buSzPts val="1800"/>
              <a:buChar char="•"/>
              <a:defRPr/>
            </a:lvl8pPr>
            <a:lvl9pPr indent="-342900" lvl="8" marL="4114800" algn="l">
              <a:lnSpc>
                <a:spcPct val="90000"/>
              </a:lnSpc>
              <a:spcBef>
                <a:spcPts val="500"/>
              </a:spcBef>
              <a:spcAft>
                <a:spcPts val="0"/>
              </a:spcAft>
              <a:buSzPts val="1800"/>
              <a:buChar char="•"/>
              <a:defRPr/>
            </a:lvl9pPr>
          </a:lstStyle>
          <a:p/>
        </p:txBody>
      </p:sp>
      <p:sp>
        <p:nvSpPr>
          <p:cNvPr id="51" name="Google Shape;51;p97"/>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9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53" name="Google Shape;53;p97"/>
          <p:cNvSpPr txBox="1"/>
          <p:nvPr>
            <p:ph type="title"/>
          </p:nvPr>
        </p:nvSpPr>
        <p:spPr>
          <a:xfrm>
            <a:off x="609600" y="274638"/>
            <a:ext cx="10972800" cy="1143000"/>
          </a:xfrm>
          <a:prstGeom prst="rect">
            <a:avLst/>
          </a:prstGeom>
          <a:solidFill>
            <a:schemeClr val="lt1"/>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24"/>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4"/>
          <p:cNvSpPr txBox="1"/>
          <p:nvPr>
            <p:ph idx="1" type="body"/>
          </p:nvPr>
        </p:nvSpPr>
        <p:spPr>
          <a:xfrm>
            <a:off x="838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FFD100"/>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FFD100"/>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FFD100"/>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FFD100"/>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FFD100"/>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24"/>
          <p:cNvSpPr txBox="1"/>
          <p:nvPr>
            <p:ph idx="2" type="body"/>
          </p:nvPr>
        </p:nvSpPr>
        <p:spPr>
          <a:xfrm>
            <a:off x="6172200" y="1699715"/>
            <a:ext cx="5181600" cy="4477248"/>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rgbClr val="FFD100"/>
              </a:buClr>
              <a:buSzPts val="3200"/>
              <a:buChar char="•"/>
              <a:defRPr b="0" i="0" sz="3200">
                <a:latin typeface="Gill Sans"/>
                <a:ea typeface="Gill Sans"/>
                <a:cs typeface="Gill Sans"/>
                <a:sym typeface="Gill Sans"/>
              </a:defRPr>
            </a:lvl1pPr>
            <a:lvl2pPr indent="-406400" lvl="1" marL="914400" algn="l">
              <a:lnSpc>
                <a:spcPct val="90000"/>
              </a:lnSpc>
              <a:spcBef>
                <a:spcPts val="500"/>
              </a:spcBef>
              <a:spcAft>
                <a:spcPts val="0"/>
              </a:spcAft>
              <a:buClr>
                <a:srgbClr val="FFD100"/>
              </a:buClr>
              <a:buSzPts val="2800"/>
              <a:buChar char="•"/>
              <a:defRPr b="0" i="0" sz="2800">
                <a:latin typeface="Gill Sans"/>
                <a:ea typeface="Gill Sans"/>
                <a:cs typeface="Gill Sans"/>
                <a:sym typeface="Gill Sans"/>
              </a:defRPr>
            </a:lvl2pPr>
            <a:lvl3pPr indent="-381000" lvl="2" marL="1371600" algn="l">
              <a:lnSpc>
                <a:spcPct val="90000"/>
              </a:lnSpc>
              <a:spcBef>
                <a:spcPts val="500"/>
              </a:spcBef>
              <a:spcAft>
                <a:spcPts val="0"/>
              </a:spcAft>
              <a:buClr>
                <a:srgbClr val="FFD100"/>
              </a:buClr>
              <a:buSzPts val="2400"/>
              <a:buChar char="•"/>
              <a:defRPr b="0" i="0" sz="2400">
                <a:latin typeface="Gill Sans"/>
                <a:ea typeface="Gill Sans"/>
                <a:cs typeface="Gill Sans"/>
                <a:sym typeface="Gill Sans"/>
              </a:defRPr>
            </a:lvl3pPr>
            <a:lvl4pPr indent="-355600" lvl="3" marL="1828800" algn="l">
              <a:lnSpc>
                <a:spcPct val="90000"/>
              </a:lnSpc>
              <a:spcBef>
                <a:spcPts val="500"/>
              </a:spcBef>
              <a:spcAft>
                <a:spcPts val="0"/>
              </a:spcAft>
              <a:buClr>
                <a:srgbClr val="FFD100"/>
              </a:buClr>
              <a:buSzPts val="2000"/>
              <a:buChar char="•"/>
              <a:defRPr b="0" i="0" sz="2000">
                <a:latin typeface="Gill Sans"/>
                <a:ea typeface="Gill Sans"/>
                <a:cs typeface="Gill Sans"/>
                <a:sym typeface="Gill Sans"/>
              </a:defRPr>
            </a:lvl4pPr>
            <a:lvl5pPr indent="-355600" lvl="4" marL="2286000" algn="l">
              <a:lnSpc>
                <a:spcPct val="90000"/>
              </a:lnSpc>
              <a:spcBef>
                <a:spcPts val="500"/>
              </a:spcBef>
              <a:spcAft>
                <a:spcPts val="0"/>
              </a:spcAft>
              <a:buClr>
                <a:srgbClr val="FFD100"/>
              </a:buClr>
              <a:buSzPts val="20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60" name="Google Shape;60;p24"/>
          <p:cNvSpPr/>
          <p:nvPr/>
        </p:nvSpPr>
        <p:spPr>
          <a:xfrm rot="1365024">
            <a:off x="10001248" y="3623531"/>
            <a:ext cx="3308350" cy="2876550"/>
          </a:xfrm>
          <a:prstGeom prst="triangle">
            <a:avLst>
              <a:gd fmla="val 50000" name="adj"/>
            </a:avLst>
          </a:prstGeom>
          <a:solidFill>
            <a:srgbClr val="76BC2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pic>
        <p:nvPicPr>
          <p:cNvPr descr="Serious-Baby-Girl-512X384-487.jpg" id="61" name="Google Shape;61;p24"/>
          <p:cNvPicPr preferRelativeResize="0"/>
          <p:nvPr/>
        </p:nvPicPr>
        <p:blipFill rotWithShape="1">
          <a:blip r:embed="rId2">
            <a:alphaModFix/>
          </a:blip>
          <a:srcRect b="0" l="0" r="0" t="0"/>
          <a:stretch/>
        </p:blipFill>
        <p:spPr>
          <a:xfrm>
            <a:off x="9345514" y="4584493"/>
            <a:ext cx="3245465" cy="2273507"/>
          </a:xfrm>
          <a:prstGeom prst="rect">
            <a:avLst/>
          </a:prstGeom>
          <a:noFill/>
          <a:ln>
            <a:noFill/>
          </a:ln>
        </p:spPr>
      </p:pic>
      <p:pic>
        <p:nvPicPr>
          <p:cNvPr id="62" name="Google Shape;62;p24"/>
          <p:cNvPicPr preferRelativeResize="0"/>
          <p:nvPr/>
        </p:nvPicPr>
        <p:blipFill rotWithShape="1">
          <a:blip r:embed="rId3">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63" name="Shape 63"/>
        <p:cNvGrpSpPr/>
        <p:nvPr/>
      </p:nvGrpSpPr>
      <p:grpSpPr>
        <a:xfrm>
          <a:off x="0" y="0"/>
          <a:ext cx="0" cy="0"/>
          <a:chOff x="0" y="0"/>
          <a:chExt cx="0" cy="0"/>
        </a:xfrm>
      </p:grpSpPr>
      <p:sp>
        <p:nvSpPr>
          <p:cNvPr id="64" name="Google Shape;64;p25"/>
          <p:cNvSpPr/>
          <p:nvPr/>
        </p:nvSpPr>
        <p:spPr>
          <a:xfrm>
            <a:off x="971550" y="196850"/>
            <a:ext cx="11220450" cy="732962"/>
          </a:xfrm>
          <a:prstGeom prst="round2DiagRect">
            <a:avLst>
              <a:gd fmla="val 16667" name="adj1"/>
              <a:gd fmla="val 0" name="adj2"/>
            </a:avLst>
          </a:prstGeom>
          <a:solidFill>
            <a:srgbClr val="EB895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65" name="Google Shape;65;p25"/>
          <p:cNvSpPr txBox="1"/>
          <p:nvPr>
            <p:ph type="title"/>
          </p:nvPr>
        </p:nvSpPr>
        <p:spPr>
          <a:xfrm>
            <a:off x="971550" y="196850"/>
            <a:ext cx="10382250" cy="73296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Gill Sans"/>
              <a:buNone/>
              <a:defRPr b="0" i="0">
                <a:latin typeface="Gill Sans"/>
                <a:ea typeface="Gill Sans"/>
                <a:cs typeface="Gill Sans"/>
                <a:sym typeface="Gill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5"/>
          <p:cNvSpPr txBox="1"/>
          <p:nvPr>
            <p:ph idx="1" type="body"/>
          </p:nvPr>
        </p:nvSpPr>
        <p:spPr>
          <a:xfrm>
            <a:off x="971550" y="1309255"/>
            <a:ext cx="10515600" cy="4667652"/>
          </a:xfrm>
          <a:prstGeom prst="rect">
            <a:avLst/>
          </a:prstGeom>
          <a:noFill/>
          <a:ln>
            <a:noFill/>
          </a:ln>
        </p:spPr>
        <p:txBody>
          <a:bodyPr anchorCtr="0" anchor="t" bIns="45700" lIns="91425" spcFirstLastPara="1" rIns="91425" wrap="square" tIns="45700">
            <a:normAutofit/>
          </a:bodyPr>
          <a:lstStyle>
            <a:lvl1pPr indent="-457200" lvl="0" marL="457200" algn="l">
              <a:lnSpc>
                <a:spcPct val="90000"/>
              </a:lnSpc>
              <a:spcBef>
                <a:spcPts val="1000"/>
              </a:spcBef>
              <a:spcAft>
                <a:spcPts val="0"/>
              </a:spcAft>
              <a:buClr>
                <a:srgbClr val="76BC21"/>
              </a:buClr>
              <a:buSzPts val="3600"/>
              <a:buChar char="•"/>
              <a:defRPr b="0" i="0">
                <a:latin typeface="Gill Sans"/>
                <a:ea typeface="Gill Sans"/>
                <a:cs typeface="Gill Sans"/>
                <a:sym typeface="Gill Sans"/>
              </a:defRPr>
            </a:lvl1pPr>
            <a:lvl2pPr indent="-431800" lvl="1" marL="914400" algn="l">
              <a:lnSpc>
                <a:spcPct val="90000"/>
              </a:lnSpc>
              <a:spcBef>
                <a:spcPts val="500"/>
              </a:spcBef>
              <a:spcAft>
                <a:spcPts val="0"/>
              </a:spcAft>
              <a:buClr>
                <a:srgbClr val="76BC21"/>
              </a:buClr>
              <a:buSzPts val="3200"/>
              <a:buChar char="•"/>
              <a:defRPr b="0" i="0">
                <a:latin typeface="Gill Sans"/>
                <a:ea typeface="Gill Sans"/>
                <a:cs typeface="Gill Sans"/>
                <a:sym typeface="Gill Sans"/>
              </a:defRPr>
            </a:lvl2pPr>
            <a:lvl3pPr indent="-406400" lvl="2" marL="1371600" algn="l">
              <a:lnSpc>
                <a:spcPct val="90000"/>
              </a:lnSpc>
              <a:spcBef>
                <a:spcPts val="500"/>
              </a:spcBef>
              <a:spcAft>
                <a:spcPts val="0"/>
              </a:spcAft>
              <a:buClr>
                <a:srgbClr val="76BC21"/>
              </a:buClr>
              <a:buSzPts val="2800"/>
              <a:buChar char="•"/>
              <a:defRPr b="0" i="0">
                <a:latin typeface="Gill Sans"/>
                <a:ea typeface="Gill Sans"/>
                <a:cs typeface="Gill Sans"/>
                <a:sym typeface="Gill Sans"/>
              </a:defRPr>
            </a:lvl3pPr>
            <a:lvl4pPr indent="-381000" lvl="3" marL="1828800" algn="l">
              <a:lnSpc>
                <a:spcPct val="90000"/>
              </a:lnSpc>
              <a:spcBef>
                <a:spcPts val="500"/>
              </a:spcBef>
              <a:spcAft>
                <a:spcPts val="0"/>
              </a:spcAft>
              <a:buClr>
                <a:srgbClr val="76BC21"/>
              </a:buClr>
              <a:buSzPts val="2400"/>
              <a:buChar char="•"/>
              <a:defRPr b="0" i="0">
                <a:latin typeface="Gill Sans"/>
                <a:ea typeface="Gill Sans"/>
                <a:cs typeface="Gill Sans"/>
                <a:sym typeface="Gill Sans"/>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7" name="Google Shape;67;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i="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pic>
        <p:nvPicPr>
          <p:cNvPr id="69" name="Google Shape;69;p25"/>
          <p:cNvPicPr preferRelativeResize="0"/>
          <p:nvPr/>
        </p:nvPicPr>
        <p:blipFill rotWithShape="1">
          <a:blip r:embed="rId2">
            <a:alphaModFix/>
          </a:blip>
          <a:srcRect b="0" l="0" r="0" t="0"/>
          <a:stretch/>
        </p:blipFill>
        <p:spPr>
          <a:xfrm>
            <a:off x="132470" y="6221281"/>
            <a:ext cx="3930647" cy="5378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2.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Gill Sans"/>
              <a:buNone/>
              <a:defRPr b="0" i="0" sz="4400" u="none" cap="none" strike="noStrike">
                <a:solidFill>
                  <a:schemeClr val="dk1"/>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0"/>
          <p:cNvSpPr txBox="1"/>
          <p:nvPr>
            <p:ph idx="1" type="body"/>
          </p:nvPr>
        </p:nvSpPr>
        <p:spPr>
          <a:xfrm>
            <a:off x="838200" y="1509311"/>
            <a:ext cx="10515600" cy="4667652"/>
          </a:xfrm>
          <a:prstGeom prst="rect">
            <a:avLst/>
          </a:prstGeom>
          <a:noFill/>
          <a:ln>
            <a:noFill/>
          </a:ln>
        </p:spPr>
        <p:txBody>
          <a:bodyPr anchorCtr="0" anchor="t" bIns="45700" lIns="91425" spcFirstLastPara="1" rIns="91425" wrap="square" tIns="45700">
            <a:normAutofit/>
          </a:bodyPr>
          <a:lstStyle>
            <a:lvl1pPr indent="-457200" lvl="0" marL="457200" marR="0" rtl="0" algn="l">
              <a:lnSpc>
                <a:spcPct val="90000"/>
              </a:lnSpc>
              <a:spcBef>
                <a:spcPts val="1000"/>
              </a:spcBef>
              <a:spcAft>
                <a:spcPts val="0"/>
              </a:spcAft>
              <a:buClr>
                <a:schemeClr val="dk1"/>
              </a:buClr>
              <a:buSzPts val="3600"/>
              <a:buFont typeface="Arial"/>
              <a:buChar char="•"/>
              <a:defRPr b="0" i="0" sz="3600" u="none" cap="none" strike="noStrike">
                <a:solidFill>
                  <a:schemeClr val="dk1"/>
                </a:solidFill>
                <a:latin typeface="Gill Sans"/>
                <a:ea typeface="Gill Sans"/>
                <a:cs typeface="Gill Sans"/>
                <a:sym typeface="Gill Sans"/>
              </a:defRPr>
            </a:lvl1pPr>
            <a:lvl2pPr indent="-431800" lvl="1" marL="914400" marR="0" rtl="0" algn="l">
              <a:lnSpc>
                <a:spcPct val="90000"/>
              </a:lnSpc>
              <a:spcBef>
                <a:spcPts val="500"/>
              </a:spcBef>
              <a:spcAft>
                <a:spcPts val="0"/>
              </a:spcAft>
              <a:buClr>
                <a:schemeClr val="dk1"/>
              </a:buClr>
              <a:buSzPts val="3200"/>
              <a:buFont typeface="Arial"/>
              <a:buChar char="•"/>
              <a:defRPr b="0" i="0" sz="3200" u="none" cap="none" strike="noStrike">
                <a:solidFill>
                  <a:schemeClr val="dk1"/>
                </a:solidFill>
                <a:latin typeface="Gill Sans"/>
                <a:ea typeface="Gill Sans"/>
                <a:cs typeface="Gill Sans"/>
                <a:sym typeface="Gill Sans"/>
              </a:defRPr>
            </a:lvl2pPr>
            <a:lvl3pPr indent="-406400" lvl="2" marL="13716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Gill Sans"/>
                <a:ea typeface="Gill Sans"/>
                <a:cs typeface="Gill Sans"/>
                <a:sym typeface="Gill Sans"/>
              </a:defRPr>
            </a:lvl3pPr>
            <a:lvl4pPr indent="-381000" lvl="3" marL="18288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ill Sans"/>
                <a:ea typeface="Gill Sans"/>
                <a:cs typeface="Gill Sans"/>
                <a:sym typeface="Gill Sans"/>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29.png"/><Relationship Id="rId8"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0.png"/><Relationship Id="rId4" Type="http://schemas.openxmlformats.org/officeDocument/2006/relationships/image" Target="../media/image34.png"/><Relationship Id="rId5"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36.png"/><Relationship Id="rId6" Type="http://schemas.openxmlformats.org/officeDocument/2006/relationships/image" Target="../media/image42.png"/><Relationship Id="rId7" Type="http://schemas.openxmlformats.org/officeDocument/2006/relationships/image" Target="../media/image4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0.jp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7.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4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4.jp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1.jp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5.png"/><Relationship Id="rId4" Type="http://schemas.openxmlformats.org/officeDocument/2006/relationships/image" Target="../media/image5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5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5.png"/><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3.jp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5.png"/><Relationship Id="rId4" Type="http://schemas.openxmlformats.org/officeDocument/2006/relationships/image" Target="../media/image4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6.jpg"/><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4.png"/><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48.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5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22.png"/><Relationship Id="rId6"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jpg"/><Relationship Id="rId4" Type="http://schemas.openxmlformats.org/officeDocument/2006/relationships/image" Target="../media/image18.jpg"/><Relationship Id="rId5"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
          <p:cNvSpPr txBox="1"/>
          <p:nvPr>
            <p:ph type="ctrTitle"/>
          </p:nvPr>
        </p:nvSpPr>
        <p:spPr>
          <a:xfrm>
            <a:off x="1524000" y="960579"/>
            <a:ext cx="9144000" cy="3231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52000"/>
              <a:buFont typeface="Gill Sans"/>
              <a:buNone/>
            </a:pPr>
            <a:br>
              <a:rPr lang="en-US" sz="52000">
                <a:latin typeface="Gill Sans"/>
                <a:ea typeface="Gill Sans"/>
                <a:cs typeface="Gill Sans"/>
                <a:sym typeface="Gill Sans"/>
              </a:rPr>
            </a:br>
            <a:r>
              <a:rPr lang="en-US">
                <a:latin typeface="Gill Sans"/>
                <a:ea typeface="Gill Sans"/>
                <a:cs typeface="Gill Sans"/>
                <a:sym typeface="Gill Sans"/>
              </a:rPr>
              <a:t>Descripción general del </a:t>
            </a:r>
            <a:r>
              <a:rPr lang="en-US"/>
              <a:t>M</a:t>
            </a:r>
            <a:r>
              <a:rPr lang="en-US">
                <a:latin typeface="Gill Sans"/>
                <a:ea typeface="Gill Sans"/>
                <a:cs typeface="Gill Sans"/>
                <a:sym typeface="Gill Sans"/>
              </a:rPr>
              <a:t>odelo Pirámide</a:t>
            </a:r>
            <a:r>
              <a:rPr lang="en-US"/>
              <a:t> en programas de cuidado infantil familiar</a:t>
            </a:r>
            <a:endParaRPr sz="9600">
              <a:solidFill>
                <a:schemeClr val="accent1"/>
              </a:solidFill>
              <a:latin typeface="Gill Sans"/>
              <a:ea typeface="Gill Sans"/>
              <a:cs typeface="Gill Sans"/>
              <a:sym typeface="Gill Sans"/>
            </a:endParaRPr>
          </a:p>
        </p:txBody>
      </p:sp>
      <p:sp>
        <p:nvSpPr>
          <p:cNvPr id="187" name="Google Shape;187;p1"/>
          <p:cNvSpPr txBox="1"/>
          <p:nvPr>
            <p:ph idx="1" type="subTitle"/>
          </p:nvPr>
        </p:nvSpPr>
        <p:spPr>
          <a:xfrm>
            <a:off x="1591100" y="4192463"/>
            <a:ext cx="9144000" cy="1655700"/>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90000"/>
              </a:lnSpc>
              <a:spcBef>
                <a:spcPts val="0"/>
              </a:spcBef>
              <a:spcAft>
                <a:spcPts val="0"/>
              </a:spcAft>
              <a:buClr>
                <a:schemeClr val="dk1"/>
              </a:buClr>
              <a:buSzPct val="100000"/>
              <a:buNone/>
            </a:pPr>
            <a:r>
              <a:t/>
            </a:r>
            <a:endParaRPr sz="2600">
              <a:latin typeface="Gill Sans"/>
              <a:ea typeface="Gill Sans"/>
              <a:cs typeface="Gill Sans"/>
              <a:sym typeface="Gill Sans"/>
            </a:endParaRPr>
          </a:p>
          <a:p>
            <a:pPr indent="0" lvl="0" marL="0" rtl="0" algn="ctr">
              <a:spcBef>
                <a:spcPts val="0"/>
              </a:spcBef>
              <a:spcAft>
                <a:spcPts val="0"/>
              </a:spcAft>
              <a:buClr>
                <a:schemeClr val="dk1"/>
              </a:buClr>
              <a:buSzPct val="45833"/>
              <a:buFont typeface="Arial"/>
              <a:buNone/>
            </a:pPr>
            <a:r>
              <a:rPr lang="en-US"/>
              <a:t>Introducción al uso del modelo pirámide </a:t>
            </a:r>
            <a:endParaRPr/>
          </a:p>
          <a:p>
            <a:pPr indent="0" lvl="0" marL="0" rtl="0" algn="ctr">
              <a:spcBef>
                <a:spcPts val="0"/>
              </a:spcBef>
              <a:spcAft>
                <a:spcPts val="0"/>
              </a:spcAft>
              <a:buClr>
                <a:schemeClr val="dk1"/>
              </a:buClr>
              <a:buSzPct val="45833"/>
              <a:buFont typeface="Arial"/>
              <a:buNone/>
            </a:pPr>
            <a:r>
              <a:rPr lang="en-US"/>
              <a:t>en programas de cuidado infantil familiar</a:t>
            </a:r>
            <a:endParaRPr/>
          </a:p>
          <a:p>
            <a:pPr indent="0" lvl="0" marL="0" rtl="0" algn="ctr">
              <a:lnSpc>
                <a:spcPct val="90000"/>
              </a:lnSpc>
              <a:spcBef>
                <a:spcPts val="0"/>
              </a:spcBef>
              <a:spcAft>
                <a:spcPts val="0"/>
              </a:spcAft>
              <a:buClr>
                <a:schemeClr val="dk1"/>
              </a:buClr>
              <a:buSzPct val="100000"/>
              <a:buNone/>
            </a:pPr>
            <a:r>
              <a:rPr lang="en-US">
                <a:latin typeface="Gill Sans"/>
                <a:ea typeface="Gill Sans"/>
                <a:cs typeface="Gill Sans"/>
                <a:sym typeface="Gill Sans"/>
              </a:rPr>
              <a:t>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ct val="100000"/>
              <a:buNone/>
            </a:pPr>
            <a:r>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ct val="100000"/>
              <a:buNone/>
            </a:pPr>
            <a:r>
              <a:rPr lang="en-US">
                <a:latin typeface="Gill Sans"/>
                <a:ea typeface="Gill Sans"/>
                <a:cs typeface="Gill Sans"/>
                <a:sym typeface="Gill Sans"/>
              </a:rPr>
              <a:t>  </a:t>
            </a:r>
            <a:endParaRPr>
              <a:latin typeface="Gill Sans"/>
              <a:ea typeface="Gill Sans"/>
              <a:cs typeface="Gill Sans"/>
              <a:sym typeface="Gill Sans"/>
            </a:endParaRPr>
          </a:p>
          <a:p>
            <a:pPr indent="0" lvl="0" marL="0" rtl="0" algn="ctr">
              <a:lnSpc>
                <a:spcPct val="90000"/>
              </a:lnSpc>
              <a:spcBef>
                <a:spcPts val="0"/>
              </a:spcBef>
              <a:spcAft>
                <a:spcPts val="0"/>
              </a:spcAft>
              <a:buClr>
                <a:schemeClr val="dk1"/>
              </a:buClr>
              <a:buSzPct val="100000"/>
              <a:buNone/>
            </a:pPr>
            <a:r>
              <a:t/>
            </a:r>
            <a:endParaRPr>
              <a:latin typeface="Gill Sans"/>
              <a:ea typeface="Gill Sans"/>
              <a:cs typeface="Gill Sans"/>
              <a:sym typeface="Gill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6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3600"/>
              <a:t>Lo que</a:t>
            </a:r>
            <a:r>
              <a:rPr lang="en-US" sz="3600"/>
              <a:t> “debemos tener”</a:t>
            </a:r>
            <a:endParaRPr/>
          </a:p>
        </p:txBody>
      </p:sp>
      <p:grpSp>
        <p:nvGrpSpPr>
          <p:cNvPr id="291" name="Google Shape;291;p63"/>
          <p:cNvGrpSpPr/>
          <p:nvPr/>
        </p:nvGrpSpPr>
        <p:grpSpPr>
          <a:xfrm>
            <a:off x="649361" y="1590666"/>
            <a:ext cx="4479776" cy="4583129"/>
            <a:chOff x="649361" y="3166"/>
            <a:chExt cx="4479776" cy="4583129"/>
          </a:xfrm>
        </p:grpSpPr>
        <p:sp>
          <p:nvSpPr>
            <p:cNvPr id="292" name="Google Shape;292;p63"/>
            <p:cNvSpPr/>
            <p:nvPr/>
          </p:nvSpPr>
          <p:spPr>
            <a:xfrm rot="10800000">
              <a:off x="1286435" y="3166"/>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63"/>
            <p:cNvSpPr txBox="1"/>
            <p:nvPr/>
          </p:nvSpPr>
          <p:spPr>
            <a:xfrm>
              <a:off x="1604972" y="3166"/>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800">
                  <a:solidFill>
                    <a:schemeClr val="lt1"/>
                  </a:solidFill>
                </a:rPr>
                <a:t>Enfoque de prevención</a:t>
              </a:r>
              <a:endParaRPr b="0" i="0" sz="1400" u="none" cap="none" strike="noStrike">
                <a:solidFill>
                  <a:srgbClr val="000000"/>
                </a:solidFill>
                <a:latin typeface="Arial"/>
                <a:ea typeface="Arial"/>
                <a:cs typeface="Arial"/>
                <a:sym typeface="Arial"/>
              </a:endParaRPr>
            </a:p>
          </p:txBody>
        </p:sp>
        <p:sp>
          <p:nvSpPr>
            <p:cNvPr id="294" name="Google Shape;294;p63"/>
            <p:cNvSpPr/>
            <p:nvPr/>
          </p:nvSpPr>
          <p:spPr>
            <a:xfrm>
              <a:off x="649361" y="3166"/>
              <a:ext cx="1274147" cy="1274147"/>
            </a:xfrm>
            <a:prstGeom prst="ellipse">
              <a:avLst/>
            </a:prstGeom>
            <a:blipFill rotWithShape="1">
              <a:blip r:embed="rId3">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63"/>
            <p:cNvSpPr/>
            <p:nvPr/>
          </p:nvSpPr>
          <p:spPr>
            <a:xfrm rot="10800000">
              <a:off x="1286435" y="1657657"/>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63"/>
            <p:cNvSpPr txBox="1"/>
            <p:nvPr/>
          </p:nvSpPr>
          <p:spPr>
            <a:xfrm>
              <a:off x="1604972" y="1657657"/>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800">
                  <a:solidFill>
                    <a:schemeClr val="lt1"/>
                  </a:solidFill>
                </a:rPr>
                <a:t>Una comunidad solidaria</a:t>
              </a:r>
              <a:endParaRPr b="0" i="0" sz="1400" u="none" cap="none" strike="noStrike">
                <a:solidFill>
                  <a:srgbClr val="000000"/>
                </a:solidFill>
                <a:latin typeface="Arial"/>
                <a:ea typeface="Arial"/>
                <a:cs typeface="Arial"/>
                <a:sym typeface="Arial"/>
              </a:endParaRPr>
            </a:p>
          </p:txBody>
        </p:sp>
        <p:sp>
          <p:nvSpPr>
            <p:cNvPr id="297" name="Google Shape;297;p63"/>
            <p:cNvSpPr/>
            <p:nvPr/>
          </p:nvSpPr>
          <p:spPr>
            <a:xfrm>
              <a:off x="649361" y="1657657"/>
              <a:ext cx="1274147" cy="1274147"/>
            </a:xfrm>
            <a:prstGeom prst="ellipse">
              <a:avLst/>
            </a:prstGeom>
            <a:blipFill rotWithShape="1">
              <a:blip r:embed="rId4">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63"/>
            <p:cNvSpPr/>
            <p:nvPr/>
          </p:nvSpPr>
          <p:spPr>
            <a:xfrm rot="10800000">
              <a:off x="1286435" y="3312148"/>
              <a:ext cx="3842702" cy="1274147"/>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63"/>
            <p:cNvSpPr txBox="1"/>
            <p:nvPr/>
          </p:nvSpPr>
          <p:spPr>
            <a:xfrm>
              <a:off x="1604972" y="3312148"/>
              <a:ext cx="3524165" cy="1274147"/>
            </a:xfrm>
            <a:prstGeom prst="rect">
              <a:avLst/>
            </a:prstGeom>
            <a:noFill/>
            <a:ln>
              <a:noFill/>
            </a:ln>
          </p:spPr>
          <p:txBody>
            <a:bodyPr anchorCtr="0" anchor="ctr" bIns="106675" lIns="56185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400">
                  <a:solidFill>
                    <a:schemeClr val="lt1"/>
                  </a:solidFill>
                </a:rPr>
                <a:t>Compromiso con la equidad, la inclusión y la pertenencia</a:t>
              </a:r>
              <a:endParaRPr b="0" i="0" sz="1000" u="none" cap="none" strike="noStrike">
                <a:solidFill>
                  <a:srgbClr val="000000"/>
                </a:solidFill>
                <a:latin typeface="Arial"/>
                <a:ea typeface="Arial"/>
                <a:cs typeface="Arial"/>
                <a:sym typeface="Arial"/>
              </a:endParaRPr>
            </a:p>
          </p:txBody>
        </p:sp>
        <p:sp>
          <p:nvSpPr>
            <p:cNvPr id="300" name="Google Shape;300;p63"/>
            <p:cNvSpPr/>
            <p:nvPr/>
          </p:nvSpPr>
          <p:spPr>
            <a:xfrm>
              <a:off x="649361" y="3312148"/>
              <a:ext cx="1274147" cy="1274147"/>
            </a:xfrm>
            <a:prstGeom prst="ellipse">
              <a:avLst/>
            </a:prstGeom>
            <a:blipFill rotWithShape="1">
              <a:blip r:embed="rId5">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01" name="Google Shape;301;p63"/>
          <p:cNvGrpSpPr/>
          <p:nvPr/>
        </p:nvGrpSpPr>
        <p:grpSpPr>
          <a:xfrm>
            <a:off x="6851646" y="1590890"/>
            <a:ext cx="4689794" cy="4582681"/>
            <a:chOff x="702308" y="3390"/>
            <a:chExt cx="4689794" cy="4582681"/>
          </a:xfrm>
        </p:grpSpPr>
        <p:sp>
          <p:nvSpPr>
            <p:cNvPr id="302" name="Google Shape;302;p63"/>
            <p:cNvSpPr/>
            <p:nvPr/>
          </p:nvSpPr>
          <p:spPr>
            <a:xfrm rot="10800000">
              <a:off x="1339319" y="3390"/>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63"/>
            <p:cNvSpPr txBox="1"/>
            <p:nvPr/>
          </p:nvSpPr>
          <p:spPr>
            <a:xfrm>
              <a:off x="1657825" y="3390"/>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800">
                  <a:solidFill>
                    <a:schemeClr val="lt1"/>
                  </a:solidFill>
                </a:rPr>
                <a:t>Mantenernos informados sobre el trauma</a:t>
              </a:r>
              <a:endParaRPr b="0" i="0" sz="1400" u="none" cap="none" strike="noStrike">
                <a:solidFill>
                  <a:srgbClr val="000000"/>
                </a:solidFill>
                <a:latin typeface="Arial"/>
                <a:ea typeface="Arial"/>
                <a:cs typeface="Arial"/>
                <a:sym typeface="Arial"/>
              </a:endParaRPr>
            </a:p>
          </p:txBody>
        </p:sp>
        <p:sp>
          <p:nvSpPr>
            <p:cNvPr id="304" name="Google Shape;304;p63"/>
            <p:cNvSpPr/>
            <p:nvPr/>
          </p:nvSpPr>
          <p:spPr>
            <a:xfrm>
              <a:off x="702308" y="3390"/>
              <a:ext cx="1274023" cy="1274023"/>
            </a:xfrm>
            <a:prstGeom prst="ellipse">
              <a:avLst/>
            </a:prstGeom>
            <a:blipFill rotWithShape="1">
              <a:blip r:embed="rId6">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63"/>
            <p:cNvSpPr/>
            <p:nvPr/>
          </p:nvSpPr>
          <p:spPr>
            <a:xfrm rot="10800000">
              <a:off x="1339319" y="1657719"/>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63"/>
            <p:cNvSpPr txBox="1"/>
            <p:nvPr/>
          </p:nvSpPr>
          <p:spPr>
            <a:xfrm>
              <a:off x="1657825" y="1657719"/>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800">
                  <a:solidFill>
                    <a:schemeClr val="lt1"/>
                  </a:solidFill>
                </a:rPr>
                <a:t>Práctica </a:t>
              </a:r>
              <a:r>
                <a:rPr lang="en-US" sz="2800">
                  <a:solidFill>
                    <a:schemeClr val="lt1"/>
                  </a:solidFill>
                </a:rPr>
                <a:t>anti sesgos</a:t>
              </a:r>
              <a:endParaRPr b="0" i="0" sz="1400" u="none" cap="none" strike="noStrike">
                <a:solidFill>
                  <a:srgbClr val="000000"/>
                </a:solidFill>
                <a:latin typeface="Arial"/>
                <a:ea typeface="Arial"/>
                <a:cs typeface="Arial"/>
                <a:sym typeface="Arial"/>
              </a:endParaRPr>
            </a:p>
          </p:txBody>
        </p:sp>
        <p:sp>
          <p:nvSpPr>
            <p:cNvPr id="307" name="Google Shape;307;p63"/>
            <p:cNvSpPr/>
            <p:nvPr/>
          </p:nvSpPr>
          <p:spPr>
            <a:xfrm>
              <a:off x="702308" y="1657719"/>
              <a:ext cx="1274023" cy="1274023"/>
            </a:xfrm>
            <a:prstGeom prst="ellipse">
              <a:avLst/>
            </a:prstGeom>
            <a:blipFill rotWithShape="1">
              <a:blip r:embed="rId7">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63"/>
            <p:cNvSpPr/>
            <p:nvPr/>
          </p:nvSpPr>
          <p:spPr>
            <a:xfrm rot="10800000">
              <a:off x="1339319" y="3312048"/>
              <a:ext cx="4052783" cy="1274023"/>
            </a:xfrm>
            <a:prstGeom prst="homePlate">
              <a:avLst>
                <a:gd fmla="val 50000" name="adj"/>
              </a:avLst>
            </a:prstGeom>
            <a:solidFill>
              <a:srgbClr val="599BD5"/>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9" name="Google Shape;309;p63"/>
            <p:cNvSpPr txBox="1"/>
            <p:nvPr/>
          </p:nvSpPr>
          <p:spPr>
            <a:xfrm>
              <a:off x="1657825" y="3312048"/>
              <a:ext cx="3734277" cy="1274023"/>
            </a:xfrm>
            <a:prstGeom prst="rect">
              <a:avLst/>
            </a:prstGeom>
            <a:noFill/>
            <a:ln>
              <a:noFill/>
            </a:ln>
          </p:spPr>
          <p:txBody>
            <a:bodyPr anchorCtr="0" anchor="ctr" bIns="106675" lIns="561800" spcFirstLastPara="1" rIns="199125" wrap="square" tIns="106675">
              <a:noAutofit/>
            </a:bodyPr>
            <a:lstStyle/>
            <a:p>
              <a:pPr indent="0" lvl="0" marL="0" marR="0" rtl="0" algn="ctr">
                <a:lnSpc>
                  <a:spcPct val="90000"/>
                </a:lnSpc>
                <a:spcBef>
                  <a:spcPts val="0"/>
                </a:spcBef>
                <a:spcAft>
                  <a:spcPts val="0"/>
                </a:spcAft>
                <a:buClr>
                  <a:srgbClr val="000000"/>
                </a:buClr>
                <a:buSzPts val="2800"/>
                <a:buFont typeface="Arial"/>
                <a:buNone/>
              </a:pPr>
              <a:r>
                <a:rPr lang="en-US" sz="2800">
                  <a:solidFill>
                    <a:schemeClr val="lt1"/>
                  </a:solidFill>
                </a:rPr>
                <a:t>Usar los datos para mantenernos informados</a:t>
              </a:r>
              <a:endParaRPr b="0" i="0" sz="1400" u="none" cap="none" strike="noStrike">
                <a:solidFill>
                  <a:srgbClr val="000000"/>
                </a:solidFill>
                <a:latin typeface="Arial"/>
                <a:ea typeface="Arial"/>
                <a:cs typeface="Arial"/>
                <a:sym typeface="Arial"/>
              </a:endParaRPr>
            </a:p>
          </p:txBody>
        </p:sp>
        <p:sp>
          <p:nvSpPr>
            <p:cNvPr id="310" name="Google Shape;310;p63"/>
            <p:cNvSpPr/>
            <p:nvPr/>
          </p:nvSpPr>
          <p:spPr>
            <a:xfrm>
              <a:off x="702308" y="3312048"/>
              <a:ext cx="1274023" cy="1274023"/>
            </a:xfrm>
            <a:prstGeom prst="ellipse">
              <a:avLst/>
            </a:prstGeom>
            <a:blipFill rotWithShape="1">
              <a:blip r:embed="rId8">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5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2800"/>
              <a:buFont typeface="Arial"/>
              <a:buNone/>
            </a:pPr>
            <a:r>
              <a:rPr lang="en-US" sz="3500"/>
              <a:t>Enfoque de prevención</a:t>
            </a:r>
            <a:endParaRPr sz="5100"/>
          </a:p>
        </p:txBody>
      </p:sp>
      <p:pic>
        <p:nvPicPr>
          <p:cNvPr descr="Three kids dressed as super heroes in jeans, two with masks and capes, one girl holds her hand up in the air " id="317" name="Google Shape;317;p50"/>
          <p:cNvPicPr preferRelativeResize="0"/>
          <p:nvPr>
            <p:ph idx="4294967295" type="body"/>
          </p:nvPr>
        </p:nvPicPr>
        <p:blipFill rotWithShape="1">
          <a:blip r:embed="rId3">
            <a:alphaModFix/>
          </a:blip>
          <a:srcRect b="2" l="764" r="22548" t="0"/>
          <a:stretch/>
        </p:blipFill>
        <p:spPr>
          <a:xfrm>
            <a:off x="971550" y="1459332"/>
            <a:ext cx="5000625" cy="4352544"/>
          </a:xfrm>
          <a:prstGeom prst="rect">
            <a:avLst/>
          </a:prstGeom>
          <a:noFill/>
          <a:ln>
            <a:noFill/>
          </a:ln>
        </p:spPr>
      </p:pic>
      <p:sp>
        <p:nvSpPr>
          <p:cNvPr id="318" name="Google Shape;318;p50"/>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lnSpcReduction="10000"/>
          </a:bodyPr>
          <a:lstStyle/>
          <a:p>
            <a:pPr indent="-457200" lvl="0" marL="457200" rtl="0" algn="l">
              <a:lnSpc>
                <a:spcPct val="90000"/>
              </a:lnSpc>
              <a:spcBef>
                <a:spcPts val="0"/>
              </a:spcBef>
              <a:spcAft>
                <a:spcPts val="0"/>
              </a:spcAft>
              <a:buClr>
                <a:srgbClr val="000000"/>
              </a:buClr>
              <a:buSzPts val="3600"/>
              <a:buChar char="•"/>
            </a:pPr>
            <a:r>
              <a:rPr lang="en-US" sz="2500"/>
              <a:t>Prevención a través de relaciones, entornos atractivos y apoyos eficaces para la competencia socioemocional.</a:t>
            </a:r>
            <a:endParaRPr sz="2500"/>
          </a:p>
          <a:p>
            <a:pPr indent="-457200" lvl="0" marL="457200" rtl="0" algn="l">
              <a:lnSpc>
                <a:spcPct val="90000"/>
              </a:lnSpc>
              <a:spcBef>
                <a:spcPts val="0"/>
              </a:spcBef>
              <a:spcAft>
                <a:spcPts val="0"/>
              </a:spcAft>
              <a:buClr>
                <a:srgbClr val="000000"/>
              </a:buClr>
              <a:buSzPts val="3600"/>
              <a:buChar char="•"/>
            </a:pPr>
            <a:r>
              <a:rPr b="0" i="0" lang="en-US" sz="2500" u="none" cap="none" strike="noStrike"/>
              <a:t>Adopta</a:t>
            </a:r>
            <a:r>
              <a:rPr lang="en-US" sz="2500"/>
              <a:t>ndo</a:t>
            </a:r>
            <a:r>
              <a:rPr b="0" i="0" lang="en-US" sz="2500" u="none" cap="none" strike="noStrike"/>
              <a:t> una postura de apoyo para cada niño, familia y miembro del personal.</a:t>
            </a:r>
            <a:endParaRPr/>
          </a:p>
          <a:p>
            <a:pPr indent="-457200" lvl="0" marL="457200" rtl="0" algn="l">
              <a:lnSpc>
                <a:spcPct val="90000"/>
              </a:lnSpc>
              <a:spcBef>
                <a:spcPts val="600"/>
              </a:spcBef>
              <a:spcAft>
                <a:spcPts val="0"/>
              </a:spcAft>
              <a:buClr>
                <a:srgbClr val="000000"/>
              </a:buClr>
              <a:buSzPts val="3600"/>
              <a:buChar char="•"/>
            </a:pPr>
            <a:r>
              <a:rPr lang="en-US" sz="2500"/>
              <a:t>Asumiendo que los niños pequeños participarán en comportamientos desafiantes y que estarán listos para apoyarlos.</a:t>
            </a:r>
            <a:endParaRPr b="0" i="0" sz="250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57"/>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La importancia de una comunidad solidaria</a:t>
            </a:r>
            <a:endParaRPr/>
          </a:p>
        </p:txBody>
      </p:sp>
      <p:pic>
        <p:nvPicPr>
          <p:cNvPr descr="A group of people eating at a table&#10;&#10;Description automatically generated" id="325" name="Google Shape;325;p57"/>
          <p:cNvPicPr preferRelativeResize="0"/>
          <p:nvPr/>
        </p:nvPicPr>
        <p:blipFill rotWithShape="1">
          <a:blip r:embed="rId3">
            <a:alphaModFix/>
          </a:blip>
          <a:srcRect b="1" l="889" r="22135" t="0"/>
          <a:stretch/>
        </p:blipFill>
        <p:spPr>
          <a:xfrm>
            <a:off x="971550" y="1459332"/>
            <a:ext cx="5000625" cy="4352544"/>
          </a:xfrm>
          <a:prstGeom prst="rect">
            <a:avLst/>
          </a:prstGeom>
          <a:noFill/>
          <a:ln>
            <a:noFill/>
          </a:ln>
        </p:spPr>
      </p:pic>
      <p:sp>
        <p:nvSpPr>
          <p:cNvPr id="326" name="Google Shape;326;p57"/>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lnSpcReduction="20000"/>
          </a:bodyPr>
          <a:lstStyle/>
          <a:p>
            <a:pPr indent="-457200" lvl="0" marL="457200" rtl="0" algn="l">
              <a:lnSpc>
                <a:spcPct val="90000"/>
              </a:lnSpc>
              <a:spcBef>
                <a:spcPts val="600"/>
              </a:spcBef>
              <a:spcAft>
                <a:spcPts val="0"/>
              </a:spcAft>
              <a:buClr>
                <a:srgbClr val="000000"/>
              </a:buClr>
              <a:buSzPts val="3600"/>
              <a:buChar char="•"/>
            </a:pPr>
            <a:r>
              <a:rPr lang="en-US" sz="2500"/>
              <a:t>Construyendo relaciones significativas con los niños, las familias y el personal.</a:t>
            </a:r>
            <a:endParaRPr sz="2500"/>
          </a:p>
          <a:p>
            <a:pPr indent="-457200" lvl="0" marL="457200" rtl="0" algn="l">
              <a:lnSpc>
                <a:spcPct val="90000"/>
              </a:lnSpc>
              <a:spcBef>
                <a:spcPts val="600"/>
              </a:spcBef>
              <a:spcAft>
                <a:spcPts val="0"/>
              </a:spcAft>
              <a:buClr>
                <a:srgbClr val="000000"/>
              </a:buClr>
              <a:buSzPts val="3600"/>
              <a:buChar char="•"/>
            </a:pPr>
            <a:r>
              <a:rPr lang="en-US" sz="2500"/>
              <a:t>Honrando, valorando y abrazando las formas culturales de ser de todos los niños, familias y personal.</a:t>
            </a:r>
            <a:endParaRPr sz="2500"/>
          </a:p>
          <a:p>
            <a:pPr indent="-457200" lvl="0" marL="457200" rtl="0" algn="l">
              <a:lnSpc>
                <a:spcPct val="90000"/>
              </a:lnSpc>
              <a:spcBef>
                <a:spcPts val="600"/>
              </a:spcBef>
              <a:spcAft>
                <a:spcPts val="0"/>
              </a:spcAft>
              <a:buClr>
                <a:srgbClr val="000000"/>
              </a:buClr>
              <a:buSzPts val="3600"/>
              <a:buChar char="•"/>
            </a:pPr>
            <a:r>
              <a:rPr lang="en-US" sz="2500"/>
              <a:t>Abordando el comportamiento desafiante a través de una lente de apoyo.</a:t>
            </a:r>
            <a:endParaRPr/>
          </a:p>
          <a:p>
            <a:pPr indent="-457200" lvl="0" marL="457200" rtl="0" algn="l">
              <a:lnSpc>
                <a:spcPct val="90000"/>
              </a:lnSpc>
              <a:spcBef>
                <a:spcPts val="600"/>
              </a:spcBef>
              <a:spcAft>
                <a:spcPts val="600"/>
              </a:spcAft>
              <a:buClr>
                <a:srgbClr val="000000"/>
              </a:buClr>
              <a:buSzPts val="3600"/>
              <a:buChar char="•"/>
            </a:pPr>
            <a:r>
              <a:rPr lang="en-US" sz="2500"/>
              <a:t>Modelando para los niños y </a:t>
            </a:r>
            <a:r>
              <a:rPr lang="en-US" sz="2500"/>
              <a:t>niñas</a:t>
            </a:r>
            <a:r>
              <a:rPr lang="en-US" sz="2500"/>
              <a:t> cómo tratamos a los demás.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92"/>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4100"/>
              <a:t>Mantenernos informados sobre el trauma</a:t>
            </a:r>
            <a:endParaRPr sz="5700"/>
          </a:p>
        </p:txBody>
      </p:sp>
      <p:grpSp>
        <p:nvGrpSpPr>
          <p:cNvPr id="333" name="Google Shape;333;p92"/>
          <p:cNvGrpSpPr/>
          <p:nvPr/>
        </p:nvGrpSpPr>
        <p:grpSpPr>
          <a:xfrm>
            <a:off x="684992" y="1572218"/>
            <a:ext cx="11217218" cy="4209592"/>
            <a:chOff x="5584" y="207397"/>
            <a:chExt cx="11217218" cy="4209592"/>
          </a:xfrm>
        </p:grpSpPr>
        <p:sp>
          <p:nvSpPr>
            <p:cNvPr id="334" name="Google Shape;334;p92"/>
            <p:cNvSpPr/>
            <p:nvPr/>
          </p:nvSpPr>
          <p:spPr>
            <a:xfrm>
              <a:off x="5584" y="207397"/>
              <a:ext cx="2630995" cy="2630995"/>
            </a:xfrm>
            <a:prstGeom prst="roundRect">
              <a:avLst>
                <a:gd fmla="val 10000" name="adj"/>
              </a:avLst>
            </a:prstGeom>
            <a:blipFill rotWithShape="1">
              <a:blip r:embed="rId3">
                <a:alphaModFix/>
              </a:blip>
              <a:stretch>
                <a:fillRect b="0" l="-23997" r="-23997"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5" name="Google Shape;335;p92"/>
            <p:cNvSpPr/>
            <p:nvPr/>
          </p:nvSpPr>
          <p:spPr>
            <a:xfrm>
              <a:off x="433886" y="1785994"/>
              <a:ext cx="2630995" cy="2630995"/>
            </a:xfrm>
            <a:prstGeom prst="roundRect">
              <a:avLst>
                <a:gd fmla="val 10000"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6" name="Google Shape;336;p92"/>
            <p:cNvSpPr txBox="1"/>
            <p:nvPr/>
          </p:nvSpPr>
          <p:spPr>
            <a:xfrm>
              <a:off x="510945" y="1863053"/>
              <a:ext cx="2476877" cy="2476877"/>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rgbClr val="000000"/>
                </a:buClr>
                <a:buSzPts val="1700"/>
                <a:buFont typeface="Arial"/>
                <a:buNone/>
              </a:pPr>
              <a:r>
                <a:rPr lang="en-US" sz="1700">
                  <a:solidFill>
                    <a:schemeClr val="lt1"/>
                  </a:solidFill>
                </a:rPr>
                <a:t>El personal recibe capacitación para comprender cómo el trauma puede afectar a los niños/</a:t>
              </a:r>
              <a:r>
                <a:rPr lang="en-US" sz="1700">
                  <a:solidFill>
                    <a:schemeClr val="lt1"/>
                  </a:solidFill>
                </a:rPr>
                <a:t>niñas</a:t>
              </a:r>
              <a:r>
                <a:rPr lang="en-US" sz="1700">
                  <a:solidFill>
                    <a:schemeClr val="lt1"/>
                  </a:solidFill>
                </a:rPr>
                <a:t> y las familias</a:t>
              </a:r>
              <a:endParaRPr b="0" i="0" sz="1700" u="none" cap="none" strike="noStrike">
                <a:solidFill>
                  <a:schemeClr val="lt1"/>
                </a:solidFill>
                <a:latin typeface="Arial"/>
                <a:ea typeface="Arial"/>
                <a:cs typeface="Arial"/>
                <a:sym typeface="Arial"/>
              </a:endParaRPr>
            </a:p>
          </p:txBody>
        </p:sp>
        <p:sp>
          <p:nvSpPr>
            <p:cNvPr id="337" name="Google Shape;337;p92"/>
            <p:cNvSpPr/>
            <p:nvPr/>
          </p:nvSpPr>
          <p:spPr>
            <a:xfrm>
              <a:off x="3143367" y="1206799"/>
              <a:ext cx="506787" cy="632191"/>
            </a:xfrm>
            <a:prstGeom prst="rightArrow">
              <a:avLst>
                <a:gd fmla="val 60000" name="adj1"/>
                <a:gd fmla="val 50000" name="adj2"/>
              </a:avLst>
            </a:prstGeom>
            <a:solidFill>
              <a:srgbClr val="4372C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92"/>
            <p:cNvSpPr txBox="1"/>
            <p:nvPr/>
          </p:nvSpPr>
          <p:spPr>
            <a:xfrm>
              <a:off x="3143367" y="1333237"/>
              <a:ext cx="354751" cy="37931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39" name="Google Shape;339;p92"/>
            <p:cNvSpPr/>
            <p:nvPr/>
          </p:nvSpPr>
          <p:spPr>
            <a:xfrm>
              <a:off x="4084545" y="207397"/>
              <a:ext cx="2630995" cy="2630995"/>
            </a:xfrm>
            <a:prstGeom prst="roundRect">
              <a:avLst>
                <a:gd fmla="val 10000" name="adj"/>
              </a:avLst>
            </a:prstGeom>
            <a:blipFill rotWithShape="1">
              <a:blip r:embed="rId4">
                <a:alphaModFix/>
              </a:blip>
              <a:stretch>
                <a:fillRect b="0" l="-20996" r="-20994"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92"/>
            <p:cNvSpPr/>
            <p:nvPr/>
          </p:nvSpPr>
          <p:spPr>
            <a:xfrm>
              <a:off x="4512846" y="1785994"/>
              <a:ext cx="2630995" cy="2630995"/>
            </a:xfrm>
            <a:prstGeom prst="roundRect">
              <a:avLst>
                <a:gd fmla="val 10000"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92"/>
            <p:cNvSpPr txBox="1"/>
            <p:nvPr/>
          </p:nvSpPr>
          <p:spPr>
            <a:xfrm>
              <a:off x="4589905" y="1863053"/>
              <a:ext cx="2476877" cy="2476877"/>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rgbClr val="000000"/>
                </a:buClr>
                <a:buSzPts val="1700"/>
                <a:buFont typeface="Arial"/>
                <a:buNone/>
              </a:pPr>
              <a:r>
                <a:rPr lang="en-US" sz="1700">
                  <a:solidFill>
                    <a:schemeClr val="lt1"/>
                  </a:solidFill>
                </a:rPr>
                <a:t>Utiliza universalmente principios informados sobre el trauma</a:t>
              </a:r>
              <a:endParaRPr b="0" i="0" sz="1700" u="none" cap="none" strike="noStrike">
                <a:solidFill>
                  <a:schemeClr val="lt1"/>
                </a:solidFill>
                <a:latin typeface="Arial"/>
                <a:ea typeface="Arial"/>
                <a:cs typeface="Arial"/>
                <a:sym typeface="Arial"/>
              </a:endParaRPr>
            </a:p>
          </p:txBody>
        </p:sp>
        <p:sp>
          <p:nvSpPr>
            <p:cNvPr id="342" name="Google Shape;342;p92"/>
            <p:cNvSpPr/>
            <p:nvPr/>
          </p:nvSpPr>
          <p:spPr>
            <a:xfrm>
              <a:off x="7222328" y="1206799"/>
              <a:ext cx="506787" cy="632191"/>
            </a:xfrm>
            <a:prstGeom prst="rightArrow">
              <a:avLst>
                <a:gd fmla="val 60000" name="adj1"/>
                <a:gd fmla="val 50000" name="adj2"/>
              </a:avLst>
            </a:prstGeom>
            <a:solidFill>
              <a:srgbClr val="6FAA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92"/>
            <p:cNvSpPr txBox="1"/>
            <p:nvPr/>
          </p:nvSpPr>
          <p:spPr>
            <a:xfrm>
              <a:off x="7222328" y="1333237"/>
              <a:ext cx="354751" cy="379315"/>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44" name="Google Shape;344;p92"/>
            <p:cNvSpPr/>
            <p:nvPr/>
          </p:nvSpPr>
          <p:spPr>
            <a:xfrm>
              <a:off x="8163505" y="207397"/>
              <a:ext cx="2630995" cy="2630995"/>
            </a:xfrm>
            <a:prstGeom prst="roundRect">
              <a:avLst>
                <a:gd fmla="val 10000" name="adj"/>
              </a:avLst>
            </a:prstGeom>
            <a:blipFill rotWithShape="1">
              <a:blip r:embed="rId5">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92"/>
            <p:cNvSpPr/>
            <p:nvPr/>
          </p:nvSpPr>
          <p:spPr>
            <a:xfrm>
              <a:off x="8591807" y="1785994"/>
              <a:ext cx="2630995" cy="2630995"/>
            </a:xfrm>
            <a:prstGeom prst="roundRect">
              <a:avLst>
                <a:gd fmla="val 10000"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6" name="Google Shape;346;p92"/>
            <p:cNvSpPr txBox="1"/>
            <p:nvPr/>
          </p:nvSpPr>
          <p:spPr>
            <a:xfrm>
              <a:off x="8668866" y="1863053"/>
              <a:ext cx="2476877" cy="2476877"/>
            </a:xfrm>
            <a:prstGeom prst="rect">
              <a:avLst/>
            </a:prstGeom>
            <a:noFill/>
            <a:ln>
              <a:noFill/>
            </a:ln>
          </p:spPr>
          <p:txBody>
            <a:bodyPr anchorCtr="0" anchor="t" bIns="64750" lIns="64750" spcFirstLastPara="1" rIns="64750" wrap="square" tIns="64750">
              <a:noAutofit/>
            </a:bodyPr>
            <a:lstStyle/>
            <a:p>
              <a:pPr indent="0" lvl="0" marL="0" marR="0" rtl="0" algn="l">
                <a:lnSpc>
                  <a:spcPct val="90000"/>
                </a:lnSpc>
                <a:spcBef>
                  <a:spcPts val="0"/>
                </a:spcBef>
                <a:spcAft>
                  <a:spcPts val="0"/>
                </a:spcAft>
                <a:buClr>
                  <a:srgbClr val="000000"/>
                </a:buClr>
                <a:buSzPts val="1700"/>
                <a:buFont typeface="Arial"/>
                <a:buNone/>
              </a:pPr>
              <a:r>
                <a:rPr lang="en-US" sz="1500">
                  <a:solidFill>
                    <a:schemeClr val="lt1"/>
                  </a:solidFill>
                  <a:latin typeface="Gill Sans"/>
                  <a:ea typeface="Gill Sans"/>
                  <a:cs typeface="Gill Sans"/>
                  <a:sym typeface="Gill Sans"/>
                </a:rPr>
                <a:t>Se c</a:t>
              </a:r>
              <a:r>
                <a:rPr i="0" lang="en-US" sz="1500" u="none" cap="none" strike="noStrike">
                  <a:solidFill>
                    <a:schemeClr val="lt1"/>
                  </a:solidFill>
                  <a:latin typeface="Gill Sans"/>
                  <a:ea typeface="Gill Sans"/>
                  <a:cs typeface="Gill Sans"/>
                  <a:sym typeface="Gill Sans"/>
                </a:rPr>
                <a:t>entra en la resiliencia en las interacciones con los niños y las familias.</a:t>
              </a:r>
              <a:endParaRPr i="0" sz="1500" u="none" cap="none" strike="noStrike">
                <a:solidFill>
                  <a:schemeClr val="lt1"/>
                </a:solidFill>
                <a:latin typeface="Gill Sans"/>
                <a:ea typeface="Gill Sans"/>
                <a:cs typeface="Gill Sans"/>
                <a:sym typeface="Gill Sans"/>
              </a:endParaRPr>
            </a:p>
            <a:p>
              <a:pPr indent="-304800" lvl="0" marL="457200" rtl="0" algn="l">
                <a:lnSpc>
                  <a:spcPct val="90000"/>
                </a:lnSpc>
                <a:spcBef>
                  <a:spcPts val="0"/>
                </a:spcBef>
                <a:spcAft>
                  <a:spcPts val="0"/>
                </a:spcAft>
                <a:buClr>
                  <a:schemeClr val="lt1"/>
                </a:buClr>
                <a:buSzPts val="1200"/>
                <a:buFont typeface="Gill Sans"/>
                <a:buChar char="●"/>
              </a:pPr>
              <a:r>
                <a:rPr i="0" lang="en-US" sz="1200" u="none" cap="none" strike="noStrike">
                  <a:solidFill>
                    <a:schemeClr val="lt1"/>
                  </a:solidFill>
                  <a:latin typeface="Gill Sans"/>
                  <a:ea typeface="Gill Sans"/>
                  <a:cs typeface="Gill Sans"/>
                  <a:sym typeface="Gill Sans"/>
                </a:rPr>
                <a:t>Relaciones positivas y enriquecedoras.</a:t>
              </a:r>
              <a:endParaRPr i="0" sz="1200" u="none" cap="none" strike="noStrike">
                <a:solidFill>
                  <a:schemeClr val="lt1"/>
                </a:solidFill>
                <a:latin typeface="Gill Sans"/>
                <a:ea typeface="Gill Sans"/>
                <a:cs typeface="Gill Sans"/>
                <a:sym typeface="Gill Sans"/>
              </a:endParaRPr>
            </a:p>
            <a:p>
              <a:pPr indent="-304800" lvl="0" marL="457200" rtl="0" algn="l">
                <a:lnSpc>
                  <a:spcPct val="90000"/>
                </a:lnSpc>
                <a:spcBef>
                  <a:spcPts val="0"/>
                </a:spcBef>
                <a:spcAft>
                  <a:spcPts val="0"/>
                </a:spcAft>
                <a:buClr>
                  <a:schemeClr val="lt1"/>
                </a:buClr>
                <a:buSzPts val="1200"/>
                <a:buFont typeface="Gill Sans"/>
                <a:buChar char="●"/>
              </a:pPr>
              <a:r>
                <a:rPr i="0" lang="en-US" sz="1200" u="none" cap="none" strike="noStrike">
                  <a:solidFill>
                    <a:schemeClr val="lt1"/>
                  </a:solidFill>
                  <a:latin typeface="Gill Sans"/>
                  <a:ea typeface="Gill Sans"/>
                  <a:cs typeface="Gill Sans"/>
                  <a:sym typeface="Gill Sans"/>
                </a:rPr>
                <a:t>Seguridad y previsibilidad</a:t>
              </a:r>
              <a:endParaRPr i="0" sz="1200" u="none" cap="none" strike="noStrike">
                <a:solidFill>
                  <a:schemeClr val="lt1"/>
                </a:solidFill>
                <a:latin typeface="Gill Sans"/>
                <a:ea typeface="Gill Sans"/>
                <a:cs typeface="Gill Sans"/>
                <a:sym typeface="Gill Sans"/>
              </a:endParaRPr>
            </a:p>
            <a:p>
              <a:pPr indent="-304800" lvl="0" marL="457200" rtl="0" algn="l">
                <a:lnSpc>
                  <a:spcPct val="90000"/>
                </a:lnSpc>
                <a:spcBef>
                  <a:spcPts val="0"/>
                </a:spcBef>
                <a:spcAft>
                  <a:spcPts val="0"/>
                </a:spcAft>
                <a:buClr>
                  <a:schemeClr val="lt1"/>
                </a:buClr>
                <a:buSzPts val="1200"/>
                <a:buFont typeface="Gill Sans"/>
                <a:buChar char="●"/>
              </a:pPr>
              <a:r>
                <a:rPr i="0" lang="en-US" sz="1200" u="none" cap="none" strike="noStrike">
                  <a:solidFill>
                    <a:schemeClr val="lt1"/>
                  </a:solidFill>
                  <a:latin typeface="Gill Sans"/>
                  <a:ea typeface="Gill Sans"/>
                  <a:cs typeface="Gill Sans"/>
                  <a:sym typeface="Gill Sans"/>
                </a:rPr>
                <a:t>Ayuda a niños</a:t>
              </a:r>
              <a:r>
                <a:rPr lang="en-US" sz="1200">
                  <a:solidFill>
                    <a:schemeClr val="lt1"/>
                  </a:solidFill>
                  <a:latin typeface="Gill Sans"/>
                  <a:ea typeface="Gill Sans"/>
                  <a:cs typeface="Gill Sans"/>
                  <a:sym typeface="Gill Sans"/>
                </a:rPr>
                <a:t>, niñas  </a:t>
              </a:r>
              <a:r>
                <a:rPr i="0" lang="en-US" sz="1200" u="none" cap="none" strike="noStrike">
                  <a:solidFill>
                    <a:schemeClr val="lt1"/>
                  </a:solidFill>
                  <a:latin typeface="Gill Sans"/>
                  <a:ea typeface="Gill Sans"/>
                  <a:cs typeface="Gill Sans"/>
                  <a:sym typeface="Gill Sans"/>
                </a:rPr>
                <a:t>y adultos a regular las emociones.</a:t>
              </a:r>
              <a:endParaRPr i="0" sz="1200" u="none" cap="none" strike="noStrike">
                <a:solidFill>
                  <a:schemeClr val="lt1"/>
                </a:solidFill>
                <a:latin typeface="Gill Sans"/>
                <a:ea typeface="Gill Sans"/>
                <a:cs typeface="Gill Sans"/>
                <a:sym typeface="Gill Sans"/>
              </a:endParaRPr>
            </a:p>
            <a:p>
              <a:pPr indent="-304800" lvl="0" marL="457200" rtl="0" algn="l">
                <a:lnSpc>
                  <a:spcPct val="90000"/>
                </a:lnSpc>
                <a:spcBef>
                  <a:spcPts val="0"/>
                </a:spcBef>
                <a:spcAft>
                  <a:spcPts val="0"/>
                </a:spcAft>
                <a:buClr>
                  <a:schemeClr val="lt1"/>
                </a:buClr>
                <a:buSzPts val="1200"/>
                <a:buFont typeface="Gill Sans"/>
                <a:buChar char="●"/>
              </a:pPr>
              <a:r>
                <a:rPr i="0" lang="en-US" sz="1200" u="none" cap="none" strike="noStrike">
                  <a:solidFill>
                    <a:schemeClr val="lt1"/>
                  </a:solidFill>
                  <a:latin typeface="Gill Sans"/>
                  <a:ea typeface="Gill Sans"/>
                  <a:cs typeface="Gill Sans"/>
                  <a:sym typeface="Gill Sans"/>
                </a:rPr>
                <a:t>Consider</a:t>
              </a:r>
              <a:r>
                <a:rPr lang="en-US" sz="1200">
                  <a:solidFill>
                    <a:schemeClr val="lt1"/>
                  </a:solidFill>
                  <a:latin typeface="Gill Sans"/>
                  <a:ea typeface="Gill Sans"/>
                  <a:cs typeface="Gill Sans"/>
                  <a:sym typeface="Gill Sans"/>
                </a:rPr>
                <a:t>a</a:t>
              </a:r>
              <a:r>
                <a:rPr i="0" lang="en-US" sz="1200" u="none" cap="none" strike="noStrike">
                  <a:solidFill>
                    <a:schemeClr val="lt1"/>
                  </a:solidFill>
                  <a:latin typeface="Gill Sans"/>
                  <a:ea typeface="Gill Sans"/>
                  <a:cs typeface="Gill Sans"/>
                  <a:sym typeface="Gill Sans"/>
                </a:rPr>
                <a:t> cómo el trauma podría afectar el comportamiento y nuestras respuestas al comportamiento.</a:t>
              </a:r>
              <a:endParaRPr i="0" sz="1300" u="none" cap="none" strike="noStrike">
                <a:solidFill>
                  <a:schemeClr val="lt1"/>
                </a:solidFill>
                <a:latin typeface="Gill Sans"/>
                <a:ea typeface="Gill Sans"/>
                <a:cs typeface="Gill Sans"/>
                <a:sym typeface="Gill San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93"/>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fontScale="90000"/>
          </a:bodyPr>
          <a:lstStyle/>
          <a:p>
            <a:pPr indent="0" lvl="0" marL="0" rtl="0" algn="l">
              <a:spcBef>
                <a:spcPts val="0"/>
              </a:spcBef>
              <a:spcAft>
                <a:spcPts val="0"/>
              </a:spcAft>
              <a:buClr>
                <a:schemeClr val="dk1"/>
              </a:buClr>
              <a:buSzPct val="200000"/>
              <a:buFont typeface="Arial"/>
              <a:buNone/>
            </a:pPr>
            <a:r>
              <a:t/>
            </a:r>
            <a:endParaRPr sz="1400">
              <a:latin typeface="Arial"/>
              <a:ea typeface="Arial"/>
              <a:cs typeface="Arial"/>
              <a:sym typeface="Arial"/>
            </a:endParaRPr>
          </a:p>
          <a:p>
            <a:pPr indent="0" lvl="0" marL="0" rtl="0" algn="l">
              <a:lnSpc>
                <a:spcPct val="90000"/>
              </a:lnSpc>
              <a:spcBef>
                <a:spcPts val="0"/>
              </a:spcBef>
              <a:spcAft>
                <a:spcPts val="0"/>
              </a:spcAft>
              <a:buClr>
                <a:schemeClr val="dk1"/>
              </a:buClr>
              <a:buSzPct val="100000"/>
              <a:buFont typeface="Gill Sans"/>
              <a:buNone/>
            </a:pPr>
            <a:r>
              <a:rPr lang="en-US"/>
              <a:t>Práctica anti sesgos</a:t>
            </a:r>
            <a:endParaRPr/>
          </a:p>
        </p:txBody>
      </p:sp>
      <p:grpSp>
        <p:nvGrpSpPr>
          <p:cNvPr id="353" name="Google Shape;353;p93"/>
          <p:cNvGrpSpPr/>
          <p:nvPr/>
        </p:nvGrpSpPr>
        <p:grpSpPr>
          <a:xfrm>
            <a:off x="971550" y="1589419"/>
            <a:ext cx="10515600" cy="4179241"/>
            <a:chOff x="0" y="244205"/>
            <a:chExt cx="10515600" cy="4179241"/>
          </a:xfrm>
        </p:grpSpPr>
        <p:sp>
          <p:nvSpPr>
            <p:cNvPr id="354" name="Google Shape;354;p93"/>
            <p:cNvSpPr/>
            <p:nvPr/>
          </p:nvSpPr>
          <p:spPr>
            <a:xfrm>
              <a:off x="0" y="244205"/>
              <a:ext cx="10515600" cy="988650"/>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93"/>
            <p:cNvSpPr txBox="1"/>
            <p:nvPr/>
          </p:nvSpPr>
          <p:spPr>
            <a:xfrm>
              <a:off x="48262" y="292467"/>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Siendo proactivo para poner fin a todas las formas de prejuicio y discriminación.</a:t>
              </a:r>
              <a:endParaRPr b="0" i="0" sz="2600" u="none" cap="none" strike="noStrike">
                <a:solidFill>
                  <a:schemeClr val="lt1"/>
                </a:solidFill>
                <a:latin typeface="Arial"/>
                <a:ea typeface="Arial"/>
                <a:cs typeface="Arial"/>
                <a:sym typeface="Arial"/>
              </a:endParaRPr>
            </a:p>
          </p:txBody>
        </p:sp>
        <p:sp>
          <p:nvSpPr>
            <p:cNvPr id="356" name="Google Shape;356;p93"/>
            <p:cNvSpPr/>
            <p:nvPr/>
          </p:nvSpPr>
          <p:spPr>
            <a:xfrm>
              <a:off x="0" y="1307736"/>
              <a:ext cx="10515600" cy="988650"/>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93"/>
            <p:cNvSpPr txBox="1"/>
            <p:nvPr/>
          </p:nvSpPr>
          <p:spPr>
            <a:xfrm>
              <a:off x="48262" y="135599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Comprometiéndose</a:t>
              </a:r>
              <a:r>
                <a:rPr b="0" i="0" lang="en-US" sz="2600" u="none" cap="none" strike="noStrike">
                  <a:solidFill>
                    <a:schemeClr val="lt1"/>
                  </a:solidFill>
                  <a:latin typeface="Arial"/>
                  <a:ea typeface="Arial"/>
                  <a:cs typeface="Arial"/>
                  <a:sym typeface="Arial"/>
                </a:rPr>
                <a:t> programáticamente a promover la equidad</a:t>
              </a:r>
              <a:r>
                <a:rPr lang="en-US" sz="2600">
                  <a:solidFill>
                    <a:schemeClr val="lt1"/>
                  </a:solidFill>
                </a:rPr>
                <a:t>.</a:t>
              </a:r>
              <a:endParaRPr b="0" i="0" sz="2600" u="none" cap="none" strike="noStrike">
                <a:solidFill>
                  <a:schemeClr val="lt1"/>
                </a:solidFill>
                <a:latin typeface="Arial"/>
                <a:ea typeface="Arial"/>
                <a:cs typeface="Arial"/>
                <a:sym typeface="Arial"/>
              </a:endParaRPr>
            </a:p>
          </p:txBody>
        </p:sp>
        <p:sp>
          <p:nvSpPr>
            <p:cNvPr id="358" name="Google Shape;358;p93"/>
            <p:cNvSpPr/>
            <p:nvPr/>
          </p:nvSpPr>
          <p:spPr>
            <a:xfrm>
              <a:off x="0" y="2371266"/>
              <a:ext cx="10515600" cy="988650"/>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93"/>
            <p:cNvSpPr txBox="1"/>
            <p:nvPr/>
          </p:nvSpPr>
          <p:spPr>
            <a:xfrm>
              <a:off x="48262" y="241952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500">
                  <a:solidFill>
                    <a:schemeClr val="lt1"/>
                  </a:solidFill>
                </a:rPr>
                <a:t>Concentrándose</a:t>
              </a:r>
              <a:r>
                <a:rPr lang="en-US" sz="2500">
                  <a:solidFill>
                    <a:schemeClr val="lt1"/>
                  </a:solidFill>
                </a:rPr>
                <a:t> en construir relaciones con los niños y las familias para identificar cómo diseñar el programa y apoyar mejor a todas y cada una de las familias.</a:t>
              </a:r>
              <a:endParaRPr b="0" i="0" sz="2500" u="none" cap="none" strike="noStrike">
                <a:solidFill>
                  <a:schemeClr val="lt1"/>
                </a:solidFill>
                <a:latin typeface="Arial"/>
                <a:ea typeface="Arial"/>
                <a:cs typeface="Arial"/>
                <a:sym typeface="Arial"/>
              </a:endParaRPr>
            </a:p>
          </p:txBody>
        </p:sp>
        <p:sp>
          <p:nvSpPr>
            <p:cNvPr id="360" name="Google Shape;360;p93"/>
            <p:cNvSpPr/>
            <p:nvPr/>
          </p:nvSpPr>
          <p:spPr>
            <a:xfrm>
              <a:off x="0" y="3434796"/>
              <a:ext cx="10515600" cy="988650"/>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93"/>
            <p:cNvSpPr txBox="1"/>
            <p:nvPr/>
          </p:nvSpPr>
          <p:spPr>
            <a:xfrm>
              <a:off x="48262" y="3483058"/>
              <a:ext cx="10419076" cy="892126"/>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Comprometerse a conversaciones valientes y clarificadoras.</a:t>
              </a:r>
              <a:endParaRPr b="0" i="0" sz="2600" u="none" cap="none" strike="noStrike">
                <a:solidFill>
                  <a:schemeClr val="lt1"/>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grpSp>
        <p:nvGrpSpPr>
          <p:cNvPr id="367" name="Google Shape;367;p69"/>
          <p:cNvGrpSpPr/>
          <p:nvPr/>
        </p:nvGrpSpPr>
        <p:grpSpPr>
          <a:xfrm>
            <a:off x="949607" y="-315242"/>
            <a:ext cx="10511983" cy="4667324"/>
            <a:chOff x="1808" y="163"/>
            <a:chExt cx="10511983" cy="4667324"/>
          </a:xfrm>
        </p:grpSpPr>
        <p:sp>
          <p:nvSpPr>
            <p:cNvPr id="368" name="Google Shape;368;p69"/>
            <p:cNvSpPr/>
            <p:nvPr/>
          </p:nvSpPr>
          <p:spPr>
            <a:xfrm rot="-5400000">
              <a:off x="1808" y="163"/>
              <a:ext cx="4667324" cy="4667324"/>
            </a:xfrm>
            <a:prstGeom prst="upArrow">
              <a:avLst>
                <a:gd fmla="val 50000" name="adj1"/>
                <a:gd fmla="val 35000" name="adj2"/>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9" name="Google Shape;369;p69"/>
            <p:cNvSpPr txBox="1"/>
            <p:nvPr/>
          </p:nvSpPr>
          <p:spPr>
            <a:xfrm>
              <a:off x="818590" y="1166994"/>
              <a:ext cx="3850542" cy="2333662"/>
            </a:xfrm>
            <a:prstGeom prst="rect">
              <a:avLst/>
            </a:prstGeom>
            <a:noFill/>
            <a:ln>
              <a:noFill/>
            </a:ln>
          </p:spPr>
          <p:txBody>
            <a:bodyPr anchorCtr="0" anchor="ctr" bIns="305800" lIns="305800" spcFirstLastPara="1" rIns="305800" wrap="square" tIns="305800">
              <a:noAutofit/>
            </a:bodyPr>
            <a:lstStyle/>
            <a:p>
              <a:pPr indent="0" lvl="0" marL="0" marR="0" rtl="0" algn="ctr">
                <a:lnSpc>
                  <a:spcPct val="90000"/>
                </a:lnSpc>
                <a:spcBef>
                  <a:spcPts val="0"/>
                </a:spcBef>
                <a:spcAft>
                  <a:spcPts val="0"/>
                </a:spcAft>
                <a:buClr>
                  <a:srgbClr val="000000"/>
                </a:buClr>
                <a:buSzPts val="4300"/>
                <a:buFont typeface="Arial"/>
                <a:buNone/>
              </a:pPr>
              <a:r>
                <a:rPr i="1" lang="en-US" sz="4300">
                  <a:solidFill>
                    <a:schemeClr val="lt1"/>
                  </a:solidFill>
                </a:rPr>
                <a:t>Todos son bienvenidos</a:t>
              </a:r>
              <a:endParaRPr b="0" i="0" sz="4300" u="none" cap="none" strike="noStrike">
                <a:solidFill>
                  <a:schemeClr val="lt1"/>
                </a:solidFill>
                <a:latin typeface="Arial"/>
                <a:ea typeface="Arial"/>
                <a:cs typeface="Arial"/>
                <a:sym typeface="Arial"/>
              </a:endParaRPr>
            </a:p>
          </p:txBody>
        </p:sp>
        <p:sp>
          <p:nvSpPr>
            <p:cNvPr id="370" name="Google Shape;370;p69"/>
            <p:cNvSpPr/>
            <p:nvPr/>
          </p:nvSpPr>
          <p:spPr>
            <a:xfrm rot="5400000">
              <a:off x="5846467" y="163"/>
              <a:ext cx="4667324" cy="4667324"/>
            </a:xfrm>
            <a:prstGeom prst="upArrow">
              <a:avLst>
                <a:gd fmla="val 50000" name="adj1"/>
                <a:gd fmla="val 35000" name="adj2"/>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69"/>
            <p:cNvSpPr txBox="1"/>
            <p:nvPr/>
          </p:nvSpPr>
          <p:spPr>
            <a:xfrm>
              <a:off x="5846467" y="1166994"/>
              <a:ext cx="3850542" cy="2333662"/>
            </a:xfrm>
            <a:prstGeom prst="rect">
              <a:avLst/>
            </a:prstGeom>
            <a:noFill/>
            <a:ln>
              <a:noFill/>
            </a:ln>
          </p:spPr>
          <p:txBody>
            <a:bodyPr anchorCtr="0" anchor="ctr" bIns="305800" lIns="305800" spcFirstLastPara="1" rIns="305800" wrap="square" tIns="305800">
              <a:noAutofit/>
            </a:bodyPr>
            <a:lstStyle/>
            <a:p>
              <a:pPr indent="0" lvl="0" marL="0" marR="0" rtl="0" algn="ctr">
                <a:lnSpc>
                  <a:spcPct val="90000"/>
                </a:lnSpc>
                <a:spcBef>
                  <a:spcPts val="0"/>
                </a:spcBef>
                <a:spcAft>
                  <a:spcPts val="0"/>
                </a:spcAft>
                <a:buClr>
                  <a:srgbClr val="000000"/>
                </a:buClr>
                <a:buSzPts val="4300"/>
                <a:buFont typeface="Arial"/>
                <a:buNone/>
              </a:pPr>
              <a:r>
                <a:rPr i="1" lang="en-US" sz="4300">
                  <a:solidFill>
                    <a:schemeClr val="lt1"/>
                  </a:solidFill>
                </a:rPr>
                <a:t>Construimos esto pensando en usted</a:t>
              </a:r>
              <a:endParaRPr b="0" i="0" sz="4300" u="none" cap="none" strike="noStrike">
                <a:solidFill>
                  <a:schemeClr val="lt1"/>
                </a:solidFill>
                <a:latin typeface="Arial"/>
                <a:ea typeface="Arial"/>
                <a:cs typeface="Arial"/>
                <a:sym typeface="Arial"/>
              </a:endParaRPr>
            </a:p>
          </p:txBody>
        </p:sp>
      </p:grpSp>
      <p:pic>
        <p:nvPicPr>
          <p:cNvPr descr="Children playing with blocks" id="372" name="Google Shape;372;p69"/>
          <p:cNvPicPr preferRelativeResize="0"/>
          <p:nvPr/>
        </p:nvPicPr>
        <p:blipFill rotWithShape="1">
          <a:blip r:embed="rId3">
            <a:alphaModFix/>
          </a:blip>
          <a:srcRect b="15756" l="0" r="0" t="7859"/>
          <a:stretch/>
        </p:blipFill>
        <p:spPr>
          <a:xfrm>
            <a:off x="2993201" y="3429000"/>
            <a:ext cx="6205598" cy="31635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70"/>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Gill Sans"/>
              <a:buNone/>
            </a:pPr>
            <a:r>
              <a:rPr lang="en-US"/>
              <a:t>Usar los datos para mantenernos informados</a:t>
            </a:r>
            <a:endParaRPr/>
          </a:p>
        </p:txBody>
      </p:sp>
      <p:pic>
        <p:nvPicPr>
          <p:cNvPr id="379" name="Google Shape;379;p70"/>
          <p:cNvPicPr preferRelativeResize="0"/>
          <p:nvPr>
            <p:ph idx="4294967295" type="body"/>
          </p:nvPr>
        </p:nvPicPr>
        <p:blipFill rotWithShape="1">
          <a:blip r:embed="rId3">
            <a:alphaModFix/>
          </a:blip>
          <a:srcRect b="2" l="12906" r="10405" t="0"/>
          <a:stretch/>
        </p:blipFill>
        <p:spPr>
          <a:xfrm>
            <a:off x="971550" y="1459332"/>
            <a:ext cx="5000625" cy="4352544"/>
          </a:xfrm>
          <a:prstGeom prst="rect">
            <a:avLst/>
          </a:prstGeom>
          <a:noFill/>
          <a:ln>
            <a:noFill/>
          </a:ln>
        </p:spPr>
      </p:pic>
      <p:sp>
        <p:nvSpPr>
          <p:cNvPr id="380" name="Google Shape;380;p70"/>
          <p:cNvSpPr txBox="1"/>
          <p:nvPr>
            <p:ph idx="4294967295" type="body"/>
          </p:nvPr>
        </p:nvSpPr>
        <p:spPr>
          <a:xfrm>
            <a:off x="6353175" y="1459332"/>
            <a:ext cx="5000625" cy="4352544"/>
          </a:xfrm>
          <a:prstGeom prst="rect">
            <a:avLst/>
          </a:prstGeom>
          <a:noFill/>
          <a:ln>
            <a:noFill/>
          </a:ln>
        </p:spPr>
        <p:txBody>
          <a:bodyPr anchorCtr="0" anchor="t" bIns="45700" lIns="91425" spcFirstLastPara="1" rIns="91425" wrap="square" tIns="45700">
            <a:normAutofit lnSpcReduction="10000"/>
          </a:bodyPr>
          <a:lstStyle/>
          <a:p>
            <a:pPr indent="-457200" lvl="0" marL="457200" rtl="0" algn="l">
              <a:lnSpc>
                <a:spcPct val="90000"/>
              </a:lnSpc>
              <a:spcBef>
                <a:spcPts val="0"/>
              </a:spcBef>
              <a:spcAft>
                <a:spcPts val="0"/>
              </a:spcAft>
              <a:buClr>
                <a:srgbClr val="000000"/>
              </a:buClr>
              <a:buSzPts val="2703"/>
              <a:buFont typeface="Arial"/>
              <a:buChar char="•"/>
            </a:pPr>
            <a:r>
              <a:rPr lang="en-US" sz="2500"/>
              <a:t>El Modelo </a:t>
            </a:r>
            <a:r>
              <a:rPr lang="en-US" sz="2500"/>
              <a:t>Pirámide</a:t>
            </a:r>
            <a:r>
              <a:rPr lang="en-US" sz="2500"/>
              <a:t> es un marco de </a:t>
            </a:r>
            <a:r>
              <a:rPr lang="en-US" sz="2500"/>
              <a:t>referencia fundamentado en prácticas basadas en evidencia</a:t>
            </a:r>
            <a:endParaRPr/>
          </a:p>
          <a:p>
            <a:pPr indent="-457200" lvl="0" marL="457200" rtl="0" algn="l">
              <a:lnSpc>
                <a:spcPct val="90000"/>
              </a:lnSpc>
              <a:spcBef>
                <a:spcPts val="600"/>
              </a:spcBef>
              <a:spcAft>
                <a:spcPts val="0"/>
              </a:spcAft>
              <a:buClr>
                <a:srgbClr val="000000"/>
              </a:buClr>
              <a:buSzPts val="2703"/>
              <a:buFont typeface="Arial"/>
              <a:buChar char="•"/>
            </a:pPr>
            <a:r>
              <a:rPr lang="en-US" sz="2500"/>
              <a:t>Usamos los datos para</a:t>
            </a:r>
            <a:r>
              <a:rPr b="0" i="0" lang="en-US" sz="2500" u="none" cap="none" strike="noStrike"/>
              <a:t>:</a:t>
            </a:r>
            <a:endParaRPr/>
          </a:p>
          <a:p>
            <a:pPr indent="-431800" lvl="1" marL="914400" rtl="0" algn="l">
              <a:lnSpc>
                <a:spcPct val="90000"/>
              </a:lnSpc>
              <a:spcBef>
                <a:spcPts val="600"/>
              </a:spcBef>
              <a:spcAft>
                <a:spcPts val="0"/>
              </a:spcAft>
              <a:buClr>
                <a:srgbClr val="000000"/>
              </a:buClr>
              <a:buSzPts val="2703"/>
              <a:buFont typeface="Noto Sans Symbols"/>
              <a:buChar char="✔"/>
            </a:pPr>
            <a:r>
              <a:rPr lang="en-US" sz="2500"/>
              <a:t>Ayudarnos a tomar decisiones</a:t>
            </a:r>
            <a:r>
              <a:rPr b="0" i="0" lang="en-US" sz="2500" u="none" cap="none" strike="noStrike"/>
              <a:t> </a:t>
            </a:r>
            <a:endParaRPr/>
          </a:p>
          <a:p>
            <a:pPr indent="-431800" lvl="1" marL="914400" rtl="0" algn="l">
              <a:lnSpc>
                <a:spcPct val="90000"/>
              </a:lnSpc>
              <a:spcBef>
                <a:spcPts val="600"/>
              </a:spcBef>
              <a:spcAft>
                <a:spcPts val="0"/>
              </a:spcAft>
              <a:buClr>
                <a:srgbClr val="000000"/>
              </a:buClr>
              <a:buSzPts val="2703"/>
              <a:buFont typeface="Noto Sans Symbols"/>
              <a:buChar char="✔"/>
            </a:pPr>
            <a:r>
              <a:rPr b="0" i="0" lang="en-US" sz="2500" u="none" cap="none" strike="noStrike"/>
              <a:t>Planear el aprendi</a:t>
            </a:r>
            <a:r>
              <a:rPr lang="en-US" sz="2500"/>
              <a:t>zaje para todos los </a:t>
            </a:r>
            <a:r>
              <a:rPr lang="en-US" sz="2500"/>
              <a:t>niños</a:t>
            </a:r>
            <a:r>
              <a:rPr lang="en-US" sz="2500"/>
              <a:t> y </a:t>
            </a:r>
            <a:r>
              <a:rPr lang="en-US" sz="2500"/>
              <a:t>niñas</a:t>
            </a:r>
            <a:endParaRPr sz="2500"/>
          </a:p>
          <a:p>
            <a:pPr indent="-418909" lvl="1" marL="914400" rtl="0" algn="l">
              <a:lnSpc>
                <a:spcPct val="90000"/>
              </a:lnSpc>
              <a:spcBef>
                <a:spcPts val="600"/>
              </a:spcBef>
              <a:spcAft>
                <a:spcPts val="0"/>
              </a:spcAft>
              <a:buSzPts val="2500"/>
              <a:buChar char="✔"/>
            </a:pPr>
            <a:r>
              <a:rPr lang="en-US" sz="2500"/>
              <a:t>Medir la implementación y los resultados</a:t>
            </a:r>
            <a:endParaRPr sz="2500"/>
          </a:p>
          <a:p>
            <a:pPr indent="-457200" lvl="0" marL="457200" rtl="0" algn="l">
              <a:lnSpc>
                <a:spcPct val="90000"/>
              </a:lnSpc>
              <a:spcBef>
                <a:spcPts val="600"/>
              </a:spcBef>
              <a:spcAft>
                <a:spcPts val="600"/>
              </a:spcAft>
              <a:buClr>
                <a:srgbClr val="000000"/>
              </a:buClr>
              <a:buSzPts val="2703"/>
              <a:buChar char="•"/>
            </a:pPr>
            <a:r>
              <a:rPr lang="en-US" sz="2500"/>
              <a:t>¿De qué otra manera utiliza los datos en su programa de cuidado infantil familiar?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71"/>
          <p:cNvSpPr txBox="1"/>
          <p:nvPr>
            <p:ph type="title"/>
          </p:nvPr>
        </p:nvSpPr>
        <p:spPr>
          <a:xfrm>
            <a:off x="971550" y="196849"/>
            <a:ext cx="10382250" cy="71755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Listo para cada niño y </a:t>
            </a:r>
            <a:r>
              <a:rPr lang="en-US"/>
              <a:t>niña</a:t>
            </a:r>
            <a:endParaRPr/>
          </a:p>
        </p:txBody>
      </p:sp>
      <p:sp>
        <p:nvSpPr>
          <p:cNvPr id="387" name="Google Shape;387;p71"/>
          <p:cNvSpPr txBox="1"/>
          <p:nvPr>
            <p:ph idx="1" type="body"/>
          </p:nvPr>
        </p:nvSpPr>
        <p:spPr>
          <a:xfrm>
            <a:off x="971550" y="1314670"/>
            <a:ext cx="10515600"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a:t>Cuando nos adherimos a estos valores, significa que estamos preparados para todos y cada uno de los niños, </a:t>
            </a:r>
            <a:r>
              <a:rPr lang="en-US"/>
              <a:t>niñas</a:t>
            </a:r>
            <a:r>
              <a:rPr lang="en-US"/>
              <a:t> y sus familias; incluidos los niños y </a:t>
            </a:r>
            <a:r>
              <a:rPr lang="en-US"/>
              <a:t>niñas</a:t>
            </a:r>
            <a:r>
              <a:rPr lang="en-US"/>
              <a:t> que han experimentado traumas, los niños y </a:t>
            </a:r>
            <a:r>
              <a:rPr lang="en-US"/>
              <a:t>niñas</a:t>
            </a:r>
            <a:r>
              <a:rPr lang="en-US"/>
              <a:t> con discapacidades, los niños y </a:t>
            </a:r>
            <a:r>
              <a:rPr lang="en-US"/>
              <a:t>niñas</a:t>
            </a:r>
            <a:r>
              <a:rPr lang="en-US"/>
              <a:t> que aprenden en dos idiomas y los niños y </a:t>
            </a:r>
            <a:r>
              <a:rPr lang="en-US"/>
              <a:t>niñas</a:t>
            </a:r>
            <a:r>
              <a:rPr lang="en-US"/>
              <a:t> con comportamientos desafiantes persistentes.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94"/>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Los compromisos del Modelo Pirámide</a:t>
            </a:r>
            <a:endParaRPr/>
          </a:p>
        </p:txBody>
      </p:sp>
      <p:pic>
        <p:nvPicPr>
          <p:cNvPr descr="A group of kids playing in a playground&#10;" id="394" name="Google Shape;394;p94"/>
          <p:cNvPicPr preferRelativeResize="0"/>
          <p:nvPr>
            <p:ph idx="4294967295" type="body"/>
          </p:nvPr>
        </p:nvPicPr>
        <p:blipFill rotWithShape="1">
          <a:blip r:embed="rId3">
            <a:alphaModFix/>
          </a:blip>
          <a:srcRect b="0" l="0" r="0" t="2950"/>
          <a:stretch/>
        </p:blipFill>
        <p:spPr>
          <a:xfrm>
            <a:off x="0" y="1295400"/>
            <a:ext cx="12192000" cy="4830763"/>
          </a:xfrm>
          <a:prstGeom prst="rect">
            <a:avLst/>
          </a:prstGeom>
          <a:noFill/>
          <a:ln>
            <a:noFill/>
          </a:ln>
        </p:spPr>
      </p:pic>
      <p:grpSp>
        <p:nvGrpSpPr>
          <p:cNvPr id="395" name="Google Shape;395;p94"/>
          <p:cNvGrpSpPr/>
          <p:nvPr/>
        </p:nvGrpSpPr>
        <p:grpSpPr>
          <a:xfrm>
            <a:off x="1010075" y="4661981"/>
            <a:ext cx="10629474" cy="1122536"/>
            <a:chOff x="38525" y="368213"/>
            <a:chExt cx="10629474" cy="1122536"/>
          </a:xfrm>
        </p:grpSpPr>
        <p:sp>
          <p:nvSpPr>
            <p:cNvPr id="396" name="Google Shape;396;p94"/>
            <p:cNvSpPr/>
            <p:nvPr/>
          </p:nvSpPr>
          <p:spPr>
            <a:xfrm>
              <a:off x="38525" y="368213"/>
              <a:ext cx="2245072" cy="1122536"/>
            </a:xfrm>
            <a:prstGeom prst="roundRect">
              <a:avLst>
                <a:gd fmla="val 10000"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7" name="Google Shape;397;p94"/>
            <p:cNvSpPr txBox="1"/>
            <p:nvPr/>
          </p:nvSpPr>
          <p:spPr>
            <a:xfrm>
              <a:off x="71403"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Equi</a:t>
              </a:r>
              <a:r>
                <a:rPr lang="en-US" sz="3100">
                  <a:solidFill>
                    <a:srgbClr val="002060"/>
                  </a:solidFill>
                </a:rPr>
                <a:t>dad</a:t>
              </a:r>
              <a:r>
                <a:rPr b="0" i="0" lang="en-US" sz="3100" u="none" cap="none" strike="noStrike">
                  <a:solidFill>
                    <a:srgbClr val="00206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398" name="Google Shape;398;p94"/>
            <p:cNvSpPr/>
            <p:nvPr/>
          </p:nvSpPr>
          <p:spPr>
            <a:xfrm>
              <a:off x="2844865" y="368213"/>
              <a:ext cx="2245072" cy="1122536"/>
            </a:xfrm>
            <a:prstGeom prst="roundRect">
              <a:avLst>
                <a:gd fmla="val 10000" name="adj"/>
              </a:avLst>
            </a:prstGeom>
            <a:solidFill>
              <a:schemeClr val="accent2"/>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94"/>
            <p:cNvSpPr txBox="1"/>
            <p:nvPr/>
          </p:nvSpPr>
          <p:spPr>
            <a:xfrm>
              <a:off x="2877743"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b="0" i="0" lang="en-US" sz="3100" u="none" cap="none" strike="noStrike">
                  <a:solidFill>
                    <a:srgbClr val="002060"/>
                  </a:solidFill>
                  <a:latin typeface="Arial"/>
                  <a:ea typeface="Arial"/>
                  <a:cs typeface="Arial"/>
                  <a:sym typeface="Arial"/>
                </a:rPr>
                <a:t>Inclusion</a:t>
              </a:r>
              <a:endParaRPr b="0" i="0" sz="1400" u="none" cap="none" strike="noStrike">
                <a:solidFill>
                  <a:srgbClr val="000000"/>
                </a:solidFill>
                <a:latin typeface="Arial"/>
                <a:ea typeface="Arial"/>
                <a:cs typeface="Arial"/>
                <a:sym typeface="Arial"/>
              </a:endParaRPr>
            </a:p>
          </p:txBody>
        </p:sp>
        <p:sp>
          <p:nvSpPr>
            <p:cNvPr id="400" name="Google Shape;400;p94"/>
            <p:cNvSpPr/>
            <p:nvPr/>
          </p:nvSpPr>
          <p:spPr>
            <a:xfrm>
              <a:off x="5651206" y="368213"/>
              <a:ext cx="2245072" cy="1122536"/>
            </a:xfrm>
            <a:prstGeom prst="roundRect">
              <a:avLst>
                <a:gd fmla="val 10000" name="adj"/>
              </a:avLst>
            </a:prstGeom>
            <a:solidFill>
              <a:schemeClr val="accent3"/>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p94"/>
            <p:cNvSpPr txBox="1"/>
            <p:nvPr/>
          </p:nvSpPr>
          <p:spPr>
            <a:xfrm>
              <a:off x="5684084"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l">
                <a:lnSpc>
                  <a:spcPct val="90000"/>
                </a:lnSpc>
                <a:spcBef>
                  <a:spcPts val="0"/>
                </a:spcBef>
                <a:spcAft>
                  <a:spcPts val="0"/>
                </a:spcAft>
                <a:buClr>
                  <a:srgbClr val="000000"/>
                </a:buClr>
                <a:buSzPts val="3100"/>
                <a:buFont typeface="Arial"/>
                <a:buNone/>
              </a:pPr>
              <a:r>
                <a:rPr lang="en-US" sz="3000">
                  <a:solidFill>
                    <a:srgbClr val="002060"/>
                  </a:solidFill>
                </a:rPr>
                <a:t>Pertenencia</a:t>
              </a:r>
              <a:endParaRPr b="0" i="0" sz="1300" u="none" cap="none" strike="noStrike">
                <a:solidFill>
                  <a:srgbClr val="000000"/>
                </a:solidFill>
                <a:latin typeface="Arial"/>
                <a:ea typeface="Arial"/>
                <a:cs typeface="Arial"/>
                <a:sym typeface="Arial"/>
              </a:endParaRPr>
            </a:p>
          </p:txBody>
        </p:sp>
        <p:sp>
          <p:nvSpPr>
            <p:cNvPr id="402" name="Google Shape;402;p94"/>
            <p:cNvSpPr/>
            <p:nvPr/>
          </p:nvSpPr>
          <p:spPr>
            <a:xfrm>
              <a:off x="8422927" y="368213"/>
              <a:ext cx="2245072" cy="1122536"/>
            </a:xfrm>
            <a:prstGeom prst="roundRect">
              <a:avLst>
                <a:gd fmla="val 10000" name="adj"/>
              </a:avLst>
            </a:prstGeom>
            <a:solidFill>
              <a:schemeClr val="accent4"/>
            </a:solidFill>
            <a:ln cap="flat" cmpd="sng" w="38100">
              <a:solidFill>
                <a:schemeClr val="lt1"/>
              </a:solidFill>
              <a:prstDash val="solid"/>
              <a:round/>
              <a:headEnd len="sm" w="sm" type="none"/>
              <a:tailEnd len="sm" w="sm" type="none"/>
            </a:ln>
            <a:effectLst>
              <a:outerShdw blurRad="40000" rotWithShape="0" dir="5400000" dist="20000">
                <a:srgbClr val="000000">
                  <a:alpha val="37254"/>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94"/>
            <p:cNvSpPr txBox="1"/>
            <p:nvPr/>
          </p:nvSpPr>
          <p:spPr>
            <a:xfrm>
              <a:off x="8455805" y="401091"/>
              <a:ext cx="2179316" cy="1056780"/>
            </a:xfrm>
            <a:prstGeom prst="rect">
              <a:avLst/>
            </a:prstGeom>
            <a:noFill/>
            <a:ln>
              <a:noFill/>
            </a:ln>
          </p:spPr>
          <p:txBody>
            <a:bodyPr anchorCtr="0" anchor="ctr" bIns="39350" lIns="59050" spcFirstLastPara="1" rIns="59050" wrap="square" tIns="39350">
              <a:noAutofit/>
            </a:bodyPr>
            <a:lstStyle/>
            <a:p>
              <a:pPr indent="0" lvl="0" marL="0" marR="0" rtl="0" algn="ctr">
                <a:lnSpc>
                  <a:spcPct val="90000"/>
                </a:lnSpc>
                <a:spcBef>
                  <a:spcPts val="0"/>
                </a:spcBef>
                <a:spcAft>
                  <a:spcPts val="0"/>
                </a:spcAft>
                <a:buClr>
                  <a:srgbClr val="000000"/>
                </a:buClr>
                <a:buSzPts val="3100"/>
                <a:buFont typeface="Arial"/>
                <a:buNone/>
              </a:pPr>
              <a:r>
                <a:rPr lang="en-US" sz="2700">
                  <a:solidFill>
                    <a:srgbClr val="002060"/>
                  </a:solidFill>
                </a:rPr>
                <a:t>Celebración</a:t>
              </a:r>
              <a:r>
                <a:rPr lang="en-US" sz="2700">
                  <a:solidFill>
                    <a:srgbClr val="002060"/>
                  </a:solidFill>
                </a:rPr>
                <a:t> de la Diversidad</a:t>
              </a:r>
              <a:endParaRPr b="0" i="0" sz="1000" u="none" cap="none" strike="noStrike">
                <a:solidFill>
                  <a:srgbClr val="000000"/>
                </a:solidFill>
                <a:latin typeface="Arial"/>
                <a:ea typeface="Arial"/>
                <a:cs typeface="Arial"/>
                <a:sym typeface="Aria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Gill Sans"/>
              <a:buNone/>
            </a:pPr>
            <a:r>
              <a:rPr lang="en-US" sz="2800"/>
              <a:t>El Modelo </a:t>
            </a:r>
            <a:r>
              <a:rPr lang="en-US" sz="2800"/>
              <a:t>Piramide</a:t>
            </a:r>
            <a:r>
              <a:rPr lang="en-US" sz="2800"/>
              <a:t> para promover la competencia social y emocional en bebés y niños y </a:t>
            </a:r>
            <a:r>
              <a:rPr lang="en-US" sz="2800"/>
              <a:t>niñas</a:t>
            </a:r>
            <a:r>
              <a:rPr lang="en-US" sz="2800"/>
              <a:t> pequeños.</a:t>
            </a:r>
            <a:endParaRPr/>
          </a:p>
        </p:txBody>
      </p:sp>
      <p:sp>
        <p:nvSpPr>
          <p:cNvPr id="410" name="Google Shape;410;p4"/>
          <p:cNvSpPr/>
          <p:nvPr/>
        </p:nvSpPr>
        <p:spPr>
          <a:xfrm>
            <a:off x="1776805" y="1824203"/>
            <a:ext cx="3784359" cy="669285"/>
          </a:xfrm>
          <a:prstGeom prst="chevron">
            <a:avLst>
              <a:gd fmla="val 50000" name="adj"/>
            </a:avLst>
          </a:prstGeom>
          <a:solidFill>
            <a:srgbClr val="F64600"/>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lang="en-US" sz="1575">
                <a:solidFill>
                  <a:srgbClr val="FFFFFF"/>
                </a:solidFill>
                <a:latin typeface="Gill Sans"/>
                <a:ea typeface="Gill Sans"/>
                <a:cs typeface="Gill Sans"/>
                <a:sym typeface="Gill Sans"/>
              </a:rPr>
              <a:t>Intervención terciaria individualizada intensiva    Pocos</a:t>
            </a:r>
            <a:endParaRPr b="0" i="0" sz="1400" u="none" cap="none" strike="noStrike">
              <a:solidFill>
                <a:srgbClr val="000000"/>
              </a:solidFill>
              <a:latin typeface="Gill Sans"/>
              <a:ea typeface="Gill Sans"/>
              <a:cs typeface="Gill Sans"/>
              <a:sym typeface="Gill Sans"/>
            </a:endParaRPr>
          </a:p>
        </p:txBody>
      </p:sp>
      <p:sp>
        <p:nvSpPr>
          <p:cNvPr id="411" name="Google Shape;411;p4"/>
          <p:cNvSpPr/>
          <p:nvPr/>
        </p:nvSpPr>
        <p:spPr>
          <a:xfrm>
            <a:off x="1127086" y="3104605"/>
            <a:ext cx="4156523" cy="648789"/>
          </a:xfrm>
          <a:prstGeom prst="chevron">
            <a:avLst>
              <a:gd fmla="val 50000" name="adj"/>
            </a:avLst>
          </a:prstGeom>
          <a:solidFill>
            <a:schemeClr val="accent4"/>
          </a:solidFill>
          <a:ln cap="flat" cmpd="sng" w="12700">
            <a:solidFill>
              <a:srgbClr val="AC5B2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lang="en-US" sz="1475">
                <a:solidFill>
                  <a:srgbClr val="FFFFFF"/>
                </a:solidFill>
                <a:latin typeface="Gill Sans"/>
                <a:ea typeface="Gill Sans"/>
                <a:cs typeface="Gill Sans"/>
                <a:sym typeface="Gill Sans"/>
              </a:rPr>
              <a:t>Prevención secundaria proporcionando una intervención más intencional.      Algunos</a:t>
            </a:r>
            <a:endParaRPr b="0" i="0" sz="1300" u="none" cap="none" strike="noStrike">
              <a:solidFill>
                <a:srgbClr val="000000"/>
              </a:solidFill>
              <a:latin typeface="Gill Sans"/>
              <a:ea typeface="Gill Sans"/>
              <a:cs typeface="Gill Sans"/>
              <a:sym typeface="Gill Sans"/>
            </a:endParaRPr>
          </a:p>
        </p:txBody>
      </p:sp>
      <p:sp>
        <p:nvSpPr>
          <p:cNvPr id="412" name="Google Shape;412;p4"/>
          <p:cNvSpPr/>
          <p:nvPr/>
        </p:nvSpPr>
        <p:spPr>
          <a:xfrm>
            <a:off x="230145" y="4281625"/>
            <a:ext cx="4066902" cy="783564"/>
          </a:xfrm>
          <a:prstGeom prst="chevron">
            <a:avLst>
              <a:gd fmla="val 50000" name="adj"/>
            </a:avLst>
          </a:prstGeom>
          <a:solidFill>
            <a:srgbClr val="01ADCF"/>
          </a:solidFill>
          <a:ln cap="flat" cmpd="sng" w="12700">
            <a:solidFill>
              <a:srgbClr val="787878"/>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575"/>
              <a:buFont typeface="Calibri"/>
              <a:buNone/>
            </a:pPr>
            <a:r>
              <a:rPr lang="en-US" sz="1575">
                <a:solidFill>
                  <a:srgbClr val="FFFFFF"/>
                </a:solidFill>
                <a:latin typeface="Gill Sans"/>
                <a:ea typeface="Gill Sans"/>
                <a:cs typeface="Gill Sans"/>
                <a:sym typeface="Gill Sans"/>
              </a:rPr>
              <a:t>Promoción universal de la competencia social y emocional Todos</a:t>
            </a:r>
            <a:endParaRPr b="0" i="0" sz="1400" u="none" cap="none" strike="noStrike">
              <a:solidFill>
                <a:srgbClr val="000000"/>
              </a:solidFill>
              <a:latin typeface="Gill Sans"/>
              <a:ea typeface="Gill Sans"/>
              <a:cs typeface="Gill Sans"/>
              <a:sym typeface="Gill Sans"/>
            </a:endParaRPr>
          </a:p>
        </p:txBody>
      </p:sp>
      <p:pic>
        <p:nvPicPr>
          <p:cNvPr id="413" name="Google Shape;413;p4"/>
          <p:cNvPicPr preferRelativeResize="0"/>
          <p:nvPr/>
        </p:nvPicPr>
        <p:blipFill>
          <a:blip r:embed="rId3">
            <a:alphaModFix/>
          </a:blip>
          <a:stretch>
            <a:fillRect/>
          </a:stretch>
        </p:blipFill>
        <p:spPr>
          <a:xfrm>
            <a:off x="6348900" y="1300625"/>
            <a:ext cx="4945225" cy="5080000"/>
          </a:xfrm>
          <a:prstGeom prst="rect">
            <a:avLst/>
          </a:prstGeom>
          <a:noFill/>
          <a:ln cap="flat" cmpd="sng" w="38100">
            <a:solidFill>
              <a:schemeClr val="dk1"/>
            </a:solidFill>
            <a:prstDash val="solid"/>
            <a:round/>
            <a:headEnd len="sm" w="sm" type="none"/>
            <a:tailEnd len="sm" w="sm" type="none"/>
          </a:ln>
        </p:spPr>
      </p:pic>
      <p:sp>
        <p:nvSpPr>
          <p:cNvPr id="414" name="Google Shape;414;p4"/>
          <p:cNvSpPr txBox="1"/>
          <p:nvPr/>
        </p:nvSpPr>
        <p:spPr>
          <a:xfrm>
            <a:off x="9481282" y="2029547"/>
            <a:ext cx="2556600" cy="1200600"/>
          </a:xfrm>
          <a:prstGeom prst="rect">
            <a:avLst/>
          </a:prstGeom>
          <a:solidFill>
            <a:schemeClr val="lt2"/>
          </a:solidFill>
          <a:ln cap="flat" cmpd="sng" w="9525">
            <a:solidFill>
              <a:schemeClr val="accent6"/>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Century Gothic"/>
              <a:buNone/>
            </a:pPr>
            <a:r>
              <a:rPr lang="en-US" sz="1800">
                <a:latin typeface="Gill Sans"/>
                <a:ea typeface="Gill Sans"/>
                <a:cs typeface="Gill Sans"/>
                <a:sym typeface="Gill Sans"/>
              </a:rPr>
              <a:t>El desarrollo y aprendizaje social y emocional es la base de todos los niveles. </a:t>
            </a:r>
            <a:endParaRPr b="0" i="0" sz="1800" u="none" cap="none" strike="noStrike">
              <a:solidFill>
                <a:srgbClr val="FFFFFF"/>
              </a:solidFill>
              <a:latin typeface="Gill Sans"/>
              <a:ea typeface="Gill Sans"/>
              <a:cs typeface="Gill Sans"/>
              <a:sym typeface="Gill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
          <p:cNvSpPr txBox="1"/>
          <p:nvPr>
            <p:ph type="title"/>
          </p:nvPr>
        </p:nvSpPr>
        <p:spPr>
          <a:xfrm>
            <a:off x="727075" y="308536"/>
            <a:ext cx="8229600" cy="7159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Agenda</a:t>
            </a:r>
            <a:endParaRPr/>
          </a:p>
        </p:txBody>
      </p:sp>
      <p:grpSp>
        <p:nvGrpSpPr>
          <p:cNvPr id="194" name="Google Shape;194;p2"/>
          <p:cNvGrpSpPr/>
          <p:nvPr/>
        </p:nvGrpSpPr>
        <p:grpSpPr>
          <a:xfrm>
            <a:off x="812800" y="1231139"/>
            <a:ext cx="10858500" cy="4929119"/>
            <a:chOff x="0" y="240539"/>
            <a:chExt cx="10858500" cy="4929119"/>
          </a:xfrm>
        </p:grpSpPr>
        <p:sp>
          <p:nvSpPr>
            <p:cNvPr id="195" name="Google Shape;195;p2"/>
            <p:cNvSpPr/>
            <p:nvPr/>
          </p:nvSpPr>
          <p:spPr>
            <a:xfrm>
              <a:off x="0" y="653819"/>
              <a:ext cx="10858500" cy="705599"/>
            </a:xfrm>
            <a:prstGeom prst="rect">
              <a:avLst/>
            </a:prstGeom>
            <a:solidFill>
              <a:schemeClr val="lt1">
                <a:alpha val="87843"/>
              </a:schemeClr>
            </a:solidFill>
            <a:ln cap="flat" cmpd="sng" w="12700">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6" name="Google Shape;196;p2"/>
            <p:cNvSpPr/>
            <p:nvPr/>
          </p:nvSpPr>
          <p:spPr>
            <a:xfrm>
              <a:off x="542925" y="240539"/>
              <a:ext cx="8228180" cy="826559"/>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7" name="Google Shape;197;p2"/>
            <p:cNvSpPr txBox="1"/>
            <p:nvPr/>
          </p:nvSpPr>
          <p:spPr>
            <a:xfrm>
              <a:off x="583274" y="280888"/>
              <a:ext cx="814748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lang="en-US" sz="2800">
                  <a:solidFill>
                    <a:schemeClr val="lt1"/>
                  </a:solidFill>
                  <a:latin typeface="Gill Sans"/>
                  <a:ea typeface="Gill Sans"/>
                  <a:cs typeface="Gill Sans"/>
                  <a:sym typeface="Gill Sans"/>
                </a:rPr>
                <a:t>Introducciones</a:t>
              </a:r>
              <a:endParaRPr b="0" i="0" sz="1400" u="none" cap="none" strike="noStrike">
                <a:solidFill>
                  <a:srgbClr val="000000"/>
                </a:solidFill>
                <a:latin typeface="Gill Sans"/>
                <a:ea typeface="Gill Sans"/>
                <a:cs typeface="Gill Sans"/>
                <a:sym typeface="Gill Sans"/>
              </a:endParaRPr>
            </a:p>
          </p:txBody>
        </p:sp>
        <p:sp>
          <p:nvSpPr>
            <p:cNvPr id="198" name="Google Shape;198;p2"/>
            <p:cNvSpPr/>
            <p:nvPr/>
          </p:nvSpPr>
          <p:spPr>
            <a:xfrm>
              <a:off x="0" y="1923899"/>
              <a:ext cx="10858500" cy="705599"/>
            </a:xfrm>
            <a:prstGeom prst="rect">
              <a:avLst/>
            </a:prstGeom>
            <a:solidFill>
              <a:schemeClr val="lt1">
                <a:alpha val="87843"/>
              </a:schemeClr>
            </a:solidFill>
            <a:ln cap="flat" cmpd="sng" w="12700">
              <a:solidFill>
                <a:srgbClr val="D07A5B"/>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199" name="Google Shape;199;p2"/>
            <p:cNvSpPr/>
            <p:nvPr/>
          </p:nvSpPr>
          <p:spPr>
            <a:xfrm>
              <a:off x="542925" y="1510619"/>
              <a:ext cx="8309130" cy="826559"/>
            </a:xfrm>
            <a:prstGeom prst="roundRect">
              <a:avLst>
                <a:gd fmla="val 16667" name="adj"/>
              </a:avLst>
            </a:prstGeom>
            <a:solidFill>
              <a:srgbClr val="D07A5B"/>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0" name="Google Shape;200;p2"/>
            <p:cNvSpPr txBox="1"/>
            <p:nvPr/>
          </p:nvSpPr>
          <p:spPr>
            <a:xfrm>
              <a:off x="583274" y="1550968"/>
              <a:ext cx="822843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b="0" i="0" lang="en-US" sz="2800" u="none" cap="none" strike="noStrike">
                  <a:solidFill>
                    <a:schemeClr val="lt1"/>
                  </a:solidFill>
                  <a:latin typeface="Gill Sans"/>
                  <a:ea typeface="Gill Sans"/>
                  <a:cs typeface="Gill Sans"/>
                  <a:sym typeface="Gill Sans"/>
                </a:rPr>
                <a:t>Descripción general del </a:t>
              </a:r>
              <a:r>
                <a:rPr lang="en-US" sz="2800">
                  <a:solidFill>
                    <a:schemeClr val="lt1"/>
                  </a:solidFill>
                  <a:latin typeface="Gill Sans"/>
                  <a:ea typeface="Gill Sans"/>
                  <a:cs typeface="Gill Sans"/>
                  <a:sym typeface="Gill Sans"/>
                </a:rPr>
                <a:t>M</a:t>
              </a:r>
              <a:r>
                <a:rPr b="0" i="0" lang="en-US" sz="2800" u="none" cap="none" strike="noStrike">
                  <a:solidFill>
                    <a:schemeClr val="lt1"/>
                  </a:solidFill>
                  <a:latin typeface="Gill Sans"/>
                  <a:ea typeface="Gill Sans"/>
                  <a:cs typeface="Gill Sans"/>
                  <a:sym typeface="Gill Sans"/>
                </a:rPr>
                <a:t>odelo </a:t>
              </a:r>
              <a:r>
                <a:rPr lang="en-US" sz="2800">
                  <a:solidFill>
                    <a:schemeClr val="lt1"/>
                  </a:solidFill>
                  <a:latin typeface="Gill Sans"/>
                  <a:ea typeface="Gill Sans"/>
                  <a:cs typeface="Gill Sans"/>
                  <a:sym typeface="Gill Sans"/>
                </a:rPr>
                <a:t>p</a:t>
              </a:r>
              <a:r>
                <a:rPr b="0" i="0" lang="en-US" sz="2800" u="none" cap="none" strike="noStrike">
                  <a:solidFill>
                    <a:schemeClr val="lt1"/>
                  </a:solidFill>
                  <a:latin typeface="Gill Sans"/>
                  <a:ea typeface="Gill Sans"/>
                  <a:cs typeface="Gill Sans"/>
                  <a:sym typeface="Gill Sans"/>
                </a:rPr>
                <a:t>irámide</a:t>
              </a:r>
              <a:endParaRPr b="0" i="0" sz="1400" u="none" cap="none" strike="noStrike">
                <a:solidFill>
                  <a:srgbClr val="000000"/>
                </a:solidFill>
                <a:latin typeface="Gill Sans"/>
                <a:ea typeface="Gill Sans"/>
                <a:cs typeface="Gill Sans"/>
                <a:sym typeface="Gill Sans"/>
              </a:endParaRPr>
            </a:p>
          </p:txBody>
        </p:sp>
        <p:sp>
          <p:nvSpPr>
            <p:cNvPr id="201" name="Google Shape;201;p2"/>
            <p:cNvSpPr/>
            <p:nvPr/>
          </p:nvSpPr>
          <p:spPr>
            <a:xfrm>
              <a:off x="0" y="3193979"/>
              <a:ext cx="10858500" cy="705599"/>
            </a:xfrm>
            <a:prstGeom prst="rect">
              <a:avLst/>
            </a:prstGeom>
            <a:solidFill>
              <a:schemeClr val="lt1">
                <a:alpha val="87843"/>
              </a:schemeClr>
            </a:solidFill>
            <a:ln cap="flat" cmpd="sng" w="12700">
              <a:solidFill>
                <a:srgbClr val="B8888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2" name="Google Shape;202;p2"/>
            <p:cNvSpPr/>
            <p:nvPr/>
          </p:nvSpPr>
          <p:spPr>
            <a:xfrm>
              <a:off x="542925" y="2780699"/>
              <a:ext cx="7600950" cy="826559"/>
            </a:xfrm>
            <a:prstGeom prst="roundRect">
              <a:avLst>
                <a:gd fmla="val 16667" name="adj"/>
              </a:avLst>
            </a:prstGeom>
            <a:solidFill>
              <a:schemeClr val="accent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3" name="Google Shape;203;p2"/>
            <p:cNvSpPr txBox="1"/>
            <p:nvPr/>
          </p:nvSpPr>
          <p:spPr>
            <a:xfrm>
              <a:off x="583274" y="2821048"/>
              <a:ext cx="7520252"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lang="en-US" sz="2800">
                  <a:solidFill>
                    <a:schemeClr val="lt1"/>
                  </a:solidFill>
                  <a:latin typeface="Gill Sans"/>
                  <a:ea typeface="Gill Sans"/>
                  <a:cs typeface="Gill Sans"/>
                  <a:sym typeface="Gill Sans"/>
                </a:rPr>
                <a:t>Consideraciones críticas: características del cuidado infantil familiar</a:t>
              </a:r>
              <a:r>
                <a:rPr b="0" i="0" lang="en-US" sz="2800" u="none" cap="none" strike="noStrike">
                  <a:solidFill>
                    <a:schemeClr val="lt1"/>
                  </a:solidFill>
                  <a:latin typeface="Gill Sans"/>
                  <a:ea typeface="Gill Sans"/>
                  <a:cs typeface="Gill Sans"/>
                  <a:sym typeface="Gill Sans"/>
                </a:rPr>
                <a:t> </a:t>
              </a:r>
              <a:endParaRPr b="0" i="0" sz="2800" u="none" cap="none" strike="noStrike">
                <a:solidFill>
                  <a:schemeClr val="lt1"/>
                </a:solidFill>
                <a:latin typeface="Gill Sans"/>
                <a:ea typeface="Gill Sans"/>
                <a:cs typeface="Gill Sans"/>
                <a:sym typeface="Gill Sans"/>
              </a:endParaRPr>
            </a:p>
          </p:txBody>
        </p:sp>
        <p:sp>
          <p:nvSpPr>
            <p:cNvPr id="204" name="Google Shape;204;p2"/>
            <p:cNvSpPr/>
            <p:nvPr/>
          </p:nvSpPr>
          <p:spPr>
            <a:xfrm>
              <a:off x="0" y="4464059"/>
              <a:ext cx="10858500" cy="705599"/>
            </a:xfrm>
            <a:prstGeom prst="rect">
              <a:avLst/>
            </a:prstGeom>
            <a:solidFill>
              <a:schemeClr val="lt1">
                <a:alpha val="87843"/>
              </a:schemeClr>
            </a:solidFill>
            <a:ln cap="flat" cmpd="sng" w="12700">
              <a:solidFill>
                <a:srgbClr val="A4A4A4"/>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5" name="Google Shape;205;p2"/>
            <p:cNvSpPr/>
            <p:nvPr/>
          </p:nvSpPr>
          <p:spPr>
            <a:xfrm>
              <a:off x="542925" y="4050779"/>
              <a:ext cx="8282147" cy="826559"/>
            </a:xfrm>
            <a:prstGeom prst="roundRect">
              <a:avLst>
                <a:gd fmla="val 16667" name="adj"/>
              </a:avLst>
            </a:prstGeom>
            <a:solidFill>
              <a:schemeClr val="accent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06" name="Google Shape;206;p2"/>
            <p:cNvSpPr txBox="1"/>
            <p:nvPr/>
          </p:nvSpPr>
          <p:spPr>
            <a:xfrm>
              <a:off x="583274" y="4091128"/>
              <a:ext cx="8201449" cy="745861"/>
            </a:xfrm>
            <a:prstGeom prst="rect">
              <a:avLst/>
            </a:prstGeom>
            <a:noFill/>
            <a:ln>
              <a:noFill/>
            </a:ln>
          </p:spPr>
          <p:txBody>
            <a:bodyPr anchorCtr="0" anchor="ctr" bIns="0" lIns="287275" spcFirstLastPara="1" rIns="287275" wrap="square" tIns="0">
              <a:noAutofit/>
            </a:bodyPr>
            <a:lstStyle/>
            <a:p>
              <a:pPr indent="0" lvl="0" marL="0" marR="0" rtl="0" algn="l">
                <a:lnSpc>
                  <a:spcPct val="90000"/>
                </a:lnSpc>
                <a:spcBef>
                  <a:spcPts val="0"/>
                </a:spcBef>
                <a:spcAft>
                  <a:spcPts val="0"/>
                </a:spcAft>
                <a:buClr>
                  <a:schemeClr val="lt1"/>
                </a:buClr>
                <a:buSzPts val="2800"/>
                <a:buFont typeface="Calibri"/>
                <a:buNone/>
              </a:pPr>
              <a:r>
                <a:rPr lang="en-US" sz="2800">
                  <a:solidFill>
                    <a:schemeClr val="lt1"/>
                  </a:solidFill>
                  <a:latin typeface="Gill Sans"/>
                  <a:ea typeface="Gill Sans"/>
                  <a:cs typeface="Gill Sans"/>
                  <a:sym typeface="Gill Sans"/>
                </a:rPr>
                <a:t>¿Cómo se ve el </a:t>
              </a:r>
              <a:r>
                <a:rPr lang="en-US" sz="2800">
                  <a:solidFill>
                    <a:schemeClr val="lt1"/>
                  </a:solidFill>
                  <a:latin typeface="Gill Sans"/>
                  <a:ea typeface="Gill Sans"/>
                  <a:cs typeface="Gill Sans"/>
                  <a:sym typeface="Gill Sans"/>
                </a:rPr>
                <a:t>Modelo pirámide</a:t>
              </a:r>
              <a:r>
                <a:rPr lang="en-US" sz="2800">
                  <a:solidFill>
                    <a:schemeClr val="lt1"/>
                  </a:solidFill>
                  <a:latin typeface="Gill Sans"/>
                  <a:ea typeface="Gill Sans"/>
                  <a:cs typeface="Gill Sans"/>
                  <a:sym typeface="Gill Sans"/>
                </a:rPr>
                <a:t> en el cuidado infantil familiar?</a:t>
              </a:r>
              <a:r>
                <a:rPr b="0" i="0" lang="en-US" sz="2800" u="none" cap="none" strike="noStrike">
                  <a:solidFill>
                    <a:schemeClr val="lt1"/>
                  </a:solidFill>
                  <a:latin typeface="Gill Sans"/>
                  <a:ea typeface="Gill Sans"/>
                  <a:cs typeface="Gill Sans"/>
                  <a:sym typeface="Gill Sans"/>
                </a:rPr>
                <a:t> </a:t>
              </a:r>
              <a:endParaRPr b="0" i="0" sz="1400" u="none" cap="none" strike="noStrike">
                <a:solidFill>
                  <a:srgbClr val="000000"/>
                </a:solidFill>
                <a:latin typeface="Gill Sans"/>
                <a:ea typeface="Gill Sans"/>
                <a:cs typeface="Gill Sans"/>
                <a:sym typeface="Gill Sans"/>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19" name="Shape 419"/>
        <p:cNvGrpSpPr/>
        <p:nvPr/>
      </p:nvGrpSpPr>
      <p:grpSpPr>
        <a:xfrm>
          <a:off x="0" y="0"/>
          <a:ext cx="0" cy="0"/>
          <a:chOff x="0" y="0"/>
          <a:chExt cx="0" cy="0"/>
        </a:xfrm>
      </p:grpSpPr>
      <p:sp>
        <p:nvSpPr>
          <p:cNvPr id="420" name="Google Shape;420;p10"/>
          <p:cNvSpPr txBox="1"/>
          <p:nvPr>
            <p:ph type="title"/>
          </p:nvPr>
        </p:nvSpPr>
        <p:spPr>
          <a:xfrm>
            <a:off x="971550" y="196849"/>
            <a:ext cx="10382250" cy="7380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sz="3400"/>
              <a:t>Se trata de relaciones enriquecedoras y receptivas</a:t>
            </a:r>
            <a:endParaRPr/>
          </a:p>
        </p:txBody>
      </p:sp>
      <p:grpSp>
        <p:nvGrpSpPr>
          <p:cNvPr id="421" name="Google Shape;421;p10"/>
          <p:cNvGrpSpPr/>
          <p:nvPr/>
        </p:nvGrpSpPr>
        <p:grpSpPr>
          <a:xfrm>
            <a:off x="840622" y="1459332"/>
            <a:ext cx="10607191" cy="4352544"/>
            <a:chOff x="-130928" y="0"/>
            <a:chExt cx="10607191" cy="4352544"/>
          </a:xfrm>
        </p:grpSpPr>
        <p:sp>
          <p:nvSpPr>
            <p:cNvPr id="422" name="Google Shape;422;p10"/>
            <p:cNvSpPr/>
            <p:nvPr/>
          </p:nvSpPr>
          <p:spPr>
            <a:xfrm>
              <a:off x="2420" y="0"/>
              <a:ext cx="2537263" cy="4352544"/>
            </a:xfrm>
            <a:prstGeom prst="roundRect">
              <a:avLst>
                <a:gd fmla="val 10000" name="adj"/>
              </a:avLst>
            </a:prstGeom>
            <a:solidFill>
              <a:srgbClr val="4372C3"/>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3" name="Google Shape;423;p10"/>
            <p:cNvSpPr txBox="1"/>
            <p:nvPr/>
          </p:nvSpPr>
          <p:spPr>
            <a:xfrm>
              <a:off x="-130928" y="1741017"/>
              <a:ext cx="2670611"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a:t>
              </a:r>
              <a:r>
                <a:rPr lang="en-US" sz="2800">
                  <a:solidFill>
                    <a:schemeClr val="lt1"/>
                  </a:solidFill>
                  <a:latin typeface="Gill Sans"/>
                  <a:ea typeface="Gill Sans"/>
                  <a:cs typeface="Gill Sans"/>
                  <a:sym typeface="Gill Sans"/>
                </a:rPr>
                <a:t>ciones entre los </a:t>
              </a:r>
              <a:r>
                <a:rPr lang="en-US" sz="2800">
                  <a:solidFill>
                    <a:schemeClr val="lt1"/>
                  </a:solidFill>
                  <a:latin typeface="Gill Sans"/>
                  <a:ea typeface="Gill Sans"/>
                  <a:cs typeface="Gill Sans"/>
                  <a:sym typeface="Gill Sans"/>
                </a:rPr>
                <a:t>niños</a:t>
              </a:r>
              <a:r>
                <a:rPr lang="en-US" sz="2800">
                  <a:solidFill>
                    <a:schemeClr val="lt1"/>
                  </a:solidFill>
                  <a:latin typeface="Gill Sans"/>
                  <a:ea typeface="Gill Sans"/>
                  <a:cs typeface="Gill Sans"/>
                  <a:sym typeface="Gill Sans"/>
                </a:rPr>
                <a:t> y </a:t>
              </a:r>
              <a:r>
                <a:rPr lang="en-US" sz="2800">
                  <a:solidFill>
                    <a:schemeClr val="lt1"/>
                  </a:solidFill>
                  <a:latin typeface="Gill Sans"/>
                  <a:ea typeface="Gill Sans"/>
                  <a:cs typeface="Gill Sans"/>
                  <a:sym typeface="Gill Sans"/>
                </a:rPr>
                <a:t>niñas</a:t>
              </a:r>
              <a:endParaRPr b="0" i="0" sz="2800" u="none" cap="none" strike="noStrike">
                <a:solidFill>
                  <a:schemeClr val="lt1"/>
                </a:solidFill>
                <a:latin typeface="Gill Sans"/>
                <a:ea typeface="Gill Sans"/>
                <a:cs typeface="Gill Sans"/>
                <a:sym typeface="Gill Sans"/>
              </a:endParaRPr>
            </a:p>
          </p:txBody>
        </p:sp>
        <p:sp>
          <p:nvSpPr>
            <p:cNvPr id="424" name="Google Shape;424;p10"/>
            <p:cNvSpPr/>
            <p:nvPr/>
          </p:nvSpPr>
          <p:spPr>
            <a:xfrm>
              <a:off x="546353" y="261152"/>
              <a:ext cx="1449397" cy="1449397"/>
            </a:xfrm>
            <a:prstGeom prst="ellipse">
              <a:avLst/>
            </a:prstGeom>
            <a:solidFill>
              <a:srgbClr val="BFC8E3"/>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5" name="Google Shape;425;p10"/>
            <p:cNvSpPr/>
            <p:nvPr/>
          </p:nvSpPr>
          <p:spPr>
            <a:xfrm>
              <a:off x="2615802" y="0"/>
              <a:ext cx="2537263" cy="4352544"/>
            </a:xfrm>
            <a:prstGeom prst="roundRect">
              <a:avLst>
                <a:gd fmla="val 10000" name="adj"/>
              </a:avLst>
            </a:prstGeom>
            <a:solidFill>
              <a:srgbClr val="43BCB8"/>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6" name="Google Shape;426;p10"/>
            <p:cNvSpPr txBox="1"/>
            <p:nvPr/>
          </p:nvSpPr>
          <p:spPr>
            <a:xfrm>
              <a:off x="2615802" y="1741017"/>
              <a:ext cx="2629965"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a:t>
              </a:r>
              <a:r>
                <a:rPr lang="en-US" sz="2800">
                  <a:solidFill>
                    <a:schemeClr val="lt1"/>
                  </a:solidFill>
                  <a:latin typeface="Gill Sans"/>
                  <a:ea typeface="Gill Sans"/>
                  <a:cs typeface="Gill Sans"/>
                  <a:sym typeface="Gill Sans"/>
                </a:rPr>
                <a:t>ciones entre los/las educadores y las familias</a:t>
              </a:r>
              <a:endParaRPr b="0" i="0" sz="2800" u="none" cap="none" strike="noStrike">
                <a:solidFill>
                  <a:schemeClr val="lt1"/>
                </a:solidFill>
                <a:latin typeface="Gill Sans"/>
                <a:ea typeface="Gill Sans"/>
                <a:cs typeface="Gill Sans"/>
                <a:sym typeface="Gill Sans"/>
              </a:endParaRPr>
            </a:p>
          </p:txBody>
        </p:sp>
        <p:sp>
          <p:nvSpPr>
            <p:cNvPr id="427" name="Google Shape;427;p10"/>
            <p:cNvSpPr/>
            <p:nvPr/>
          </p:nvSpPr>
          <p:spPr>
            <a:xfrm>
              <a:off x="3159735" y="261152"/>
              <a:ext cx="1449397" cy="1449397"/>
            </a:xfrm>
            <a:prstGeom prst="ellipse">
              <a:avLst/>
            </a:prstGeom>
            <a:solidFill>
              <a:srgbClr val="BEDEE0"/>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8" name="Google Shape;428;p10"/>
            <p:cNvSpPr/>
            <p:nvPr/>
          </p:nvSpPr>
          <p:spPr>
            <a:xfrm>
              <a:off x="5229183" y="0"/>
              <a:ext cx="2537263" cy="4352544"/>
            </a:xfrm>
            <a:prstGeom prst="roundRect">
              <a:avLst>
                <a:gd fmla="val 10000" name="adj"/>
              </a:avLst>
            </a:prstGeom>
            <a:solidFill>
              <a:srgbClr val="45B363"/>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29" name="Google Shape;429;p10"/>
            <p:cNvSpPr txBox="1"/>
            <p:nvPr/>
          </p:nvSpPr>
          <p:spPr>
            <a:xfrm>
              <a:off x="5229183" y="1741017"/>
              <a:ext cx="2613382"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a:t>
              </a:r>
              <a:r>
                <a:rPr lang="en-US" sz="2800">
                  <a:solidFill>
                    <a:schemeClr val="lt1"/>
                  </a:solidFill>
                  <a:latin typeface="Gill Sans"/>
                  <a:ea typeface="Gill Sans"/>
                  <a:cs typeface="Gill Sans"/>
                  <a:sym typeface="Gill Sans"/>
                </a:rPr>
                <a:t>ciones entre los educadores y los </a:t>
              </a:r>
              <a:r>
                <a:rPr lang="en-US" sz="2800">
                  <a:solidFill>
                    <a:schemeClr val="lt1"/>
                  </a:solidFill>
                  <a:latin typeface="Gill Sans"/>
                  <a:ea typeface="Gill Sans"/>
                  <a:cs typeface="Gill Sans"/>
                  <a:sym typeface="Gill Sans"/>
                </a:rPr>
                <a:t>niños</a:t>
              </a:r>
              <a:r>
                <a:rPr lang="en-US" sz="2800">
                  <a:solidFill>
                    <a:schemeClr val="lt1"/>
                  </a:solidFill>
                  <a:latin typeface="Gill Sans"/>
                  <a:ea typeface="Gill Sans"/>
                  <a:cs typeface="Gill Sans"/>
                  <a:sym typeface="Gill Sans"/>
                </a:rPr>
                <a:t> y </a:t>
              </a:r>
              <a:r>
                <a:rPr lang="en-US" sz="2800">
                  <a:solidFill>
                    <a:schemeClr val="lt1"/>
                  </a:solidFill>
                  <a:latin typeface="Gill Sans"/>
                  <a:ea typeface="Gill Sans"/>
                  <a:cs typeface="Gill Sans"/>
                  <a:sym typeface="Gill Sans"/>
                </a:rPr>
                <a:t>niñas</a:t>
              </a:r>
              <a:endParaRPr b="0" i="0" sz="2800" u="none" cap="none" strike="noStrike">
                <a:solidFill>
                  <a:schemeClr val="lt1"/>
                </a:solidFill>
                <a:latin typeface="Gill Sans"/>
                <a:ea typeface="Gill Sans"/>
                <a:cs typeface="Gill Sans"/>
                <a:sym typeface="Gill Sans"/>
              </a:endParaRPr>
            </a:p>
          </p:txBody>
        </p:sp>
        <p:sp>
          <p:nvSpPr>
            <p:cNvPr id="430" name="Google Shape;430;p10"/>
            <p:cNvSpPr/>
            <p:nvPr/>
          </p:nvSpPr>
          <p:spPr>
            <a:xfrm>
              <a:off x="5773117" y="261152"/>
              <a:ext cx="1449397" cy="1449397"/>
            </a:xfrm>
            <a:prstGeom prst="ellipse">
              <a:avLst/>
            </a:prstGeom>
            <a:solidFill>
              <a:srgbClr val="BEDDC9"/>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31" name="Google Shape;431;p10"/>
            <p:cNvSpPr/>
            <p:nvPr/>
          </p:nvSpPr>
          <p:spPr>
            <a:xfrm>
              <a:off x="7842565" y="0"/>
              <a:ext cx="2537263" cy="4352544"/>
            </a:xfrm>
            <a:prstGeom prst="roundRect">
              <a:avLst>
                <a:gd fmla="val 10000" name="adj"/>
              </a:avLst>
            </a:prstGeom>
            <a:solidFill>
              <a:srgbClr val="6FAA47"/>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32" name="Google Shape;432;p10"/>
            <p:cNvSpPr txBox="1"/>
            <p:nvPr/>
          </p:nvSpPr>
          <p:spPr>
            <a:xfrm>
              <a:off x="7842565" y="1741017"/>
              <a:ext cx="2633698" cy="1741017"/>
            </a:xfrm>
            <a:prstGeom prst="rect">
              <a:avLst/>
            </a:prstGeom>
            <a:noFill/>
            <a:ln>
              <a:noFill/>
            </a:ln>
          </p:spPr>
          <p:txBody>
            <a:bodyPr anchorCtr="0" anchor="ctr" bIns="199125" lIns="199125" spcFirstLastPara="1" rIns="199125" wrap="square" tIns="199125">
              <a:noAutofit/>
            </a:bodyPr>
            <a:lstStyle/>
            <a:p>
              <a:pPr indent="0" lvl="0" marL="0" marR="0" rtl="0" algn="ctr">
                <a:lnSpc>
                  <a:spcPct val="9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Rela</a:t>
              </a:r>
              <a:r>
                <a:rPr lang="en-US" sz="2800">
                  <a:solidFill>
                    <a:schemeClr val="lt1"/>
                  </a:solidFill>
                  <a:latin typeface="Gill Sans"/>
                  <a:ea typeface="Gill Sans"/>
                  <a:cs typeface="Gill Sans"/>
                  <a:sym typeface="Gill Sans"/>
                </a:rPr>
                <a:t>ciones entre educadores</a:t>
              </a:r>
              <a:endParaRPr b="0" i="0" sz="2800" u="none" cap="none" strike="noStrike">
                <a:solidFill>
                  <a:schemeClr val="lt1"/>
                </a:solidFill>
                <a:latin typeface="Gill Sans"/>
                <a:ea typeface="Gill Sans"/>
                <a:cs typeface="Gill Sans"/>
                <a:sym typeface="Gill Sans"/>
              </a:endParaRPr>
            </a:p>
          </p:txBody>
        </p:sp>
        <p:sp>
          <p:nvSpPr>
            <p:cNvPr id="433" name="Google Shape;433;p10"/>
            <p:cNvSpPr/>
            <p:nvPr/>
          </p:nvSpPr>
          <p:spPr>
            <a:xfrm>
              <a:off x="8386498" y="261152"/>
              <a:ext cx="1449397" cy="1449397"/>
            </a:xfrm>
            <a:prstGeom prst="ellipse">
              <a:avLst/>
            </a:prstGeom>
            <a:solidFill>
              <a:srgbClr val="C6D9BE"/>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34" name="Google Shape;434;p10"/>
            <p:cNvSpPr/>
            <p:nvPr/>
          </p:nvSpPr>
          <p:spPr>
            <a:xfrm>
              <a:off x="415289" y="3482035"/>
              <a:ext cx="9551670" cy="652881"/>
            </a:xfrm>
            <a:prstGeom prst="leftRightArrow">
              <a:avLst>
                <a:gd fmla="val 50000" name="adj1"/>
                <a:gd fmla="val 50000" name="adj2"/>
              </a:avLst>
            </a:prstGeom>
            <a:solidFill>
              <a:srgbClr val="CCD3EA"/>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grpSp>
      <p:sp>
        <p:nvSpPr>
          <p:cNvPr id="435" name="Google Shape;435;p10"/>
          <p:cNvSpPr/>
          <p:nvPr/>
        </p:nvSpPr>
        <p:spPr>
          <a:xfrm>
            <a:off x="971550" y="1603948"/>
            <a:ext cx="2539495" cy="1567616"/>
          </a:xfrm>
          <a:prstGeom prst="rect">
            <a:avLst/>
          </a:prstGeom>
          <a:blipFill rotWithShape="1">
            <a:blip r:embed="rId3">
              <a:alphaModFix/>
            </a:blip>
            <a:stretch>
              <a:fillRect b="-3993" l="0" r="0" t="-3994"/>
            </a:stretch>
          </a:blip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436" name="Google Shape;436;p10"/>
          <p:cNvSpPr/>
          <p:nvPr/>
        </p:nvSpPr>
        <p:spPr>
          <a:xfrm>
            <a:off x="6217317" y="1603948"/>
            <a:ext cx="2539495" cy="1567616"/>
          </a:xfrm>
          <a:prstGeom prst="rect">
            <a:avLst/>
          </a:prstGeom>
          <a:blipFill rotWithShape="1">
            <a:blip r:embed="rId4">
              <a:alphaModFix/>
            </a:blip>
            <a:stretch>
              <a:fillRect b="-30990" l="0" r="0" t="-30990"/>
            </a:stretch>
          </a:blip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descr="A person and a child holding hands&#10;&#10;Description automatically generated" id="437" name="Google Shape;437;p10"/>
          <p:cNvPicPr preferRelativeResize="0"/>
          <p:nvPr/>
        </p:nvPicPr>
        <p:blipFill rotWithShape="1">
          <a:blip r:embed="rId5">
            <a:alphaModFix/>
          </a:blip>
          <a:srcRect b="0" l="0" r="0" t="0"/>
          <a:stretch/>
        </p:blipFill>
        <p:spPr>
          <a:xfrm>
            <a:off x="4012328" y="1535909"/>
            <a:ext cx="1592104" cy="1712583"/>
          </a:xfrm>
          <a:prstGeom prst="rect">
            <a:avLst/>
          </a:prstGeom>
          <a:noFill/>
          <a:ln cap="flat" cmpd="sng" w="9525">
            <a:solidFill>
              <a:schemeClr val="lt1"/>
            </a:solidFill>
            <a:prstDash val="solid"/>
            <a:round/>
            <a:headEnd len="sm" w="sm" type="none"/>
            <a:tailEnd len="sm" w="sm" type="none"/>
          </a:ln>
        </p:spPr>
      </p:pic>
      <p:pic>
        <p:nvPicPr>
          <p:cNvPr descr="A person shaking hands with another person&#10;&#10;Description automatically generated" id="438" name="Google Shape;438;p10"/>
          <p:cNvPicPr preferRelativeResize="0"/>
          <p:nvPr/>
        </p:nvPicPr>
        <p:blipFill rotWithShape="1">
          <a:blip r:embed="rId6">
            <a:alphaModFix/>
          </a:blip>
          <a:srcRect b="0" l="0" r="0" t="0"/>
          <a:stretch/>
        </p:blipFill>
        <p:spPr>
          <a:xfrm>
            <a:off x="8951456" y="1573147"/>
            <a:ext cx="2262579" cy="1675345"/>
          </a:xfrm>
          <a:prstGeom prst="rect">
            <a:avLst/>
          </a:prstGeom>
          <a:noFill/>
          <a:ln cap="flat" cmpd="sng" w="9525">
            <a:solidFill>
              <a:schemeClr val="lt1"/>
            </a:solidFill>
            <a:prstDash val="solid"/>
            <a:round/>
            <a:headEnd len="sm" w="sm" type="none"/>
            <a:tailEnd len="sm" w="sm" type="none"/>
          </a:ln>
        </p:spPr>
      </p:pic>
      <p:pic>
        <p:nvPicPr>
          <p:cNvPr descr="Pyramid Model&#10;Tier 3 -  Intensive Intervention&#10;Tier 2 - Targeted Social Emotional Supports&#10;Tier 1 - High Quality Supportive Environments. Nurturing and Responsive Relationships&#10;Base - Effective Workforce&#10;&#10;" id="439" name="Google Shape;439;p10"/>
          <p:cNvPicPr preferRelativeResize="0"/>
          <p:nvPr>
            <p:ph idx="1" type="body"/>
          </p:nvPr>
        </p:nvPicPr>
        <p:blipFill rotWithShape="1">
          <a:blip r:embed="rId7">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44" name="Shape 444"/>
        <p:cNvGrpSpPr/>
        <p:nvPr/>
      </p:nvGrpSpPr>
      <p:grpSpPr>
        <a:xfrm>
          <a:off x="0" y="0"/>
          <a:ext cx="0" cy="0"/>
          <a:chOff x="0" y="0"/>
          <a:chExt cx="0" cy="0"/>
        </a:xfrm>
      </p:grpSpPr>
      <p:sp>
        <p:nvSpPr>
          <p:cNvPr id="445" name="Google Shape;445;p11"/>
          <p:cNvSpPr txBox="1"/>
          <p:nvPr/>
        </p:nvSpPr>
        <p:spPr>
          <a:xfrm>
            <a:off x="990600" y="517529"/>
            <a:ext cx="10515600" cy="1325563"/>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3600"/>
              <a:buFont typeface="Arial"/>
              <a:buNone/>
            </a:pPr>
            <a:r>
              <a:rPr b="1" i="0" lang="en-US" sz="3600" u="none" cap="none" strike="noStrike">
                <a:solidFill>
                  <a:schemeClr val="lt1"/>
                </a:solidFill>
                <a:latin typeface="Century Gothic"/>
                <a:ea typeface="Century Gothic"/>
                <a:cs typeface="Century Gothic"/>
                <a:sym typeface="Century Gothic"/>
              </a:rPr>
              <a:t>A-B-C</a:t>
            </a:r>
            <a:endParaRPr b="0" i="0" sz="1400" u="none" cap="none" strike="noStrike">
              <a:solidFill>
                <a:srgbClr val="000000"/>
              </a:solidFill>
              <a:latin typeface="Gill Sans"/>
              <a:ea typeface="Gill Sans"/>
              <a:cs typeface="Gill Sans"/>
              <a:sym typeface="Gill Sans"/>
            </a:endParaRPr>
          </a:p>
        </p:txBody>
      </p:sp>
      <p:sp>
        <p:nvSpPr>
          <p:cNvPr id="446" name="Google Shape;446;p11"/>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Diseño de entornos de apoyo</a:t>
            </a:r>
            <a:endParaRPr/>
          </a:p>
        </p:txBody>
      </p:sp>
      <p:sp>
        <p:nvSpPr>
          <p:cNvPr id="447" name="Google Shape;447;p11"/>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lnSpcReduction="10000"/>
          </a:bodyPr>
          <a:lstStyle/>
          <a:p>
            <a:pPr indent="-228600" lvl="0" marL="457200" rtl="0" algn="l">
              <a:lnSpc>
                <a:spcPct val="90000"/>
              </a:lnSpc>
              <a:spcBef>
                <a:spcPts val="1000"/>
              </a:spcBef>
              <a:spcAft>
                <a:spcPts val="0"/>
              </a:spcAft>
              <a:buSzPts val="3600"/>
              <a:buChar char="•"/>
            </a:pPr>
            <a:r>
              <a:rPr lang="en-US" sz="3200"/>
              <a:t>Cuando</a:t>
            </a:r>
            <a:r>
              <a:rPr lang="en-US" sz="3200">
                <a:latin typeface="Gill Sans"/>
                <a:ea typeface="Gill Sans"/>
                <a:cs typeface="Gill Sans"/>
                <a:sym typeface="Gill Sans"/>
              </a:rPr>
              <a:t>:</a:t>
            </a:r>
            <a:endParaRPr sz="3200"/>
          </a:p>
          <a:p>
            <a:pPr indent="-228600" lvl="1" marL="914400" rtl="0" algn="l">
              <a:lnSpc>
                <a:spcPct val="90000"/>
              </a:lnSpc>
              <a:spcBef>
                <a:spcPts val="500"/>
              </a:spcBef>
              <a:spcAft>
                <a:spcPts val="0"/>
              </a:spcAft>
              <a:buSzPts val="3200"/>
              <a:buChar char="•"/>
            </a:pPr>
            <a:r>
              <a:rPr lang="en-US">
                <a:solidFill>
                  <a:schemeClr val="dk1"/>
                </a:solidFill>
              </a:rPr>
              <a:t>Los </a:t>
            </a:r>
            <a:r>
              <a:rPr lang="en-US">
                <a:solidFill>
                  <a:schemeClr val="dk1"/>
                </a:solidFill>
              </a:rPr>
              <a:t>niños</a:t>
            </a:r>
            <a:r>
              <a:rPr lang="en-US">
                <a:solidFill>
                  <a:schemeClr val="dk1"/>
                </a:solidFill>
              </a:rPr>
              <a:t> y </a:t>
            </a:r>
            <a:r>
              <a:rPr lang="en-US">
                <a:solidFill>
                  <a:schemeClr val="dk1"/>
                </a:solidFill>
              </a:rPr>
              <a:t>niñas</a:t>
            </a:r>
            <a:r>
              <a:rPr lang="en-US">
                <a:solidFill>
                  <a:schemeClr val="dk1"/>
                </a:solidFill>
              </a:rPr>
              <a:t> </a:t>
            </a:r>
            <a:r>
              <a:rPr lang="en-US">
                <a:solidFill>
                  <a:schemeClr val="dk1"/>
                </a:solidFill>
              </a:rPr>
              <a:t>están</a:t>
            </a:r>
            <a:r>
              <a:rPr lang="en-US">
                <a:solidFill>
                  <a:schemeClr val="dk1"/>
                </a:solidFill>
              </a:rPr>
              <a:t> entretenidos y participando.</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rPr>
              <a:t>Los </a:t>
            </a:r>
            <a:r>
              <a:rPr lang="en-US">
                <a:solidFill>
                  <a:schemeClr val="dk1"/>
                </a:solidFill>
              </a:rPr>
              <a:t>niños</a:t>
            </a:r>
            <a:r>
              <a:rPr lang="en-US">
                <a:solidFill>
                  <a:schemeClr val="dk1"/>
                </a:solidFill>
              </a:rPr>
              <a:t> y </a:t>
            </a:r>
            <a:r>
              <a:rPr lang="en-US">
                <a:solidFill>
                  <a:schemeClr val="dk1"/>
                </a:solidFill>
              </a:rPr>
              <a:t>niñas</a:t>
            </a:r>
            <a:r>
              <a:rPr lang="en-US">
                <a:solidFill>
                  <a:schemeClr val="dk1"/>
                </a:solidFill>
              </a:rPr>
              <a:t> conocen las rutinas y las expectativas.</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rPr>
              <a:t>Los niños y </a:t>
            </a:r>
            <a:r>
              <a:rPr lang="en-US">
                <a:solidFill>
                  <a:schemeClr val="dk1"/>
                </a:solidFill>
              </a:rPr>
              <a:t>niñas</a:t>
            </a:r>
            <a:r>
              <a:rPr lang="en-US">
                <a:solidFill>
                  <a:schemeClr val="dk1"/>
                </a:solidFill>
              </a:rPr>
              <a:t> reciben altos índices de atención positiva.</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rPr>
              <a:t>Los niños y </a:t>
            </a:r>
            <a:r>
              <a:rPr lang="en-US">
                <a:solidFill>
                  <a:schemeClr val="dk1"/>
                </a:solidFill>
              </a:rPr>
              <a:t>niñas</a:t>
            </a:r>
            <a:r>
              <a:rPr lang="en-US">
                <a:solidFill>
                  <a:schemeClr val="dk1"/>
                </a:solidFill>
              </a:rPr>
              <a:t> reciben muchos comentarios positivos.</a:t>
            </a:r>
            <a:r>
              <a:rPr lang="en-US">
                <a:solidFill>
                  <a:schemeClr val="dk1"/>
                </a:solidFill>
                <a:latin typeface="Gill Sans"/>
                <a:ea typeface="Gill Sans"/>
                <a:cs typeface="Gill Sans"/>
                <a:sym typeface="Gill Sans"/>
              </a:rPr>
              <a:t> </a:t>
            </a:r>
            <a:endParaRPr>
              <a:latin typeface="Gill Sans"/>
              <a:ea typeface="Gill Sans"/>
              <a:cs typeface="Gill Sans"/>
              <a:sym typeface="Gill Sans"/>
            </a:endParaRPr>
          </a:p>
          <a:p>
            <a:pPr indent="-228600" lvl="1" marL="914400" rtl="0" algn="l">
              <a:lnSpc>
                <a:spcPct val="90000"/>
              </a:lnSpc>
              <a:spcBef>
                <a:spcPts val="500"/>
              </a:spcBef>
              <a:spcAft>
                <a:spcPts val="0"/>
              </a:spcAft>
              <a:buSzPts val="3200"/>
              <a:buChar char="•"/>
            </a:pPr>
            <a:r>
              <a:rPr lang="en-US">
                <a:solidFill>
                  <a:schemeClr val="dk1"/>
                </a:solidFill>
              </a:rPr>
              <a:t>Las(los) educadoras(es) tienen tiempo para tener conversaciones significativas con los niños y </a:t>
            </a:r>
            <a:r>
              <a:rPr lang="en-US">
                <a:solidFill>
                  <a:schemeClr val="dk1"/>
                </a:solidFill>
              </a:rPr>
              <a:t>niñas</a:t>
            </a:r>
            <a:endParaRPr>
              <a:latin typeface="Gill Sans"/>
              <a:ea typeface="Gill Sans"/>
              <a:cs typeface="Gill Sans"/>
              <a:sym typeface="Gill Sans"/>
            </a:endParaRPr>
          </a:p>
          <a:p>
            <a:pPr indent="-228600" lvl="0" marL="457200" rtl="0" algn="l">
              <a:lnSpc>
                <a:spcPct val="90000"/>
              </a:lnSpc>
              <a:spcBef>
                <a:spcPts val="1000"/>
              </a:spcBef>
              <a:spcAft>
                <a:spcPts val="0"/>
              </a:spcAft>
              <a:buSzPts val="3600"/>
              <a:buChar char="•"/>
            </a:pPr>
            <a:r>
              <a:rPr lang="en-US" sz="3200"/>
              <a:t>Los niños y </a:t>
            </a:r>
            <a:r>
              <a:rPr lang="en-US" sz="3200"/>
              <a:t>niñas</a:t>
            </a:r>
            <a:r>
              <a:rPr lang="en-US" sz="3200"/>
              <a:t> tienen menos probabilidades de tener comportamientos desafiantes.</a:t>
            </a:r>
            <a:endParaRPr sz="3200"/>
          </a:p>
        </p:txBody>
      </p:sp>
      <p:pic>
        <p:nvPicPr>
          <p:cNvPr descr="Pyramid Model&#10;Tier 3 -  Intensive Intervention&#10;Tier 2 - Targeted Social Emotional Supports&#10;Tier 1 - High Quality Supportive Environments. Nurturing and Responsive Relationships&#10;Base - Effective Workforce&#10;&#10;" id="448" name="Google Shape;448;p11"/>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52" name="Shape 452"/>
        <p:cNvGrpSpPr/>
        <p:nvPr/>
      </p:nvGrpSpPr>
      <p:grpSpPr>
        <a:xfrm>
          <a:off x="0" y="0"/>
          <a:ext cx="0" cy="0"/>
          <a:chOff x="0" y="0"/>
          <a:chExt cx="0" cy="0"/>
        </a:xfrm>
      </p:grpSpPr>
      <p:sp>
        <p:nvSpPr>
          <p:cNvPr id="453" name="Google Shape;453;p12"/>
          <p:cNvSpPr/>
          <p:nvPr/>
        </p:nvSpPr>
        <p:spPr>
          <a:xfrm>
            <a:off x="5794857" y="3874159"/>
            <a:ext cx="4448577" cy="2849501"/>
          </a:xfrm>
          <a:prstGeom prst="rect">
            <a:avLst/>
          </a:prstGeom>
          <a:noFill/>
          <a:ln>
            <a:noFill/>
          </a:ln>
        </p:spPr>
        <p:txBody>
          <a:bodyPr anchorCtr="0" anchor="t"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454" name="Google Shape;454;p12"/>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CADA NIÑO Y </a:t>
            </a:r>
            <a:r>
              <a:rPr lang="en-US"/>
              <a:t>NIÑA</a:t>
            </a:r>
            <a:r>
              <a:rPr lang="en-US"/>
              <a:t> recibe</a:t>
            </a:r>
            <a:r>
              <a:rPr lang="en-US"/>
              <a:t>… </a:t>
            </a:r>
            <a:endParaRPr/>
          </a:p>
        </p:txBody>
      </p:sp>
      <p:grpSp>
        <p:nvGrpSpPr>
          <p:cNvPr id="455" name="Google Shape;455;p12"/>
          <p:cNvGrpSpPr/>
          <p:nvPr/>
        </p:nvGrpSpPr>
        <p:grpSpPr>
          <a:xfrm>
            <a:off x="3400882" y="1231805"/>
            <a:ext cx="5097271" cy="5086902"/>
            <a:chOff x="3115875" y="507410"/>
            <a:chExt cx="5097271" cy="5086902"/>
          </a:xfrm>
        </p:grpSpPr>
        <p:sp>
          <p:nvSpPr>
            <p:cNvPr id="456" name="Google Shape;456;p12"/>
            <p:cNvSpPr/>
            <p:nvPr/>
          </p:nvSpPr>
          <p:spPr>
            <a:xfrm>
              <a:off x="3173765" y="523678"/>
              <a:ext cx="5039381" cy="5039381"/>
            </a:xfrm>
            <a:prstGeom prst="pie">
              <a:avLst>
                <a:gd fmla="val 16200000" name="adj1"/>
                <a:gd fmla="val 1800000" name="adj2"/>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7" name="Google Shape;457;p12"/>
            <p:cNvSpPr txBox="1"/>
            <p:nvPr/>
          </p:nvSpPr>
          <p:spPr>
            <a:xfrm>
              <a:off x="5913618" y="1211180"/>
              <a:ext cx="1848000" cy="1922100"/>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chemeClr val="lt1"/>
                  </a:solidFill>
                </a:rPr>
                <a:t>Refuerzo contingente y no contingente (también llamado amor)</a:t>
              </a:r>
              <a:endParaRPr b="1" i="0" sz="2000" u="none" cap="none" strike="noStrike">
                <a:solidFill>
                  <a:schemeClr val="lt1"/>
                </a:solidFill>
                <a:latin typeface="Arial"/>
                <a:ea typeface="Arial"/>
                <a:cs typeface="Arial"/>
                <a:sym typeface="Arial"/>
              </a:endParaRPr>
            </a:p>
          </p:txBody>
        </p:sp>
        <p:sp>
          <p:nvSpPr>
            <p:cNvPr id="458" name="Google Shape;458;p12"/>
            <p:cNvSpPr/>
            <p:nvPr/>
          </p:nvSpPr>
          <p:spPr>
            <a:xfrm>
              <a:off x="3163396" y="554931"/>
              <a:ext cx="5039381" cy="5039381"/>
            </a:xfrm>
            <a:prstGeom prst="pie">
              <a:avLst>
                <a:gd fmla="val 1800000" name="adj1"/>
                <a:gd fmla="val 9000000" name="adj2"/>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p12"/>
            <p:cNvSpPr txBox="1"/>
            <p:nvPr/>
          </p:nvSpPr>
          <p:spPr>
            <a:xfrm>
              <a:off x="4543227" y="3734541"/>
              <a:ext cx="2279720" cy="1559808"/>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chemeClr val="lt1"/>
                  </a:solidFill>
                </a:rPr>
                <a:t>Elecciones frecuentes y apoyo a la independencia (confianza)</a:t>
              </a:r>
              <a:endParaRPr b="1" i="0" sz="2000" u="none" cap="none" strike="noStrike">
                <a:solidFill>
                  <a:schemeClr val="lt1"/>
                </a:solidFill>
                <a:latin typeface="Arial"/>
                <a:ea typeface="Arial"/>
                <a:cs typeface="Arial"/>
                <a:sym typeface="Arial"/>
              </a:endParaRPr>
            </a:p>
          </p:txBody>
        </p:sp>
        <p:sp>
          <p:nvSpPr>
            <p:cNvPr id="460" name="Google Shape;460;p12"/>
            <p:cNvSpPr/>
            <p:nvPr/>
          </p:nvSpPr>
          <p:spPr>
            <a:xfrm>
              <a:off x="3115875" y="507410"/>
              <a:ext cx="5039381" cy="5039381"/>
            </a:xfrm>
            <a:prstGeom prst="pie">
              <a:avLst>
                <a:gd fmla="val 9000000" name="adj1"/>
                <a:gd fmla="val 16200000" name="adj2"/>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12"/>
            <p:cNvSpPr txBox="1"/>
            <p:nvPr/>
          </p:nvSpPr>
          <p:spPr>
            <a:xfrm>
              <a:off x="3655808" y="1497289"/>
              <a:ext cx="1709790" cy="1679793"/>
            </a:xfrm>
            <a:prstGeom prst="rect">
              <a:avLst/>
            </a:prstGeom>
            <a:noFill/>
            <a:ln>
              <a:noFill/>
            </a:ln>
          </p:spPr>
          <p:txBody>
            <a:bodyPr anchorCtr="0" anchor="ctr" bIns="25400" lIns="25400" spcFirstLastPara="1" rIns="25400" wrap="square" tIns="25400">
              <a:noAutofit/>
            </a:bodyPr>
            <a:lstStyle/>
            <a:p>
              <a:pPr indent="0" lvl="0" marL="0" marR="0" rtl="0" algn="ctr">
                <a:lnSpc>
                  <a:spcPct val="90000"/>
                </a:lnSpc>
                <a:spcBef>
                  <a:spcPts val="0"/>
                </a:spcBef>
                <a:spcAft>
                  <a:spcPts val="0"/>
                </a:spcAft>
                <a:buClr>
                  <a:srgbClr val="000000"/>
                </a:buClr>
                <a:buSzPts val="2000"/>
                <a:buFont typeface="Arial"/>
                <a:buNone/>
              </a:pPr>
              <a:r>
                <a:rPr b="1" lang="en-US" sz="2000">
                  <a:solidFill>
                    <a:schemeClr val="lt1"/>
                  </a:solidFill>
                </a:rPr>
                <a:t>Presunta competencia (altas expectativas)</a:t>
              </a:r>
              <a:endParaRPr b="1" i="0" sz="2000" u="none" cap="none" strike="noStrike">
                <a:solidFill>
                  <a:schemeClr val="lt1"/>
                </a:solidFill>
                <a:latin typeface="Arial"/>
                <a:ea typeface="Arial"/>
                <a:cs typeface="Arial"/>
                <a:sym typeface="Arial"/>
              </a:endParaRPr>
            </a:p>
          </p:txBody>
        </p:sp>
      </p:grpSp>
      <p:pic>
        <p:nvPicPr>
          <p:cNvPr descr="Pyramid Model&#10;Tier 3 -  Intensive Intervention&#10;Tier 2 - Targeted Social Emotional Supports&#10;Tier 1 - High Quality Supportive Environments. Nurturing and Responsive Relationships&#10;Base - Effective Workforce&#10;&#10;" id="462" name="Google Shape;462;p12"/>
          <p:cNvPicPr preferRelativeResize="0"/>
          <p:nvPr>
            <p:ph idx="1" type="body"/>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67" name="Shape 467"/>
        <p:cNvGrpSpPr/>
        <p:nvPr/>
      </p:nvGrpSpPr>
      <p:grpSpPr>
        <a:xfrm>
          <a:off x="0" y="0"/>
          <a:ext cx="0" cy="0"/>
          <a:chOff x="0" y="0"/>
          <a:chExt cx="0" cy="0"/>
        </a:xfrm>
      </p:grpSpPr>
      <p:sp>
        <p:nvSpPr>
          <p:cNvPr id="468" name="Google Shape;468;p1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Aprendizaje social y emocional</a:t>
            </a:r>
            <a:endParaRPr/>
          </a:p>
        </p:txBody>
      </p:sp>
      <p:sp>
        <p:nvSpPr>
          <p:cNvPr id="469" name="Google Shape;469;p18"/>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lnSpcReduction="20000"/>
          </a:bodyPr>
          <a:lstStyle/>
          <a:p>
            <a:pPr indent="-457200" lvl="0" marL="457200" rtl="0" algn="l">
              <a:lnSpc>
                <a:spcPct val="90000"/>
              </a:lnSpc>
              <a:spcBef>
                <a:spcPts val="1000"/>
              </a:spcBef>
              <a:spcAft>
                <a:spcPts val="0"/>
              </a:spcAft>
              <a:buClr>
                <a:srgbClr val="FFD100"/>
              </a:buClr>
              <a:buSzPts val="3600"/>
              <a:buChar char="•"/>
            </a:pPr>
            <a:r>
              <a:rPr lang="en-US"/>
              <a:t>Autorregulación, expresión y comprensión de emociones, resolución de problemas y desarrollo de relaciones sociales: aprendizaje socioemocional para TODOS</a:t>
            </a:r>
            <a:endParaRPr/>
          </a:p>
          <a:p>
            <a:pPr indent="-457200" lvl="0" marL="457200" rtl="0" algn="l">
              <a:lnSpc>
                <a:spcPct val="90000"/>
              </a:lnSpc>
              <a:spcBef>
                <a:spcPts val="1000"/>
              </a:spcBef>
              <a:spcAft>
                <a:spcPts val="0"/>
              </a:spcAft>
              <a:buClr>
                <a:srgbClr val="FFD100"/>
              </a:buClr>
              <a:buSzPts val="3600"/>
              <a:buChar char="•"/>
            </a:pPr>
            <a:r>
              <a:rPr lang="en-US"/>
              <a:t>Instrucción explícita para ALGUNOS</a:t>
            </a:r>
            <a:endParaRPr/>
          </a:p>
          <a:p>
            <a:pPr indent="-431800" lvl="1" marL="914400" rtl="0" algn="l">
              <a:lnSpc>
                <a:spcPct val="90000"/>
              </a:lnSpc>
              <a:spcBef>
                <a:spcPts val="500"/>
              </a:spcBef>
              <a:spcAft>
                <a:spcPts val="0"/>
              </a:spcAft>
              <a:buSzPts val="3200"/>
              <a:buChar char="•"/>
            </a:pPr>
            <a:r>
              <a:rPr lang="en-US"/>
              <a:t>Incremento de las oportunidades para la </a:t>
            </a:r>
            <a:r>
              <a:rPr lang="en-US"/>
              <a:t>instrucción</a:t>
            </a:r>
            <a:r>
              <a:rPr lang="en-US"/>
              <a:t>, práctica, y </a:t>
            </a:r>
            <a:r>
              <a:rPr lang="en-US"/>
              <a:t>retroalimentación</a:t>
            </a:r>
            <a:r>
              <a:rPr lang="en-US"/>
              <a:t>.</a:t>
            </a:r>
            <a:endParaRPr>
              <a:latin typeface="Gill Sans"/>
              <a:ea typeface="Gill Sans"/>
              <a:cs typeface="Gill Sans"/>
              <a:sym typeface="Gill Sans"/>
            </a:endParaRPr>
          </a:p>
          <a:p>
            <a:pPr indent="-457200" lvl="0" marL="457200" rtl="0" algn="l">
              <a:lnSpc>
                <a:spcPct val="90000"/>
              </a:lnSpc>
              <a:spcBef>
                <a:spcPts val="1000"/>
              </a:spcBef>
              <a:spcAft>
                <a:spcPts val="0"/>
              </a:spcAft>
              <a:buClr>
                <a:srgbClr val="FFD100"/>
              </a:buClr>
              <a:buSzPts val="3600"/>
              <a:buChar char="•"/>
            </a:pPr>
            <a:r>
              <a:rPr lang="en-US"/>
              <a:t>Asociación</a:t>
            </a:r>
            <a:r>
              <a:rPr lang="en-US"/>
              <a:t> con la familia</a:t>
            </a:r>
            <a:endParaRPr/>
          </a:p>
          <a:p>
            <a:pPr indent="-457200" lvl="0" marL="457200" rtl="0" algn="l">
              <a:lnSpc>
                <a:spcPct val="90000"/>
              </a:lnSpc>
              <a:spcBef>
                <a:spcPts val="1000"/>
              </a:spcBef>
              <a:spcAft>
                <a:spcPts val="0"/>
              </a:spcAft>
              <a:buClr>
                <a:srgbClr val="FFD100"/>
              </a:buClr>
              <a:buSzPts val="3600"/>
              <a:buChar char="•"/>
            </a:pPr>
            <a:r>
              <a:rPr lang="en-US"/>
              <a:t>Seguimiento del progreso y toma de decisiones sobre datos.</a:t>
            </a:r>
            <a:endParaRPr/>
          </a:p>
        </p:txBody>
      </p:sp>
      <p:pic>
        <p:nvPicPr>
          <p:cNvPr descr="Pyramid Model&#10;Tier 3 -  Intensive Intervention&#10;Tier 2 - Targeted Social Emotional Supports&#10;Tier 1 - High Quality Supportive Environments. Nurturing and Responsive Relationships&#10;Base - Effective Workforce&#10;&#10;" id="470" name="Google Shape;470;p18"/>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4" name="Shape 474"/>
        <p:cNvGrpSpPr/>
        <p:nvPr/>
      </p:nvGrpSpPr>
      <p:grpSpPr>
        <a:xfrm>
          <a:off x="0" y="0"/>
          <a:ext cx="0" cy="0"/>
          <a:chOff x="0" y="0"/>
          <a:chExt cx="0" cy="0"/>
        </a:xfrm>
      </p:grpSpPr>
      <p:sp>
        <p:nvSpPr>
          <p:cNvPr id="475" name="Google Shape;475;p95"/>
          <p:cNvSpPr txBox="1"/>
          <p:nvPr>
            <p:ph type="title"/>
          </p:nvPr>
        </p:nvSpPr>
        <p:spPr>
          <a:xfrm>
            <a:off x="971550" y="196849"/>
            <a:ext cx="10382250" cy="107198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La influencia del desarrollo en los desafíos</a:t>
            </a:r>
            <a:endParaRPr/>
          </a:p>
        </p:txBody>
      </p:sp>
      <p:sp>
        <p:nvSpPr>
          <p:cNvPr id="476" name="Google Shape;476;p95"/>
          <p:cNvSpPr txBox="1"/>
          <p:nvPr>
            <p:ph idx="4294967295" type="body"/>
          </p:nvPr>
        </p:nvSpPr>
        <p:spPr>
          <a:xfrm>
            <a:off x="971550" y="1459332"/>
            <a:ext cx="5000625" cy="43525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000000"/>
              </a:buClr>
              <a:buSzPts val="3600"/>
              <a:buChar char="•"/>
            </a:pPr>
            <a:r>
              <a:rPr lang="en-US" sz="3100"/>
              <a:t>Con el desarrollo pueden surgir nuevos desafíos</a:t>
            </a:r>
            <a:endParaRPr/>
          </a:p>
          <a:p>
            <a:pPr indent="-457200" lvl="0" marL="457200" rtl="0" algn="l">
              <a:lnSpc>
                <a:spcPct val="90000"/>
              </a:lnSpc>
              <a:spcBef>
                <a:spcPts val="600"/>
              </a:spcBef>
              <a:spcAft>
                <a:spcPts val="0"/>
              </a:spcAft>
              <a:buClr>
                <a:srgbClr val="000000"/>
              </a:buClr>
              <a:buSzPts val="3600"/>
              <a:buChar char="•"/>
            </a:pPr>
            <a:r>
              <a:rPr lang="en-US" sz="3100"/>
              <a:t>El desarrollo crea la necesidad de cambios y modificaciones en el cuidado</a:t>
            </a:r>
            <a:endParaRPr sz="3100"/>
          </a:p>
          <a:p>
            <a:pPr indent="-457200" lvl="0" marL="457200" rtl="0" algn="l">
              <a:lnSpc>
                <a:spcPct val="90000"/>
              </a:lnSpc>
              <a:spcBef>
                <a:spcPts val="600"/>
              </a:spcBef>
              <a:spcAft>
                <a:spcPts val="600"/>
              </a:spcAft>
              <a:buClr>
                <a:srgbClr val="000000"/>
              </a:buClr>
              <a:buSzPts val="3600"/>
              <a:buChar char="•"/>
            </a:pPr>
            <a:r>
              <a:rPr lang="en-US" sz="3100"/>
              <a:t>Pueden surgir desafíos porque el desarrollo aún no se ha producido</a:t>
            </a:r>
            <a:endParaRPr/>
          </a:p>
        </p:txBody>
      </p:sp>
      <p:pic>
        <p:nvPicPr>
          <p:cNvPr id="477" name="Google Shape;477;p95"/>
          <p:cNvPicPr preferRelativeResize="0"/>
          <p:nvPr/>
        </p:nvPicPr>
        <p:blipFill rotWithShape="1">
          <a:blip r:embed="rId3">
            <a:alphaModFix/>
          </a:blip>
          <a:srcRect b="0" l="14548" r="9050" t="0"/>
          <a:stretch/>
        </p:blipFill>
        <p:spPr>
          <a:xfrm>
            <a:off x="6353175" y="1459332"/>
            <a:ext cx="5000625" cy="4352544"/>
          </a:xfrm>
          <a:prstGeom prst="rect">
            <a:avLst/>
          </a:prstGeom>
          <a:noFill/>
          <a:ln>
            <a:noFill/>
          </a:ln>
        </p:spPr>
      </p:pic>
      <p:pic>
        <p:nvPicPr>
          <p:cNvPr descr="Pyramid Model&#10;Tier 3 -  Intensive Intervention&#10;Tier 2 - Targeted Social Emotional Supports&#10;Tier 1 - High Quality Supportive Environments. Nurturing and Responsive Relationships&#10;Base - Effective Workforce&#10;&#10;" id="478" name="Google Shape;478;p95"/>
          <p:cNvPicPr preferRelativeResize="0"/>
          <p:nvPr/>
        </p:nvPicPr>
        <p:blipFill rotWithShape="1">
          <a:blip r:embed="rId4">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96"/>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El comportamiento es </a:t>
            </a:r>
            <a:r>
              <a:rPr lang="en-US"/>
              <a:t>Comunicación</a:t>
            </a:r>
            <a:r>
              <a:rPr lang="en-US"/>
              <a:t>…</a:t>
            </a:r>
            <a:endParaRPr/>
          </a:p>
        </p:txBody>
      </p:sp>
      <p:sp>
        <p:nvSpPr>
          <p:cNvPr id="485" name="Google Shape;485;p96"/>
          <p:cNvSpPr txBox="1"/>
          <p:nvPr>
            <p:ph idx="1" type="body"/>
          </p:nvPr>
        </p:nvSpPr>
        <p:spPr>
          <a:xfrm>
            <a:off x="7080591" y="1954356"/>
            <a:ext cx="4666566" cy="738099"/>
          </a:xfrm>
          <a:prstGeom prst="rect">
            <a:avLst/>
          </a:prstGeom>
          <a:noFill/>
          <a:ln>
            <a:noFill/>
          </a:ln>
        </p:spPr>
        <p:txBody>
          <a:bodyPr anchorCtr="0" anchor="t" bIns="45700" lIns="91425" spcFirstLastPara="1" rIns="91425" wrap="square" tIns="45700">
            <a:normAutofit fontScale="25000" lnSpcReduction="20000"/>
          </a:bodyPr>
          <a:lstStyle/>
          <a:p>
            <a:pPr indent="0" lvl="0" marL="0" rtl="0" algn="l">
              <a:lnSpc>
                <a:spcPct val="90000"/>
              </a:lnSpc>
              <a:spcBef>
                <a:spcPts val="1000"/>
              </a:spcBef>
              <a:spcAft>
                <a:spcPts val="0"/>
              </a:spcAft>
              <a:buSzPct val="31536"/>
              <a:buNone/>
            </a:pPr>
            <a:r>
              <a:rPr lang="en-US" sz="11415"/>
              <a:t>El comportamiento</a:t>
            </a:r>
            <a:endParaRPr sz="11415"/>
          </a:p>
          <a:p>
            <a:pPr indent="0" lvl="0" marL="0" rtl="0" algn="l">
              <a:lnSpc>
                <a:spcPct val="90000"/>
              </a:lnSpc>
              <a:spcBef>
                <a:spcPts val="1000"/>
              </a:spcBef>
              <a:spcAft>
                <a:spcPts val="0"/>
              </a:spcAft>
              <a:buSzPct val="100000"/>
              <a:buNone/>
            </a:pPr>
            <a:r>
              <a:t/>
            </a:r>
            <a:endParaRPr>
              <a:latin typeface="Arial"/>
              <a:ea typeface="Arial"/>
              <a:cs typeface="Arial"/>
              <a:sym typeface="Arial"/>
            </a:endParaRPr>
          </a:p>
          <a:p>
            <a:pPr indent="0" lvl="0" marL="0" rtl="0" algn="l">
              <a:lnSpc>
                <a:spcPct val="90000"/>
              </a:lnSpc>
              <a:spcBef>
                <a:spcPts val="1000"/>
              </a:spcBef>
              <a:spcAft>
                <a:spcPts val="0"/>
              </a:spcAft>
              <a:buSzPct val="100000"/>
              <a:buNone/>
            </a:pPr>
            <a:r>
              <a:t/>
            </a:r>
            <a:endParaRPr>
              <a:latin typeface="Arial"/>
              <a:ea typeface="Arial"/>
              <a:cs typeface="Arial"/>
              <a:sym typeface="Arial"/>
            </a:endParaRPr>
          </a:p>
        </p:txBody>
      </p:sp>
      <p:pic>
        <p:nvPicPr>
          <p:cNvPr descr="Image of iceberg" id="486" name="Google Shape;486;p96"/>
          <p:cNvPicPr preferRelativeResize="0"/>
          <p:nvPr>
            <p:ph idx="4294967295" type="body"/>
          </p:nvPr>
        </p:nvPicPr>
        <p:blipFill rotWithShape="1">
          <a:blip r:embed="rId3">
            <a:alphaModFix/>
          </a:blip>
          <a:srcRect b="0" l="0" r="0" t="0"/>
          <a:stretch/>
        </p:blipFill>
        <p:spPr>
          <a:xfrm>
            <a:off x="444843" y="1345214"/>
            <a:ext cx="5040313" cy="4573588"/>
          </a:xfrm>
          <a:prstGeom prst="rect">
            <a:avLst/>
          </a:prstGeom>
          <a:noFill/>
          <a:ln>
            <a:noFill/>
          </a:ln>
        </p:spPr>
      </p:pic>
      <p:sp>
        <p:nvSpPr>
          <p:cNvPr descr="Right arrow" id="487" name="Google Shape;487;p96"/>
          <p:cNvSpPr/>
          <p:nvPr/>
        </p:nvSpPr>
        <p:spPr>
          <a:xfrm>
            <a:off x="4659275" y="2057399"/>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descr="Right arrow" id="488" name="Google Shape;488;p96"/>
          <p:cNvSpPr/>
          <p:nvPr/>
        </p:nvSpPr>
        <p:spPr>
          <a:xfrm>
            <a:off x="4659276" y="3439531"/>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descr="Right arrow" id="489" name="Google Shape;489;p96"/>
          <p:cNvSpPr/>
          <p:nvPr/>
        </p:nvSpPr>
        <p:spPr>
          <a:xfrm>
            <a:off x="4659276" y="4818632"/>
            <a:ext cx="2161309" cy="532014"/>
          </a:xfrm>
          <a:prstGeom prst="rightArrow">
            <a:avLst>
              <a:gd fmla="val 50000" name="adj1"/>
              <a:gd fmla="val 50000" name="adj2"/>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90" name="Google Shape;490;p96"/>
          <p:cNvSpPr txBox="1"/>
          <p:nvPr/>
        </p:nvSpPr>
        <p:spPr>
          <a:xfrm>
            <a:off x="7080600" y="3429000"/>
            <a:ext cx="3504600" cy="1816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lang="en-US" sz="2800"/>
              <a:t>Habilidad a desarrollar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000000"/>
              </a:solidFill>
              <a:latin typeface="Arial"/>
              <a:ea typeface="Arial"/>
              <a:cs typeface="Arial"/>
              <a:sym typeface="Arial"/>
            </a:endParaRPr>
          </a:p>
        </p:txBody>
      </p:sp>
      <p:sp>
        <p:nvSpPr>
          <p:cNvPr id="491" name="Google Shape;491;p96"/>
          <p:cNvSpPr txBox="1"/>
          <p:nvPr/>
        </p:nvSpPr>
        <p:spPr>
          <a:xfrm>
            <a:off x="7080591" y="4911128"/>
            <a:ext cx="3544500" cy="138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lang="en-US" sz="2800"/>
              <a:t>Posible necesidad insatisfecha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000000"/>
              </a:solidFill>
              <a:latin typeface="Arial"/>
              <a:ea typeface="Arial"/>
              <a:cs typeface="Arial"/>
              <a:sym typeface="Arial"/>
            </a:endParaRPr>
          </a:p>
        </p:txBody>
      </p:sp>
      <p:pic>
        <p:nvPicPr>
          <p:cNvPr descr="Pyramid Model&#10;Tier 3 -  Intensive Intervention&#10;Tier 2 - Targeted Social Emotional Supports&#10;Tier 1 - High Quality Supportive Environments. Nurturing and Responsive Relationships&#10;Base - Effective Workforce&#10;&#10;" id="492" name="Google Shape;492;p96"/>
          <p:cNvPicPr preferRelativeResize="0"/>
          <p:nvPr/>
        </p:nvPicPr>
        <p:blipFill rotWithShape="1">
          <a:blip r:embed="rId4">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6"/>
          <p:cNvSpPr txBox="1"/>
          <p:nvPr>
            <p:ph type="title"/>
          </p:nvPr>
        </p:nvSpPr>
        <p:spPr>
          <a:xfrm>
            <a:off x="609600" y="274638"/>
            <a:ext cx="6632448" cy="1143000"/>
          </a:xfrm>
          <a:prstGeom prst="rect">
            <a:avLst/>
          </a:prstGeom>
          <a:solidFill>
            <a:schemeClr val="lt1"/>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n-US" sz="3700"/>
              <a:t>Preguntas para hacer sobre el significado del comportamiento</a:t>
            </a:r>
            <a:endParaRPr/>
          </a:p>
        </p:txBody>
      </p:sp>
      <p:grpSp>
        <p:nvGrpSpPr>
          <p:cNvPr id="499" name="Google Shape;499;p66"/>
          <p:cNvGrpSpPr/>
          <p:nvPr/>
        </p:nvGrpSpPr>
        <p:grpSpPr>
          <a:xfrm>
            <a:off x="838200" y="1512406"/>
            <a:ext cx="10515600" cy="4661461"/>
            <a:chOff x="0" y="3095"/>
            <a:chExt cx="10515600" cy="4661461"/>
          </a:xfrm>
        </p:grpSpPr>
        <p:sp>
          <p:nvSpPr>
            <p:cNvPr id="500" name="Google Shape;500;p66"/>
            <p:cNvSpPr/>
            <p:nvPr/>
          </p:nvSpPr>
          <p:spPr>
            <a:xfrm>
              <a:off x="0" y="3095"/>
              <a:ext cx="10515600" cy="1102725"/>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1" name="Google Shape;501;p66"/>
            <p:cNvSpPr txBox="1"/>
            <p:nvPr/>
          </p:nvSpPr>
          <p:spPr>
            <a:xfrm>
              <a:off x="53831" y="56926"/>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lang="en-US" sz="2900">
                  <a:solidFill>
                    <a:schemeClr val="lt1"/>
                  </a:solidFill>
                </a:rPr>
                <a:t>¿Qué está experimentando el niño/la </a:t>
              </a:r>
              <a:r>
                <a:rPr lang="en-US" sz="2900">
                  <a:solidFill>
                    <a:schemeClr val="lt1"/>
                  </a:solidFill>
                </a:rPr>
                <a:t>niña</a:t>
              </a:r>
              <a:r>
                <a:rPr lang="en-US" sz="2900">
                  <a:solidFill>
                    <a:schemeClr val="lt1"/>
                  </a:solidFill>
                </a:rPr>
                <a:t>?</a:t>
              </a:r>
              <a:endParaRPr b="0" i="0" sz="1400" u="none" cap="none" strike="noStrike">
                <a:solidFill>
                  <a:srgbClr val="000000"/>
                </a:solidFill>
                <a:latin typeface="Arial"/>
                <a:ea typeface="Arial"/>
                <a:cs typeface="Arial"/>
                <a:sym typeface="Arial"/>
              </a:endParaRPr>
            </a:p>
          </p:txBody>
        </p:sp>
        <p:sp>
          <p:nvSpPr>
            <p:cNvPr id="502" name="Google Shape;502;p66"/>
            <p:cNvSpPr/>
            <p:nvPr/>
          </p:nvSpPr>
          <p:spPr>
            <a:xfrm>
              <a:off x="0" y="1189341"/>
              <a:ext cx="10515600" cy="1102725"/>
            </a:xfrm>
            <a:prstGeom prst="roundRect">
              <a:avLst>
                <a:gd fmla="val 16667" name="adj"/>
              </a:avLst>
            </a:prstGeom>
            <a:solidFill>
              <a:srgbClr val="43BCB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3" name="Google Shape;503;p66"/>
            <p:cNvSpPr txBox="1"/>
            <p:nvPr/>
          </p:nvSpPr>
          <p:spPr>
            <a:xfrm>
              <a:off x="53831" y="1243172"/>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lang="en-US" sz="2900">
                  <a:solidFill>
                    <a:schemeClr val="lt1"/>
                  </a:solidFill>
                </a:rPr>
                <a:t>¿Cuál es la perspectiva del (de la) niño/</a:t>
              </a:r>
              <a:r>
                <a:rPr lang="en-US" sz="2900">
                  <a:solidFill>
                    <a:schemeClr val="lt1"/>
                  </a:solidFill>
                </a:rPr>
                <a:t>niña</a:t>
              </a:r>
              <a:r>
                <a:rPr lang="en-US" sz="2900">
                  <a:solidFill>
                    <a:schemeClr val="lt1"/>
                  </a:solidFill>
                </a:rPr>
                <a:t> sobre la situación?</a:t>
              </a:r>
              <a:endParaRPr b="0" i="0" sz="2900" u="none" cap="none" strike="noStrike">
                <a:solidFill>
                  <a:schemeClr val="lt1"/>
                </a:solidFill>
                <a:latin typeface="Arial"/>
                <a:ea typeface="Arial"/>
                <a:cs typeface="Arial"/>
                <a:sym typeface="Arial"/>
              </a:endParaRPr>
            </a:p>
          </p:txBody>
        </p:sp>
        <p:sp>
          <p:nvSpPr>
            <p:cNvPr id="504" name="Google Shape;504;p66"/>
            <p:cNvSpPr/>
            <p:nvPr/>
          </p:nvSpPr>
          <p:spPr>
            <a:xfrm>
              <a:off x="0" y="2375586"/>
              <a:ext cx="10515600" cy="1102725"/>
            </a:xfrm>
            <a:prstGeom prst="roundRect">
              <a:avLst>
                <a:gd fmla="val 16667" name="adj"/>
              </a:avLst>
            </a:prstGeom>
            <a:solidFill>
              <a:srgbClr val="45B36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p66"/>
            <p:cNvSpPr txBox="1"/>
            <p:nvPr/>
          </p:nvSpPr>
          <p:spPr>
            <a:xfrm>
              <a:off x="53831" y="2429417"/>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lang="en-US" sz="2900">
                  <a:solidFill>
                    <a:schemeClr val="lt1"/>
                  </a:solidFill>
                </a:rPr>
                <a:t>Qué fortalezas se pueden observar en el desarrollo o patrones de conducta del (de la ) niño/niña.</a:t>
              </a:r>
              <a:endParaRPr b="0" i="0" sz="1400" u="none" cap="none" strike="noStrike">
                <a:solidFill>
                  <a:srgbClr val="000000"/>
                </a:solidFill>
                <a:latin typeface="Arial"/>
                <a:ea typeface="Arial"/>
                <a:cs typeface="Arial"/>
                <a:sym typeface="Arial"/>
              </a:endParaRPr>
            </a:p>
          </p:txBody>
        </p:sp>
        <p:sp>
          <p:nvSpPr>
            <p:cNvPr id="506" name="Google Shape;506;p66"/>
            <p:cNvSpPr/>
            <p:nvPr/>
          </p:nvSpPr>
          <p:spPr>
            <a:xfrm>
              <a:off x="0" y="3561831"/>
              <a:ext cx="10515600" cy="1102725"/>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7" name="Google Shape;507;p66"/>
            <p:cNvSpPr txBox="1"/>
            <p:nvPr/>
          </p:nvSpPr>
          <p:spPr>
            <a:xfrm>
              <a:off x="53831" y="3615662"/>
              <a:ext cx="10407938" cy="995063"/>
            </a:xfrm>
            <a:prstGeom prst="rect">
              <a:avLst/>
            </a:prstGeom>
            <a:noFill/>
            <a:ln>
              <a:noFill/>
            </a:ln>
          </p:spPr>
          <p:txBody>
            <a:bodyPr anchorCtr="0" anchor="ctr" bIns="110475" lIns="110475" spcFirstLastPara="1" rIns="110475" wrap="square" tIns="110475">
              <a:noAutofit/>
            </a:bodyPr>
            <a:lstStyle/>
            <a:p>
              <a:pPr indent="0" lvl="0" marL="0" marR="0" rtl="0" algn="l">
                <a:lnSpc>
                  <a:spcPct val="90000"/>
                </a:lnSpc>
                <a:spcBef>
                  <a:spcPts val="0"/>
                </a:spcBef>
                <a:spcAft>
                  <a:spcPts val="0"/>
                </a:spcAft>
                <a:buClr>
                  <a:srgbClr val="000000"/>
                </a:buClr>
                <a:buSzPts val="2900"/>
                <a:buFont typeface="Arial"/>
                <a:buNone/>
              </a:pPr>
              <a:r>
                <a:rPr lang="en-US" sz="2900">
                  <a:solidFill>
                    <a:schemeClr val="lt1"/>
                  </a:solidFill>
                </a:rPr>
                <a:t>¿Qué, cuándo, dónde, cómo y con quién se produce el comportamiento indeseable?</a:t>
              </a:r>
              <a:endParaRPr b="0" i="0" sz="1400" u="none" cap="none" strike="noStrike">
                <a:solidFill>
                  <a:srgbClr val="000000"/>
                </a:solidFill>
                <a:latin typeface="Arial"/>
                <a:ea typeface="Arial"/>
                <a:cs typeface="Arial"/>
                <a:sym typeface="Arial"/>
              </a:endParaRPr>
            </a:p>
          </p:txBody>
        </p:sp>
      </p:grpSp>
      <p:pic>
        <p:nvPicPr>
          <p:cNvPr descr="Pyramid Model&#10;Tier 3 -  Intensive Intervention&#10;Tier 2 - Targeted Social Emotional Supports&#10;Tier 1 - High Quality Supportive Environments. Nurturing and Responsive Relationships&#10;Base - Effective Workforce&#10;&#10;" id="508" name="Google Shape;508;p66"/>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67"/>
          <p:cNvSpPr txBox="1"/>
          <p:nvPr>
            <p:ph type="title"/>
          </p:nvPr>
        </p:nvSpPr>
        <p:spPr>
          <a:xfrm>
            <a:off x="609600" y="274638"/>
            <a:ext cx="5913120" cy="1143000"/>
          </a:xfrm>
          <a:prstGeom prst="rect">
            <a:avLst/>
          </a:prstGeom>
          <a:solidFill>
            <a:schemeClr val="lt1"/>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18918"/>
              <a:buNone/>
            </a:pPr>
            <a:r>
              <a:rPr lang="en-US" sz="3700"/>
              <a:t>Preguntas para hacer sobre el significado del comportamiento</a:t>
            </a:r>
            <a:endParaRPr/>
          </a:p>
        </p:txBody>
      </p:sp>
      <p:grpSp>
        <p:nvGrpSpPr>
          <p:cNvPr id="515" name="Google Shape;515;p67"/>
          <p:cNvGrpSpPr/>
          <p:nvPr/>
        </p:nvGrpSpPr>
        <p:grpSpPr>
          <a:xfrm>
            <a:off x="838200" y="2172376"/>
            <a:ext cx="10515600" cy="3341521"/>
            <a:chOff x="0" y="663065"/>
            <a:chExt cx="10515600" cy="3341521"/>
          </a:xfrm>
        </p:grpSpPr>
        <p:sp>
          <p:nvSpPr>
            <p:cNvPr id="516" name="Google Shape;516;p67"/>
            <p:cNvSpPr/>
            <p:nvPr/>
          </p:nvSpPr>
          <p:spPr>
            <a:xfrm>
              <a:off x="0" y="663065"/>
              <a:ext cx="10515600" cy="608400"/>
            </a:xfrm>
            <a:prstGeom prst="roundRect">
              <a:avLst>
                <a:gd fmla="val 16667" name="adj"/>
              </a:avLst>
            </a:prstGeom>
            <a:solidFill>
              <a:srgbClr val="4372C3"/>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67"/>
            <p:cNvSpPr txBox="1"/>
            <p:nvPr/>
          </p:nvSpPr>
          <p:spPr>
            <a:xfrm>
              <a:off x="29700" y="692765"/>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¿Qué está comunicando el(la) niño/</a:t>
              </a:r>
              <a:r>
                <a:rPr lang="en-US" sz="2600">
                  <a:solidFill>
                    <a:schemeClr val="lt1"/>
                  </a:solidFill>
                </a:rPr>
                <a:t>niña</a:t>
              </a:r>
              <a:r>
                <a:rPr lang="en-US" sz="2600">
                  <a:solidFill>
                    <a:schemeClr val="lt1"/>
                  </a:solidFill>
                </a:rPr>
                <a:t> que quiere o necesita?</a:t>
              </a:r>
              <a:endParaRPr b="0" i="0" sz="2600" u="none" cap="none" strike="noStrike">
                <a:solidFill>
                  <a:schemeClr val="lt1"/>
                </a:solidFill>
                <a:latin typeface="Arial"/>
                <a:ea typeface="Arial"/>
                <a:cs typeface="Arial"/>
                <a:sym typeface="Arial"/>
              </a:endParaRPr>
            </a:p>
          </p:txBody>
        </p:sp>
        <p:sp>
          <p:nvSpPr>
            <p:cNvPr id="518" name="Google Shape;518;p67"/>
            <p:cNvSpPr/>
            <p:nvPr/>
          </p:nvSpPr>
          <p:spPr>
            <a:xfrm>
              <a:off x="0" y="1346346"/>
              <a:ext cx="10515600" cy="608400"/>
            </a:xfrm>
            <a:prstGeom prst="roundRect">
              <a:avLst>
                <a:gd fmla="val 16667" name="adj"/>
              </a:avLst>
            </a:prstGeom>
            <a:solidFill>
              <a:srgbClr val="43AEBD"/>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9" name="Google Shape;519;p67"/>
            <p:cNvSpPr txBox="1"/>
            <p:nvPr/>
          </p:nvSpPr>
          <p:spPr>
            <a:xfrm>
              <a:off x="29700" y="137604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500">
                  <a:solidFill>
                    <a:schemeClr val="lt1"/>
                  </a:solidFill>
                </a:rPr>
                <a:t>¿Qué efecto tiene el comportamiento del(de la) niño/</a:t>
              </a:r>
              <a:r>
                <a:rPr lang="en-US" sz="2500">
                  <a:solidFill>
                    <a:schemeClr val="lt1"/>
                  </a:solidFill>
                </a:rPr>
                <a:t>niña</a:t>
              </a:r>
              <a:r>
                <a:rPr lang="en-US" sz="2500">
                  <a:solidFill>
                    <a:schemeClr val="lt1"/>
                  </a:solidFill>
                </a:rPr>
                <a:t> en los demás?</a:t>
              </a:r>
              <a:endParaRPr b="0" i="0" sz="2500" u="none" cap="none" strike="noStrike">
                <a:solidFill>
                  <a:schemeClr val="lt1"/>
                </a:solidFill>
                <a:latin typeface="Arial"/>
                <a:ea typeface="Arial"/>
                <a:cs typeface="Arial"/>
                <a:sym typeface="Arial"/>
              </a:endParaRPr>
            </a:p>
          </p:txBody>
        </p:sp>
        <p:sp>
          <p:nvSpPr>
            <p:cNvPr id="520" name="Google Shape;520;p67"/>
            <p:cNvSpPr/>
            <p:nvPr/>
          </p:nvSpPr>
          <p:spPr>
            <a:xfrm>
              <a:off x="0" y="2029626"/>
              <a:ext cx="10515600" cy="608400"/>
            </a:xfrm>
            <a:prstGeom prst="roundRect">
              <a:avLst>
                <a:gd fmla="val 16667" name="adj"/>
              </a:avLst>
            </a:prstGeom>
            <a:solidFill>
              <a:srgbClr val="44B78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1" name="Google Shape;521;p67"/>
            <p:cNvSpPr txBox="1"/>
            <p:nvPr/>
          </p:nvSpPr>
          <p:spPr>
            <a:xfrm>
              <a:off x="29700" y="205932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400">
                  <a:solidFill>
                    <a:schemeClr val="lt1"/>
                  </a:solidFill>
                </a:rPr>
                <a:t>¿Qué hacen o dejan de hacer los demás en respuesta al comportamiento del(de la) niño/niña?</a:t>
              </a:r>
              <a:endParaRPr b="0" i="0" sz="2400" u="none" cap="none" strike="noStrike">
                <a:solidFill>
                  <a:schemeClr val="lt1"/>
                </a:solidFill>
                <a:latin typeface="Arial"/>
                <a:ea typeface="Arial"/>
                <a:cs typeface="Arial"/>
                <a:sym typeface="Arial"/>
              </a:endParaRPr>
            </a:p>
          </p:txBody>
        </p:sp>
        <p:sp>
          <p:nvSpPr>
            <p:cNvPr id="522" name="Google Shape;522;p67"/>
            <p:cNvSpPr/>
            <p:nvPr/>
          </p:nvSpPr>
          <p:spPr>
            <a:xfrm>
              <a:off x="0" y="2712906"/>
              <a:ext cx="10515600" cy="608400"/>
            </a:xfrm>
            <a:prstGeom prst="roundRect">
              <a:avLst>
                <a:gd fmla="val 16667" name="adj"/>
              </a:avLst>
            </a:prstGeom>
            <a:solidFill>
              <a:srgbClr val="45B15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p67"/>
            <p:cNvSpPr txBox="1"/>
            <p:nvPr/>
          </p:nvSpPr>
          <p:spPr>
            <a:xfrm>
              <a:off x="29700" y="274260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¿Cuál es el significado del comportamiento del(de la) niño/niña?</a:t>
              </a:r>
              <a:endParaRPr b="0" i="0" sz="2600" u="none" cap="none" strike="noStrike">
                <a:solidFill>
                  <a:schemeClr val="lt1"/>
                </a:solidFill>
                <a:latin typeface="Arial"/>
                <a:ea typeface="Arial"/>
                <a:cs typeface="Arial"/>
                <a:sym typeface="Arial"/>
              </a:endParaRPr>
            </a:p>
          </p:txBody>
        </p:sp>
        <p:sp>
          <p:nvSpPr>
            <p:cNvPr id="524" name="Google Shape;524;p67"/>
            <p:cNvSpPr/>
            <p:nvPr/>
          </p:nvSpPr>
          <p:spPr>
            <a:xfrm>
              <a:off x="0" y="3396186"/>
              <a:ext cx="10515600" cy="608400"/>
            </a:xfrm>
            <a:prstGeom prst="roundRect">
              <a:avLst>
                <a:gd fmla="val 16667" name="adj"/>
              </a:avLst>
            </a:prstGeom>
            <a:solidFill>
              <a:srgbClr val="6FAA47"/>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5" name="Google Shape;525;p67"/>
            <p:cNvSpPr txBox="1"/>
            <p:nvPr/>
          </p:nvSpPr>
          <p:spPr>
            <a:xfrm>
              <a:off x="29700" y="3425886"/>
              <a:ext cx="10456200" cy="549000"/>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rPr>
                <a:t>¿Qué quiere que haga el(la) niño/</a:t>
              </a:r>
              <a:r>
                <a:rPr lang="en-US" sz="2600">
                  <a:solidFill>
                    <a:schemeClr val="lt1"/>
                  </a:solidFill>
                </a:rPr>
                <a:t>niña</a:t>
              </a:r>
              <a:r>
                <a:rPr lang="en-US" sz="2600">
                  <a:solidFill>
                    <a:schemeClr val="lt1"/>
                  </a:solidFill>
                </a:rPr>
                <a:t>?</a:t>
              </a:r>
              <a:endParaRPr b="0" i="0" sz="2600" u="none" cap="none" strike="noStrike">
                <a:solidFill>
                  <a:schemeClr val="lt1"/>
                </a:solidFill>
                <a:latin typeface="Arial"/>
                <a:ea typeface="Arial"/>
                <a:cs typeface="Arial"/>
                <a:sym typeface="Arial"/>
              </a:endParaRPr>
            </a:p>
          </p:txBody>
        </p:sp>
      </p:grpSp>
      <p:pic>
        <p:nvPicPr>
          <p:cNvPr descr="Pyramid Model&#10;Tier 3 -  Intensive Intervention&#10;Tier 2 - Targeted Social Emotional Supports&#10;Tier 1 - High Quality Supportive Environments. Nurturing and Responsive Relationships&#10;Base - Effective Workforce&#10;&#10;" id="526" name="Google Shape;526;p67"/>
          <p:cNvPicPr preferRelativeResize="0"/>
          <p:nvPr/>
        </p:nvPicPr>
        <p:blipFill rotWithShape="1">
          <a:blip r:embed="rId3">
            <a:alphaModFix/>
          </a:blip>
          <a:srcRect b="0" l="0" r="0" t="0"/>
          <a:stretch/>
        </p:blipFill>
        <p:spPr>
          <a:xfrm>
            <a:off x="10686395" y="112620"/>
            <a:ext cx="1329966" cy="118003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31" name="Shape 531"/>
        <p:cNvGrpSpPr/>
        <p:nvPr/>
      </p:nvGrpSpPr>
      <p:grpSpPr>
        <a:xfrm>
          <a:off x="0" y="0"/>
          <a:ext cx="0" cy="0"/>
          <a:chOff x="0" y="0"/>
          <a:chExt cx="0" cy="0"/>
        </a:xfrm>
      </p:grpSpPr>
      <p:sp>
        <p:nvSpPr>
          <p:cNvPr id="532" name="Google Shape;532;p60"/>
          <p:cNvSpPr txBox="1"/>
          <p:nvPr>
            <p:ph type="title"/>
          </p:nvPr>
        </p:nvSpPr>
        <p:spPr>
          <a:xfrm>
            <a:off x="971549" y="196849"/>
            <a:ext cx="10843461" cy="738099"/>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Gill Sans"/>
              <a:buNone/>
            </a:pPr>
            <a:r>
              <a:rPr lang="en-US" sz="3759"/>
              <a:t>Recuerde, ¡todo depende de una fuerza laboral eficaz!</a:t>
            </a:r>
            <a:endParaRPr sz="3759"/>
          </a:p>
        </p:txBody>
      </p:sp>
      <p:pic>
        <p:nvPicPr>
          <p:cNvPr id="533" name="Google Shape;533;p60"/>
          <p:cNvPicPr preferRelativeResize="0"/>
          <p:nvPr/>
        </p:nvPicPr>
        <p:blipFill>
          <a:blip r:embed="rId3">
            <a:alphaModFix/>
          </a:blip>
          <a:stretch>
            <a:fillRect/>
          </a:stretch>
        </p:blipFill>
        <p:spPr>
          <a:xfrm>
            <a:off x="4032325" y="1112475"/>
            <a:ext cx="4945225" cy="5080000"/>
          </a:xfrm>
          <a:prstGeom prst="rect">
            <a:avLst/>
          </a:prstGeom>
          <a:noFill/>
          <a:ln cap="flat" cmpd="sng" w="38100">
            <a:solidFill>
              <a:schemeClr val="dk1"/>
            </a:solidFill>
            <a:prstDash val="solid"/>
            <a:round/>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74"/>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Características</a:t>
            </a:r>
            <a:r>
              <a:rPr lang="en-US"/>
              <a:t> del cuidado infantil familiar</a:t>
            </a:r>
            <a:endParaRPr/>
          </a:p>
        </p:txBody>
      </p:sp>
      <p:grpSp>
        <p:nvGrpSpPr>
          <p:cNvPr id="539" name="Google Shape;539;p74"/>
          <p:cNvGrpSpPr/>
          <p:nvPr/>
        </p:nvGrpSpPr>
        <p:grpSpPr>
          <a:xfrm>
            <a:off x="971550" y="1543058"/>
            <a:ext cx="10515600" cy="4271963"/>
            <a:chOff x="0" y="197844"/>
            <a:chExt cx="10515600" cy="4271963"/>
          </a:xfrm>
        </p:grpSpPr>
        <p:sp>
          <p:nvSpPr>
            <p:cNvPr id="540" name="Google Shape;540;p74"/>
            <p:cNvSpPr/>
            <p:nvPr/>
          </p:nvSpPr>
          <p:spPr>
            <a:xfrm>
              <a:off x="0"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1" name="Google Shape;541;p74"/>
            <p:cNvSpPr txBox="1"/>
            <p:nvPr/>
          </p:nvSpPr>
          <p:spPr>
            <a:xfrm>
              <a:off x="0"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lang="en-US" sz="4100">
                  <a:solidFill>
                    <a:schemeClr val="dk1"/>
                  </a:solidFill>
                </a:rPr>
                <a:t>Espacio</a:t>
              </a:r>
              <a:endParaRPr b="0" i="0" sz="4100" u="none" cap="none" strike="noStrike">
                <a:solidFill>
                  <a:schemeClr val="dk1"/>
                </a:solidFill>
                <a:latin typeface="Arial"/>
                <a:ea typeface="Arial"/>
                <a:cs typeface="Arial"/>
                <a:sym typeface="Arial"/>
              </a:endParaRPr>
            </a:p>
          </p:txBody>
        </p:sp>
        <p:sp>
          <p:nvSpPr>
            <p:cNvPr id="542" name="Google Shape;542;p74"/>
            <p:cNvSpPr/>
            <p:nvPr/>
          </p:nvSpPr>
          <p:spPr>
            <a:xfrm>
              <a:off x="3614737"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3" name="Google Shape;543;p74"/>
            <p:cNvSpPr txBox="1"/>
            <p:nvPr/>
          </p:nvSpPr>
          <p:spPr>
            <a:xfrm>
              <a:off x="3614737"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lang="en-US" sz="4100">
                  <a:solidFill>
                    <a:schemeClr val="dk1"/>
                  </a:solidFill>
                </a:rPr>
                <a:t>Horarios y rutinas</a:t>
              </a:r>
              <a:r>
                <a:rPr b="0" i="0" lang="en-US" sz="4100" u="none" cap="none" strike="noStrike">
                  <a:solidFill>
                    <a:schemeClr val="dk1"/>
                  </a:solidFill>
                  <a:latin typeface="Arial"/>
                  <a:ea typeface="Arial"/>
                  <a:cs typeface="Arial"/>
                  <a:sym typeface="Arial"/>
                </a:rPr>
                <a:t> </a:t>
              </a:r>
              <a:endParaRPr b="0" i="0" sz="4100" u="none" cap="none" strike="noStrike">
                <a:solidFill>
                  <a:schemeClr val="dk1"/>
                </a:solidFill>
                <a:latin typeface="Arial"/>
                <a:ea typeface="Arial"/>
                <a:cs typeface="Arial"/>
                <a:sym typeface="Arial"/>
              </a:endParaRPr>
            </a:p>
          </p:txBody>
        </p:sp>
        <p:sp>
          <p:nvSpPr>
            <p:cNvPr id="544" name="Google Shape;544;p74"/>
            <p:cNvSpPr/>
            <p:nvPr/>
          </p:nvSpPr>
          <p:spPr>
            <a:xfrm>
              <a:off x="7229475" y="197844"/>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5" name="Google Shape;545;p74"/>
            <p:cNvSpPr txBox="1"/>
            <p:nvPr/>
          </p:nvSpPr>
          <p:spPr>
            <a:xfrm>
              <a:off x="7229475" y="197844"/>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b="0" i="0" lang="en-US" sz="4100" u="none" cap="none" strike="noStrike">
                  <a:solidFill>
                    <a:schemeClr val="dk1"/>
                  </a:solidFill>
                  <a:latin typeface="Arial"/>
                  <a:ea typeface="Arial"/>
                  <a:cs typeface="Arial"/>
                  <a:sym typeface="Arial"/>
                </a:rPr>
                <a:t>Famili</a:t>
              </a:r>
              <a:r>
                <a:rPr lang="en-US" sz="4100">
                  <a:solidFill>
                    <a:schemeClr val="dk1"/>
                  </a:solidFill>
                </a:rPr>
                <a:t>a</a:t>
              </a:r>
              <a:r>
                <a:rPr b="0" i="0" lang="en-US" sz="4100" u="none" cap="none" strike="noStrike">
                  <a:solidFill>
                    <a:schemeClr val="dk1"/>
                  </a:solidFill>
                  <a:latin typeface="Arial"/>
                  <a:ea typeface="Arial"/>
                  <a:cs typeface="Arial"/>
                  <a:sym typeface="Arial"/>
                </a:rPr>
                <a:t>s </a:t>
              </a:r>
              <a:endParaRPr b="0" i="0" sz="4100" u="none" cap="none" strike="noStrike">
                <a:solidFill>
                  <a:schemeClr val="dk1"/>
                </a:solidFill>
                <a:latin typeface="Arial"/>
                <a:ea typeface="Arial"/>
                <a:cs typeface="Arial"/>
                <a:sym typeface="Arial"/>
              </a:endParaRPr>
            </a:p>
          </p:txBody>
        </p:sp>
        <p:sp>
          <p:nvSpPr>
            <p:cNvPr id="546" name="Google Shape;546;p74"/>
            <p:cNvSpPr/>
            <p:nvPr/>
          </p:nvSpPr>
          <p:spPr>
            <a:xfrm>
              <a:off x="1807368" y="2498132"/>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7" name="Google Shape;547;p74"/>
            <p:cNvSpPr txBox="1"/>
            <p:nvPr/>
          </p:nvSpPr>
          <p:spPr>
            <a:xfrm>
              <a:off x="1807368" y="2498132"/>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lang="en-US" sz="4100">
                  <a:solidFill>
                    <a:schemeClr val="dk1"/>
                  </a:solidFill>
                </a:rPr>
                <a:t>Rango de edad</a:t>
              </a:r>
              <a:endParaRPr b="0" i="0" sz="4100" u="none" cap="none" strike="noStrike">
                <a:solidFill>
                  <a:schemeClr val="dk1"/>
                </a:solidFill>
                <a:latin typeface="Arial"/>
                <a:ea typeface="Arial"/>
                <a:cs typeface="Arial"/>
                <a:sym typeface="Arial"/>
              </a:endParaRPr>
            </a:p>
          </p:txBody>
        </p:sp>
        <p:sp>
          <p:nvSpPr>
            <p:cNvPr id="548" name="Google Shape;548;p74"/>
            <p:cNvSpPr/>
            <p:nvPr/>
          </p:nvSpPr>
          <p:spPr>
            <a:xfrm>
              <a:off x="5422106" y="2498132"/>
              <a:ext cx="3286125" cy="1971675"/>
            </a:xfrm>
            <a:prstGeom prst="rect">
              <a:avLst/>
            </a:prstGeom>
            <a:solidFill>
              <a:schemeClr val="accent4"/>
            </a:solidFill>
            <a:ln cap="flat" cmpd="sng" w="254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9" name="Google Shape;549;p74"/>
            <p:cNvSpPr txBox="1"/>
            <p:nvPr/>
          </p:nvSpPr>
          <p:spPr>
            <a:xfrm>
              <a:off x="5422106" y="2498132"/>
              <a:ext cx="3286125" cy="1971675"/>
            </a:xfrm>
            <a:prstGeom prst="rect">
              <a:avLst/>
            </a:prstGeom>
            <a:noFill/>
            <a:ln>
              <a:noFill/>
            </a:ln>
          </p:spPr>
          <p:txBody>
            <a:bodyPr anchorCtr="0" anchor="ctr" bIns="156200" lIns="156200" spcFirstLastPara="1" rIns="156200" wrap="square" tIns="156200">
              <a:noAutofit/>
            </a:bodyPr>
            <a:lstStyle/>
            <a:p>
              <a:pPr indent="0" lvl="0" marL="0" marR="0" rtl="0" algn="ctr">
                <a:lnSpc>
                  <a:spcPct val="90000"/>
                </a:lnSpc>
                <a:spcBef>
                  <a:spcPts val="0"/>
                </a:spcBef>
                <a:spcAft>
                  <a:spcPts val="0"/>
                </a:spcAft>
                <a:buClr>
                  <a:srgbClr val="000000"/>
                </a:buClr>
                <a:buSzPts val="4100"/>
                <a:buFont typeface="Arial"/>
                <a:buNone/>
              </a:pPr>
              <a:r>
                <a:rPr lang="en-US" sz="4100">
                  <a:solidFill>
                    <a:schemeClr val="dk1"/>
                  </a:solidFill>
                </a:rPr>
                <a:t>Fuerza de trabajo</a:t>
              </a:r>
              <a:r>
                <a:rPr b="0" i="0" lang="en-US" sz="4100" u="none" cap="none" strike="noStrike">
                  <a:solidFill>
                    <a:schemeClr val="dk1"/>
                  </a:solidFill>
                  <a:latin typeface="Arial"/>
                  <a:ea typeface="Arial"/>
                  <a:cs typeface="Arial"/>
                  <a:sym typeface="Arial"/>
                </a:rPr>
                <a:t> </a:t>
              </a:r>
              <a:endParaRPr b="0" i="0" sz="4100" u="none" cap="none" strike="noStrike">
                <a:solidFill>
                  <a:schemeClr val="dk1"/>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descr="Two preschoolers smiling at eat other, shaking hands." id="212" name="Google Shape;212;p3"/>
          <p:cNvPicPr preferRelativeResize="0"/>
          <p:nvPr>
            <p:ph idx="1" type="body"/>
          </p:nvPr>
        </p:nvPicPr>
        <p:blipFill rotWithShape="1">
          <a:blip r:embed="rId3">
            <a:alphaModFix/>
          </a:blip>
          <a:srcRect b="4442" l="54" r="-54" t="18092"/>
          <a:stretch/>
        </p:blipFill>
        <p:spPr>
          <a:xfrm>
            <a:off x="-17606" y="0"/>
            <a:ext cx="12216184" cy="6308702"/>
          </a:xfrm>
          <a:prstGeom prst="rect">
            <a:avLst/>
          </a:prstGeom>
          <a:noFill/>
          <a:ln>
            <a:noFill/>
          </a:ln>
        </p:spPr>
      </p:pic>
      <p:sp>
        <p:nvSpPr>
          <p:cNvPr id="213" name="Google Shape;213;p3"/>
          <p:cNvSpPr txBox="1"/>
          <p:nvPr>
            <p:ph type="title"/>
          </p:nvPr>
        </p:nvSpPr>
        <p:spPr>
          <a:xfrm>
            <a:off x="-17600" y="3187275"/>
            <a:ext cx="12209700" cy="2252100"/>
          </a:xfrm>
          <a:prstGeom prst="rect">
            <a:avLst/>
          </a:prstGeom>
          <a:solidFill>
            <a:srgbClr val="2B3D50">
              <a:alpha val="80000"/>
            </a:srgbClr>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Gill Sans"/>
              <a:buNone/>
            </a:pPr>
            <a:r>
              <a:rPr lang="en-US" sz="4400">
                <a:solidFill>
                  <a:schemeClr val="lt1"/>
                </a:solidFill>
                <a:latin typeface="Gill Sans"/>
                <a:ea typeface="Gill Sans"/>
                <a:cs typeface="Gill Sans"/>
                <a:sym typeface="Gill Sans"/>
              </a:rPr>
              <a:t>Introduc</a:t>
            </a:r>
            <a:r>
              <a:rPr lang="en-US">
                <a:solidFill>
                  <a:schemeClr val="lt1"/>
                </a:solidFill>
              </a:rPr>
              <a:t>ciones: En su grupo, </a:t>
            </a:r>
            <a:r>
              <a:rPr lang="en-US">
                <a:solidFill>
                  <a:schemeClr val="lt1"/>
                </a:solidFill>
              </a:rPr>
              <a:t>preséntese</a:t>
            </a:r>
            <a:r>
              <a:rPr lang="en-US">
                <a:solidFill>
                  <a:schemeClr val="lt1"/>
                </a:solidFill>
              </a:rPr>
              <a:t> y comparta </a:t>
            </a:r>
            <a:r>
              <a:rPr lang="en-US">
                <a:solidFill>
                  <a:schemeClr val="lt1"/>
                </a:solidFill>
              </a:rPr>
              <a:t>cuántos</a:t>
            </a:r>
            <a:r>
              <a:rPr lang="en-US">
                <a:solidFill>
                  <a:schemeClr val="lt1"/>
                </a:solidFill>
              </a:rPr>
              <a:t> años tiene en el campo de la educación temprana, por qué le decidió esta carrera y cualquier otro dato importante ;)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54" name="Shape 554"/>
        <p:cNvGrpSpPr/>
        <p:nvPr/>
      </p:nvGrpSpPr>
      <p:grpSpPr>
        <a:xfrm>
          <a:off x="0" y="0"/>
          <a:ext cx="0" cy="0"/>
          <a:chOff x="0" y="0"/>
          <a:chExt cx="0" cy="0"/>
        </a:xfrm>
      </p:grpSpPr>
      <p:pic>
        <p:nvPicPr>
          <p:cNvPr descr="Diagram of pyramid model with arrow pointing to tiers&#10;&#10;Tier 3 (Intensive Intervention): Tertiary Intervention - few childresn&#10;Tier 2 (Targeted Social Emotional Supports): Secondary Prevention - some children&#10;Tier 1 (High Quality Supportive Environments and Nurturing and Responsive Relationships): Universal Promotional - all children" id="555" name="Google Shape;555;p13"/>
          <p:cNvPicPr preferRelativeResize="0"/>
          <p:nvPr>
            <p:ph idx="1" type="body"/>
          </p:nvPr>
        </p:nvPicPr>
        <p:blipFill rotWithShape="1">
          <a:blip r:embed="rId3">
            <a:alphaModFix/>
          </a:blip>
          <a:srcRect b="0" l="0" r="0" t="0"/>
          <a:stretch/>
        </p:blipFill>
        <p:spPr>
          <a:xfrm>
            <a:off x="180383" y="1212546"/>
            <a:ext cx="4978400" cy="3213100"/>
          </a:xfrm>
          <a:prstGeom prst="rect">
            <a:avLst/>
          </a:prstGeom>
          <a:noFill/>
          <a:ln>
            <a:noFill/>
          </a:ln>
        </p:spPr>
      </p:pic>
      <p:sp>
        <p:nvSpPr>
          <p:cNvPr id="556" name="Google Shape;556;p13"/>
          <p:cNvSpPr txBox="1"/>
          <p:nvPr>
            <p:ph type="title"/>
          </p:nvPr>
        </p:nvSpPr>
        <p:spPr>
          <a:xfrm>
            <a:off x="971550" y="196849"/>
            <a:ext cx="10382250" cy="132347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Gill Sans"/>
              <a:buNone/>
            </a:pPr>
            <a:r>
              <a:rPr lang="en-US" sz="3600"/>
              <a:t>Panorama general del modelo </a:t>
            </a:r>
            <a:r>
              <a:rPr lang="en-US" sz="3600"/>
              <a:t>pirámide</a:t>
            </a:r>
            <a:r>
              <a:rPr lang="en-US" sz="3600"/>
              <a:t> y el cuidado infantil familiar</a:t>
            </a:r>
            <a:endParaRPr/>
          </a:p>
        </p:txBody>
      </p:sp>
      <p:sp>
        <p:nvSpPr>
          <p:cNvPr id="557" name="Google Shape;557;p13"/>
          <p:cNvSpPr txBox="1"/>
          <p:nvPr>
            <p:ph idx="2" type="body"/>
          </p:nvPr>
        </p:nvSpPr>
        <p:spPr>
          <a:xfrm>
            <a:off x="6162675" y="1691142"/>
            <a:ext cx="5181600" cy="106182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FFD100"/>
              </a:buClr>
              <a:buSzPts val="2100"/>
              <a:buChar char="•"/>
            </a:pPr>
            <a:r>
              <a:rPr lang="en-US" sz="2100">
                <a:solidFill>
                  <a:srgbClr val="1E4E79"/>
                </a:solidFill>
              </a:rPr>
              <a:t>Nivel 1: Promoción universal para todos los niños (bebés, niños pequeños, preescolares, en edad escolar) y sus familias</a:t>
            </a:r>
            <a:r>
              <a:rPr lang="en-US" sz="2100"/>
              <a:t> </a:t>
            </a:r>
            <a:endParaRPr/>
          </a:p>
        </p:txBody>
      </p:sp>
      <p:sp>
        <p:nvSpPr>
          <p:cNvPr id="558" name="Google Shape;558;p13"/>
          <p:cNvSpPr txBox="1"/>
          <p:nvPr/>
        </p:nvSpPr>
        <p:spPr>
          <a:xfrm>
            <a:off x="3351513" y="3768634"/>
            <a:ext cx="7992900" cy="10620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DB6327"/>
              </a:buClr>
              <a:buSzPts val="2100"/>
              <a:buFont typeface="Arial"/>
              <a:buChar char="•"/>
            </a:pPr>
            <a:r>
              <a:rPr lang="en-US" sz="2100">
                <a:solidFill>
                  <a:srgbClr val="DB6327"/>
                </a:solidFill>
                <a:latin typeface="Gill Sans"/>
                <a:ea typeface="Gill Sans"/>
                <a:cs typeface="Gill Sans"/>
                <a:sym typeface="Gill Sans"/>
              </a:rPr>
              <a:t>Nivel 3: Intervención intensiva o terciaria para niños pequeños y preescolares con problemas de conducta persistentes (incluido el apoyo a sus familias)</a:t>
            </a:r>
            <a:r>
              <a:rPr b="0" i="0" lang="en-US" sz="2100" u="none" cap="none" strike="noStrike">
                <a:solidFill>
                  <a:srgbClr val="000000"/>
                </a:solidFill>
                <a:latin typeface="Gill Sans"/>
                <a:ea typeface="Gill Sans"/>
                <a:cs typeface="Gill Sans"/>
                <a:sym typeface="Gill Sans"/>
              </a:rPr>
              <a:t> </a:t>
            </a:r>
            <a:endParaRPr b="0" i="0" sz="2100" u="none" cap="none" strike="noStrike">
              <a:solidFill>
                <a:srgbClr val="000000"/>
              </a:solidFill>
              <a:latin typeface="Gill Sans"/>
              <a:ea typeface="Gill Sans"/>
              <a:cs typeface="Gill Sans"/>
              <a:sym typeface="Gill Sans"/>
            </a:endParaRPr>
          </a:p>
        </p:txBody>
      </p:sp>
      <p:sp>
        <p:nvSpPr>
          <p:cNvPr id="559" name="Google Shape;559;p13"/>
          <p:cNvSpPr txBox="1"/>
          <p:nvPr/>
        </p:nvSpPr>
        <p:spPr>
          <a:xfrm>
            <a:off x="778476" y="5104292"/>
            <a:ext cx="8748600" cy="1569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lang="en-US" sz="2400">
                <a:solidFill>
                  <a:srgbClr val="DB6327"/>
                </a:solidFill>
                <a:latin typeface="Gill Sans"/>
                <a:ea typeface="Gill Sans"/>
                <a:cs typeface="Gill Sans"/>
                <a:sym typeface="Gill Sans"/>
              </a:rPr>
              <a:t>Dentro de FCC, las necesidades de los niños son dinámicas y las prácticas se modifican para adaptarse a todos los niveles de apoyo a los (las) niños/</a:t>
            </a:r>
            <a:r>
              <a:rPr lang="en-US" sz="2400">
                <a:solidFill>
                  <a:srgbClr val="DB6327"/>
                </a:solidFill>
                <a:latin typeface="Gill Sans"/>
                <a:ea typeface="Gill Sans"/>
                <a:cs typeface="Gill Sans"/>
                <a:sym typeface="Gill Sans"/>
              </a:rPr>
              <a:t>niñas</a:t>
            </a:r>
            <a:r>
              <a:rPr lang="en-US" sz="2400">
                <a:solidFill>
                  <a:srgbClr val="DB6327"/>
                </a:solidFill>
                <a:latin typeface="Gill Sans"/>
                <a:ea typeface="Gill Sans"/>
                <a:cs typeface="Gill Sans"/>
                <a:sym typeface="Gill Sans"/>
              </a:rPr>
              <a:t> desde la infancia hasta la edad escolar.</a:t>
            </a:r>
            <a:r>
              <a:rPr b="0" i="0" lang="en-US" sz="2400" u="none" cap="none" strike="noStrike">
                <a:solidFill>
                  <a:srgbClr val="DB6327"/>
                </a:solidFill>
                <a:latin typeface="Gill Sans"/>
                <a:ea typeface="Gill Sans"/>
                <a:cs typeface="Gill Sans"/>
                <a:sym typeface="Gill Sans"/>
              </a:rPr>
              <a:t> </a:t>
            </a:r>
            <a:endParaRPr b="0" i="0" sz="1400" u="none" cap="none" strike="noStrike">
              <a:solidFill>
                <a:srgbClr val="000000"/>
              </a:solidFill>
              <a:latin typeface="Gill Sans"/>
              <a:ea typeface="Gill Sans"/>
              <a:cs typeface="Gill Sans"/>
              <a:sym typeface="Gill Sans"/>
            </a:endParaRPr>
          </a:p>
          <a:p>
            <a:pPr indent="0" lvl="0" marL="0" marR="0" rtl="0" algn="ctr">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Gill Sans"/>
              <a:ea typeface="Gill Sans"/>
              <a:cs typeface="Gill Sans"/>
              <a:sym typeface="Gill Sans"/>
            </a:endParaRPr>
          </a:p>
        </p:txBody>
      </p:sp>
      <p:sp>
        <p:nvSpPr>
          <p:cNvPr id="560" name="Google Shape;560;p13"/>
          <p:cNvSpPr txBox="1"/>
          <p:nvPr/>
        </p:nvSpPr>
        <p:spPr>
          <a:xfrm>
            <a:off x="5288692" y="2752971"/>
            <a:ext cx="6462600" cy="1015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lang="en-US" sz="2000">
                <a:solidFill>
                  <a:srgbClr val="548135"/>
                </a:solidFill>
                <a:latin typeface="Gill Sans"/>
                <a:ea typeface="Gill Sans"/>
                <a:cs typeface="Gill Sans"/>
                <a:sym typeface="Gill Sans"/>
              </a:rPr>
              <a:t>Nivel 2: Prevención secundaria para abordar las necesidades de todos los niños que puedan necesitar apoyo socioemocional adicional</a:t>
            </a:r>
            <a:r>
              <a:rPr b="0" i="0" lang="en-US" sz="2000" u="none" cap="none" strike="noStrike">
                <a:solidFill>
                  <a:schemeClr val="dk1"/>
                </a:solidFill>
                <a:latin typeface="Gill Sans"/>
                <a:ea typeface="Gill Sans"/>
                <a:cs typeface="Gill Sans"/>
                <a:sym typeface="Gill Sans"/>
              </a:rPr>
              <a:t> </a:t>
            </a:r>
            <a:endParaRPr b="0" i="0" sz="1400" u="none" cap="none" strike="noStrike">
              <a:solidFill>
                <a:srgbClr val="000000"/>
              </a:solidFill>
              <a:latin typeface="Gill Sans"/>
              <a:ea typeface="Gill Sans"/>
              <a:cs typeface="Gill Sans"/>
              <a:sym typeface="Gill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9"/>
          <p:cNvSpPr txBox="1"/>
          <p:nvPr>
            <p:ph type="title"/>
          </p:nvPr>
        </p:nvSpPr>
        <p:spPr>
          <a:xfrm>
            <a:off x="971550" y="196850"/>
            <a:ext cx="10382400" cy="7746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Actividad de alineación del modelo pirámide</a:t>
            </a:r>
            <a:endParaRPr/>
          </a:p>
        </p:txBody>
      </p:sp>
      <p:sp>
        <p:nvSpPr>
          <p:cNvPr id="567" name="Google Shape;567;p79"/>
          <p:cNvSpPr txBox="1"/>
          <p:nvPr>
            <p:ph idx="1" type="body"/>
          </p:nvPr>
        </p:nvSpPr>
        <p:spPr>
          <a:xfrm>
            <a:off x="971550" y="1345214"/>
            <a:ext cx="10515600" cy="4667652"/>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1000"/>
              </a:spcBef>
              <a:spcAft>
                <a:spcPts val="0"/>
              </a:spcAft>
              <a:buClr>
                <a:srgbClr val="FFD100"/>
              </a:buClr>
              <a:buSzPts val="3600"/>
              <a:buChar char="•"/>
            </a:pPr>
            <a:r>
              <a:rPr lang="en-US"/>
              <a:t>Mientras leemos cada declaración:</a:t>
            </a:r>
            <a:endParaRPr/>
          </a:p>
          <a:p>
            <a:pPr indent="-431800" lvl="1" marL="914400" rtl="0" algn="l">
              <a:lnSpc>
                <a:spcPct val="90000"/>
              </a:lnSpc>
              <a:spcBef>
                <a:spcPts val="500"/>
              </a:spcBef>
              <a:spcAft>
                <a:spcPts val="0"/>
              </a:spcAft>
              <a:buSzPts val="3200"/>
              <a:buChar char="•"/>
            </a:pPr>
            <a:r>
              <a:rPr lang="en-US" sz="3600"/>
              <a:t>Decida si se alinea con la filosofía del Modelo Pirámide</a:t>
            </a:r>
            <a:endParaRPr/>
          </a:p>
          <a:p>
            <a:pPr indent="0" lvl="0" marL="914400" rtl="0" algn="l">
              <a:lnSpc>
                <a:spcPct val="90000"/>
              </a:lnSpc>
              <a:spcBef>
                <a:spcPts val="500"/>
              </a:spcBef>
              <a:spcAft>
                <a:spcPts val="0"/>
              </a:spcAft>
              <a:buNone/>
            </a:pPr>
            <a:r>
              <a:t/>
            </a:r>
            <a:endParaRPr/>
          </a:p>
        </p:txBody>
      </p:sp>
      <p:pic>
        <p:nvPicPr>
          <p:cNvPr id="568" name="Google Shape;568;p79"/>
          <p:cNvPicPr preferRelativeResize="0"/>
          <p:nvPr/>
        </p:nvPicPr>
        <p:blipFill>
          <a:blip r:embed="rId3">
            <a:alphaModFix/>
          </a:blip>
          <a:stretch>
            <a:fillRect/>
          </a:stretch>
        </p:blipFill>
        <p:spPr>
          <a:xfrm>
            <a:off x="7759850" y="3182075"/>
            <a:ext cx="4209375" cy="34807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pic>
        <p:nvPicPr>
          <p:cNvPr descr="A picture containing indoor, toy&#10;&#10;Description automatically generated" id="574" name="Google Shape;574;p80"/>
          <p:cNvPicPr preferRelativeResize="0"/>
          <p:nvPr/>
        </p:nvPicPr>
        <p:blipFill rotWithShape="1">
          <a:blip r:embed="rId3">
            <a:alphaModFix/>
          </a:blip>
          <a:srcRect b="27988" l="36508" r="0" t="23213"/>
          <a:stretch/>
        </p:blipFill>
        <p:spPr>
          <a:xfrm>
            <a:off x="0" y="0"/>
            <a:ext cx="12192000" cy="6246688"/>
          </a:xfrm>
          <a:prstGeom prst="rect">
            <a:avLst/>
          </a:prstGeom>
          <a:noFill/>
          <a:ln>
            <a:noFill/>
          </a:ln>
        </p:spPr>
      </p:pic>
      <p:sp>
        <p:nvSpPr>
          <p:cNvPr id="575" name="Google Shape;575;p80"/>
          <p:cNvSpPr/>
          <p:nvPr/>
        </p:nvSpPr>
        <p:spPr>
          <a:xfrm>
            <a:off x="4201610" y="-127322"/>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576" name="Google Shape;576;p80"/>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577" name="Google Shape;577;p80"/>
          <p:cNvSpPr/>
          <p:nvPr/>
        </p:nvSpPr>
        <p:spPr>
          <a:xfrm>
            <a:off x="651805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578" name="Google Shape;578;p80"/>
          <p:cNvSpPr txBox="1"/>
          <p:nvPr/>
        </p:nvSpPr>
        <p:spPr>
          <a:xfrm>
            <a:off x="5069782" y="528508"/>
            <a:ext cx="5547900" cy="13854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José sabe qué hacer, </a:t>
            </a:r>
            <a:endParaRPr sz="2800">
              <a:solidFill>
                <a:schemeClr val="accent5"/>
              </a:solidFill>
              <a:latin typeface="Gill Sans"/>
              <a:ea typeface="Gill Sans"/>
              <a:cs typeface="Gill Sans"/>
              <a:sym typeface="Gill Sans"/>
            </a:endParaRPr>
          </a:p>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él simplemente no lo hará.</a:t>
            </a:r>
            <a:endParaRPr sz="2800">
              <a:solidFill>
                <a:schemeClr val="accent5"/>
              </a:solidFill>
              <a:latin typeface="Gill Sans"/>
              <a:ea typeface="Gill Sans"/>
              <a:cs typeface="Gill Sans"/>
              <a:sym typeface="Gill Sans"/>
            </a:endParaRPr>
          </a:p>
          <a:p>
            <a:pPr indent="0" lvl="0" marL="0" marR="0" rtl="0" algn="ctr">
              <a:lnSpc>
                <a:spcPct val="100000"/>
              </a:lnSpc>
              <a:spcBef>
                <a:spcPts val="0"/>
              </a:spcBef>
              <a:spcAft>
                <a:spcPts val="0"/>
              </a:spcAft>
              <a:buClr>
                <a:srgbClr val="000000"/>
              </a:buClr>
              <a:buSzPts val="2800"/>
              <a:buFont typeface="Arial"/>
              <a:buNone/>
            </a:pPr>
            <a:r>
              <a:t/>
            </a:r>
            <a:endParaRPr sz="2800">
              <a:solidFill>
                <a:schemeClr val="accent5"/>
              </a:solidFill>
              <a:latin typeface="Gill Sans"/>
              <a:ea typeface="Gill Sans"/>
              <a:cs typeface="Gill Sans"/>
              <a:sym typeface="Gill Sans"/>
            </a:endParaRPr>
          </a:p>
        </p:txBody>
      </p:sp>
      <p:grpSp>
        <p:nvGrpSpPr>
          <p:cNvPr id="579" name="Google Shape;579;p80"/>
          <p:cNvGrpSpPr/>
          <p:nvPr/>
        </p:nvGrpSpPr>
        <p:grpSpPr>
          <a:xfrm>
            <a:off x="6805413" y="4178750"/>
            <a:ext cx="2076774" cy="2076774"/>
            <a:chOff x="5090913" y="4483550"/>
            <a:chExt cx="2076774" cy="2076774"/>
          </a:xfrm>
        </p:grpSpPr>
        <p:sp>
          <p:nvSpPr>
            <p:cNvPr id="580" name="Google Shape;580;p80"/>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581" name="Google Shape;581;p80"/>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582" name="Google Shape;582;p80"/>
          <p:cNvSpPr txBox="1"/>
          <p:nvPr/>
        </p:nvSpPr>
        <p:spPr>
          <a:xfrm>
            <a:off x="6049700" y="2723740"/>
            <a:ext cx="3580500" cy="1077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lang="en-US" sz="3200">
                <a:solidFill>
                  <a:srgbClr val="FFFFFF"/>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79"/>
                                        </p:tgtEl>
                                        <p:attrNameLst>
                                          <p:attrName>style.visibility</p:attrName>
                                        </p:attrNameLst>
                                      </p:cBhvr>
                                      <p:to>
                                        <p:strVal val="visible"/>
                                      </p:to>
                                    </p:set>
                                    <p:anim calcmode="lin" valueType="num">
                                      <p:cBhvr additive="base">
                                        <p:cTn dur="1000"/>
                                        <p:tgtEl>
                                          <p:spTgt spid="579"/>
                                        </p:tgtEl>
                                        <p:attrNameLst>
                                          <p:attrName>ppt_w</p:attrName>
                                        </p:attrNameLst>
                                      </p:cBhvr>
                                      <p:tavLst>
                                        <p:tav fmla="" tm="0">
                                          <p:val>
                                            <p:strVal val="0"/>
                                          </p:val>
                                        </p:tav>
                                        <p:tav fmla="" tm="100000">
                                          <p:val>
                                            <p:strVal val="#ppt_w"/>
                                          </p:val>
                                        </p:tav>
                                      </p:tavLst>
                                    </p:anim>
                                    <p:anim calcmode="lin" valueType="num">
                                      <p:cBhvr additive="base">
                                        <p:cTn dur="1000"/>
                                        <p:tgtEl>
                                          <p:spTgt spid="57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pic>
        <p:nvPicPr>
          <p:cNvPr descr="A picture containing indoor, toy&#10;&#10;Description automatically generated" id="588" name="Google Shape;588;p81"/>
          <p:cNvPicPr preferRelativeResize="0"/>
          <p:nvPr/>
        </p:nvPicPr>
        <p:blipFill rotWithShape="1">
          <a:blip r:embed="rId3">
            <a:alphaModFix/>
          </a:blip>
          <a:srcRect b="27988" l="36508" r="0" t="23213"/>
          <a:stretch/>
        </p:blipFill>
        <p:spPr>
          <a:xfrm>
            <a:off x="0" y="0"/>
            <a:ext cx="12192000" cy="6246688"/>
          </a:xfrm>
          <a:prstGeom prst="rect">
            <a:avLst/>
          </a:prstGeom>
          <a:noFill/>
          <a:ln>
            <a:noFill/>
          </a:ln>
        </p:spPr>
      </p:pic>
      <p:sp>
        <p:nvSpPr>
          <p:cNvPr id="589" name="Google Shape;589;p81"/>
          <p:cNvSpPr/>
          <p:nvPr/>
        </p:nvSpPr>
        <p:spPr>
          <a:xfrm>
            <a:off x="4201610" y="-127322"/>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590" name="Google Shape;590;p81"/>
          <p:cNvSpPr/>
          <p:nvPr/>
        </p:nvSpPr>
        <p:spPr>
          <a:xfrm>
            <a:off x="6518053"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591" name="Google Shape;591;p81"/>
          <p:cNvSpPr txBox="1"/>
          <p:nvPr/>
        </p:nvSpPr>
        <p:spPr>
          <a:xfrm>
            <a:off x="5069775" y="528502"/>
            <a:ext cx="5547900" cy="9543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José sabe qué hacer, </a:t>
            </a:r>
            <a:endParaRPr sz="2800">
              <a:solidFill>
                <a:schemeClr val="accent5"/>
              </a:solidFill>
              <a:latin typeface="Gill Sans"/>
              <a:ea typeface="Gill Sans"/>
              <a:cs typeface="Gill Sans"/>
              <a:sym typeface="Gill Sans"/>
            </a:endParaRPr>
          </a:p>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él simplemente no lo hará.</a:t>
            </a:r>
            <a:endParaRPr sz="2800">
              <a:solidFill>
                <a:schemeClr val="accent5"/>
              </a:solidFill>
              <a:latin typeface="Gill Sans"/>
              <a:ea typeface="Gill Sans"/>
              <a:cs typeface="Gill Sans"/>
              <a:sym typeface="Gill Sans"/>
            </a:endParaRPr>
          </a:p>
        </p:txBody>
      </p:sp>
      <p:sp>
        <p:nvSpPr>
          <p:cNvPr id="592" name="Google Shape;592;p81"/>
          <p:cNvSpPr txBox="1"/>
          <p:nvPr/>
        </p:nvSpPr>
        <p:spPr>
          <a:xfrm>
            <a:off x="5069782" y="2395957"/>
            <a:ext cx="5547900" cy="2247300"/>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6862"/>
              </a:srgbClr>
            </a:outerShdw>
          </a:effectLst>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1100"/>
              <a:buFont typeface="Arial"/>
              <a:buNone/>
            </a:pPr>
            <a:r>
              <a:rPr lang="en-US" sz="2800">
                <a:solidFill>
                  <a:schemeClr val="dk1"/>
                </a:solidFill>
                <a:latin typeface="Gill Sans"/>
                <a:ea typeface="Gill Sans"/>
                <a:cs typeface="Gill Sans"/>
                <a:sym typeface="Gill Sans"/>
              </a:rPr>
              <a:t>Es posible que necesite más práctica o que no entienda realmente cómo hacerlo en todas las situaciones. </a:t>
            </a:r>
            <a:endParaRPr sz="2800">
              <a:solidFill>
                <a:schemeClr val="dk1"/>
              </a:solidFill>
              <a:latin typeface="Gill Sans"/>
              <a:ea typeface="Gill Sans"/>
              <a:cs typeface="Gill Sans"/>
              <a:sym typeface="Gill Sans"/>
            </a:endParaRPr>
          </a:p>
          <a:p>
            <a:pPr indent="0" lvl="0" marL="0" rtl="0" algn="ctr">
              <a:spcBef>
                <a:spcPts val="0"/>
              </a:spcBef>
              <a:spcAft>
                <a:spcPts val="0"/>
              </a:spcAft>
              <a:buClr>
                <a:schemeClr val="dk1"/>
              </a:buClr>
              <a:buSzPts val="1100"/>
              <a:buFont typeface="Arial"/>
              <a:buNone/>
            </a:pPr>
            <a:r>
              <a:rPr lang="en-US" sz="2800">
                <a:solidFill>
                  <a:schemeClr val="dk1"/>
                </a:solidFill>
                <a:latin typeface="Gill Sans"/>
                <a:ea typeface="Gill Sans"/>
                <a:cs typeface="Gill Sans"/>
                <a:sym typeface="Gill Sans"/>
              </a:rPr>
              <a:t>Necesito ayudarlo a practicar en diferentes actividades.</a:t>
            </a:r>
            <a:endParaRPr sz="2800">
              <a:solidFill>
                <a:schemeClr val="dk1"/>
              </a:solidFill>
              <a:latin typeface="Gill Sans"/>
              <a:ea typeface="Gill Sans"/>
              <a:cs typeface="Gill Sans"/>
              <a:sym typeface="Gill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pic>
        <p:nvPicPr>
          <p:cNvPr id="598" name="Google Shape;598;p82"/>
          <p:cNvPicPr preferRelativeResize="0"/>
          <p:nvPr/>
        </p:nvPicPr>
        <p:blipFill rotWithShape="1">
          <a:blip r:embed="rId3">
            <a:alphaModFix/>
          </a:blip>
          <a:srcRect b="35889" l="8591" r="0" t="32829"/>
          <a:stretch/>
        </p:blipFill>
        <p:spPr>
          <a:xfrm>
            <a:off x="0" y="0"/>
            <a:ext cx="12192000" cy="6246688"/>
          </a:xfrm>
          <a:prstGeom prst="rect">
            <a:avLst/>
          </a:prstGeom>
          <a:noFill/>
          <a:ln>
            <a:noFill/>
          </a:ln>
        </p:spPr>
      </p:pic>
      <p:sp>
        <p:nvSpPr>
          <p:cNvPr id="599" name="Google Shape;599;p82"/>
          <p:cNvSpPr/>
          <p:nvPr/>
        </p:nvSpPr>
        <p:spPr>
          <a:xfrm>
            <a:off x="4201610" y="-127322"/>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00" name="Google Shape;600;p82"/>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601" name="Google Shape;601;p82"/>
          <p:cNvSpPr/>
          <p:nvPr/>
        </p:nvSpPr>
        <p:spPr>
          <a:xfrm>
            <a:off x="6518053" y="123730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02" name="Google Shape;602;p82"/>
          <p:cNvSpPr txBox="1"/>
          <p:nvPr/>
        </p:nvSpPr>
        <p:spPr>
          <a:xfrm>
            <a:off x="4489046" y="528508"/>
            <a:ext cx="6701700" cy="15699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lang="en-US" sz="2400">
                <a:solidFill>
                  <a:schemeClr val="dk1"/>
                </a:solidFill>
                <a:latin typeface="Gill Sans"/>
                <a:ea typeface="Gill Sans"/>
                <a:cs typeface="Gill Sans"/>
                <a:sym typeface="Gill Sans"/>
              </a:rPr>
              <a:t>Lupe está pasando por un momento difícil esta semana y parece enojarse muy rápidamente. Voy a pasar un tiempo individual con ella y realmente conectaré.</a:t>
            </a:r>
            <a:endParaRPr b="0" i="0" sz="1400" u="none" cap="none" strike="noStrike">
              <a:solidFill>
                <a:srgbClr val="000000"/>
              </a:solidFill>
              <a:latin typeface="Arial"/>
              <a:ea typeface="Arial"/>
              <a:cs typeface="Arial"/>
              <a:sym typeface="Arial"/>
            </a:endParaRPr>
          </a:p>
        </p:txBody>
      </p:sp>
      <p:sp>
        <p:nvSpPr>
          <p:cNvPr id="603" name="Google Shape;603;p82"/>
          <p:cNvSpPr txBox="1"/>
          <p:nvPr/>
        </p:nvSpPr>
        <p:spPr>
          <a:xfrm>
            <a:off x="6049700" y="2723740"/>
            <a:ext cx="3580500" cy="1077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lang="en-US" sz="3200">
                <a:solidFill>
                  <a:srgbClr val="FFFFFF"/>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grpSp>
        <p:nvGrpSpPr>
          <p:cNvPr id="604" name="Google Shape;604;p82"/>
          <p:cNvGrpSpPr/>
          <p:nvPr/>
        </p:nvGrpSpPr>
        <p:grpSpPr>
          <a:xfrm>
            <a:off x="6799934" y="4309396"/>
            <a:ext cx="2112572" cy="1713053"/>
            <a:chOff x="6799934" y="4309396"/>
            <a:chExt cx="2112572" cy="1713053"/>
          </a:xfrm>
        </p:grpSpPr>
        <p:sp>
          <p:nvSpPr>
            <p:cNvPr id="605" name="Google Shape;605;p82"/>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06" name="Google Shape;606;p82"/>
            <p:cNvSpPr txBox="1"/>
            <p:nvPr/>
          </p:nvSpPr>
          <p:spPr>
            <a:xfrm>
              <a:off x="7244908" y="5024493"/>
              <a:ext cx="1222500" cy="477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lang="en-US" sz="2500"/>
                <a:t>¡Sí!</a:t>
              </a:r>
              <a:endParaRPr b="1" i="0" sz="2500" u="none" cap="none" strike="noStrike">
                <a:solidFill>
                  <a:srgbClr val="000000"/>
                </a:solidFil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04"/>
                                        </p:tgtEl>
                                        <p:attrNameLst>
                                          <p:attrName>style.visibility</p:attrName>
                                        </p:attrNameLst>
                                      </p:cBhvr>
                                      <p:to>
                                        <p:strVal val="visible"/>
                                      </p:to>
                                    </p:set>
                                    <p:anim calcmode="lin" valueType="num">
                                      <p:cBhvr additive="base">
                                        <p:cTn dur="1000"/>
                                        <p:tgtEl>
                                          <p:spTgt spid="604"/>
                                        </p:tgtEl>
                                        <p:attrNameLst>
                                          <p:attrName>ppt_w</p:attrName>
                                        </p:attrNameLst>
                                      </p:cBhvr>
                                      <p:tavLst>
                                        <p:tav fmla="" tm="0">
                                          <p:val>
                                            <p:strVal val="0"/>
                                          </p:val>
                                        </p:tav>
                                        <p:tav fmla="" tm="100000">
                                          <p:val>
                                            <p:strVal val="#ppt_w"/>
                                          </p:val>
                                        </p:tav>
                                      </p:tavLst>
                                    </p:anim>
                                    <p:anim calcmode="lin" valueType="num">
                                      <p:cBhvr additive="base">
                                        <p:cTn dur="1000"/>
                                        <p:tgtEl>
                                          <p:spTgt spid="604"/>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1" name="Shape 611"/>
        <p:cNvGrpSpPr/>
        <p:nvPr/>
      </p:nvGrpSpPr>
      <p:grpSpPr>
        <a:xfrm>
          <a:off x="0" y="0"/>
          <a:ext cx="0" cy="0"/>
          <a:chOff x="0" y="0"/>
          <a:chExt cx="0" cy="0"/>
        </a:xfrm>
      </p:grpSpPr>
      <p:pic>
        <p:nvPicPr>
          <p:cNvPr id="612" name="Google Shape;612;p83"/>
          <p:cNvPicPr preferRelativeResize="0"/>
          <p:nvPr/>
        </p:nvPicPr>
        <p:blipFill rotWithShape="1">
          <a:blip r:embed="rId3">
            <a:alphaModFix/>
          </a:blip>
          <a:srcRect b="0" l="0" r="0" t="0"/>
          <a:stretch/>
        </p:blipFill>
        <p:spPr>
          <a:xfrm>
            <a:off x="891322" y="1460233"/>
            <a:ext cx="5548041" cy="3766282"/>
          </a:xfrm>
          <a:prstGeom prst="rect">
            <a:avLst/>
          </a:prstGeom>
          <a:noFill/>
          <a:ln>
            <a:noFill/>
          </a:ln>
        </p:spPr>
      </p:pic>
      <p:sp>
        <p:nvSpPr>
          <p:cNvPr id="613" name="Google Shape;613;p83"/>
          <p:cNvSpPr/>
          <p:nvPr/>
        </p:nvSpPr>
        <p:spPr>
          <a:xfrm>
            <a:off x="233959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14" name="Google Shape;614;p83"/>
          <p:cNvSpPr txBox="1"/>
          <p:nvPr/>
        </p:nvSpPr>
        <p:spPr>
          <a:xfrm>
            <a:off x="891322" y="528508"/>
            <a:ext cx="5547900" cy="13854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800">
                <a:solidFill>
                  <a:schemeClr val="accent5"/>
                </a:solidFill>
                <a:latin typeface="Gill Sans"/>
                <a:ea typeface="Gill Sans"/>
                <a:cs typeface="Gill Sans"/>
                <a:sym typeface="Gill Sans"/>
              </a:rPr>
              <a:t>Esto no funcionará en nuestro programa. Hemos probado todas esas estrategias.</a:t>
            </a:r>
            <a:endParaRPr b="0" i="0" sz="1400" u="none" cap="none" strike="noStrike">
              <a:solidFill>
                <a:srgbClr val="000000"/>
              </a:solidFill>
              <a:latin typeface="Arial"/>
              <a:ea typeface="Arial"/>
              <a:cs typeface="Arial"/>
              <a:sym typeface="Arial"/>
            </a:endParaRPr>
          </a:p>
        </p:txBody>
      </p:sp>
      <p:grpSp>
        <p:nvGrpSpPr>
          <p:cNvPr id="615" name="Google Shape;615;p83"/>
          <p:cNvGrpSpPr/>
          <p:nvPr/>
        </p:nvGrpSpPr>
        <p:grpSpPr>
          <a:xfrm>
            <a:off x="2626953" y="4178750"/>
            <a:ext cx="2076774" cy="2076774"/>
            <a:chOff x="5090913" y="4483550"/>
            <a:chExt cx="2076774" cy="2076774"/>
          </a:xfrm>
        </p:grpSpPr>
        <p:sp>
          <p:nvSpPr>
            <p:cNvPr id="616" name="Google Shape;616;p83"/>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17" name="Google Shape;617;p83"/>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618" name="Google Shape;618;p83"/>
          <p:cNvSpPr txBox="1"/>
          <p:nvPr/>
        </p:nvSpPr>
        <p:spPr>
          <a:xfrm>
            <a:off x="1871240" y="2723740"/>
            <a:ext cx="3580500" cy="1077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lang="en-US" sz="3200">
                <a:solidFill>
                  <a:srgbClr val="FFFFFF"/>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pic>
        <p:nvPicPr>
          <p:cNvPr descr="Portrait of young cute girl" id="619" name="Google Shape;619;p83"/>
          <p:cNvPicPr preferRelativeResize="0"/>
          <p:nvPr/>
        </p:nvPicPr>
        <p:blipFill rotWithShape="1">
          <a:blip r:embed="rId4">
            <a:alphaModFix/>
          </a:blip>
          <a:srcRect b="0" l="0" r="0" t="0"/>
          <a:stretch/>
        </p:blipFill>
        <p:spPr>
          <a:xfrm>
            <a:off x="6431593" y="2979118"/>
            <a:ext cx="4844649" cy="3236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15"/>
                                        </p:tgtEl>
                                        <p:attrNameLst>
                                          <p:attrName>style.visibility</p:attrName>
                                        </p:attrNameLst>
                                      </p:cBhvr>
                                      <p:to>
                                        <p:strVal val="visible"/>
                                      </p:to>
                                    </p:set>
                                    <p:anim calcmode="lin" valueType="num">
                                      <p:cBhvr additive="base">
                                        <p:cTn dur="1000"/>
                                        <p:tgtEl>
                                          <p:spTgt spid="615"/>
                                        </p:tgtEl>
                                        <p:attrNameLst>
                                          <p:attrName>ppt_w</p:attrName>
                                        </p:attrNameLst>
                                      </p:cBhvr>
                                      <p:tavLst>
                                        <p:tav fmla="" tm="0">
                                          <p:val>
                                            <p:strVal val="0"/>
                                          </p:val>
                                        </p:tav>
                                        <p:tav fmla="" tm="100000">
                                          <p:val>
                                            <p:strVal val="#ppt_w"/>
                                          </p:val>
                                        </p:tav>
                                      </p:tavLst>
                                    </p:anim>
                                    <p:anim calcmode="lin" valueType="num">
                                      <p:cBhvr additive="base">
                                        <p:cTn dur="1000"/>
                                        <p:tgtEl>
                                          <p:spTgt spid="61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84"/>
          <p:cNvSpPr/>
          <p:nvPr/>
        </p:nvSpPr>
        <p:spPr>
          <a:xfrm>
            <a:off x="2339595"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26" name="Google Shape;626;p84"/>
          <p:cNvSpPr txBox="1"/>
          <p:nvPr/>
        </p:nvSpPr>
        <p:spPr>
          <a:xfrm>
            <a:off x="891324" y="528508"/>
            <a:ext cx="5547900" cy="8310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400">
                <a:solidFill>
                  <a:srgbClr val="1155CC"/>
                </a:solidFill>
              </a:rPr>
              <a:t>No funcionará en nuestra FCC. Hemos probado todas esas estrategias.</a:t>
            </a:r>
            <a:endParaRPr i="0" sz="2400" u="none" cap="none" strike="noStrike">
              <a:solidFill>
                <a:srgbClr val="1155CC"/>
              </a:solidFill>
            </a:endParaRPr>
          </a:p>
        </p:txBody>
      </p:sp>
      <p:sp>
        <p:nvSpPr>
          <p:cNvPr id="627" name="Google Shape;627;p84"/>
          <p:cNvSpPr txBox="1"/>
          <p:nvPr/>
        </p:nvSpPr>
        <p:spPr>
          <a:xfrm>
            <a:off x="891324" y="2395957"/>
            <a:ext cx="5547900" cy="2247300"/>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6862"/>
              </a:srgb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800">
                <a:solidFill>
                  <a:schemeClr val="accent5"/>
                </a:solidFill>
                <a:latin typeface="Gill Sans"/>
                <a:ea typeface="Gill Sans"/>
                <a:cs typeface="Gill Sans"/>
                <a:sym typeface="Gill Sans"/>
              </a:rPr>
              <a:t>Hemos probado muchas de esas estrategias, pero no todas juntas. Además, puede llevar más tiempo, pero es una solución a largo plazo en lugar de una “solución rápida”.</a:t>
            </a:r>
            <a:endParaRPr b="0" i="0" sz="1400" u="none" cap="none" strike="noStrike">
              <a:solidFill>
                <a:srgbClr val="000000"/>
              </a:solidFill>
              <a:latin typeface="Arial"/>
              <a:ea typeface="Arial"/>
              <a:cs typeface="Arial"/>
              <a:sym typeface="Arial"/>
            </a:endParaRPr>
          </a:p>
        </p:txBody>
      </p:sp>
      <p:pic>
        <p:nvPicPr>
          <p:cNvPr descr="Portrait of young cute girl" id="628" name="Google Shape;628;p84"/>
          <p:cNvPicPr preferRelativeResize="0"/>
          <p:nvPr/>
        </p:nvPicPr>
        <p:blipFill rotWithShape="1">
          <a:blip r:embed="rId3">
            <a:alphaModFix/>
          </a:blip>
          <a:srcRect b="0" l="0" r="0" t="0"/>
          <a:stretch/>
        </p:blipFill>
        <p:spPr>
          <a:xfrm>
            <a:off x="6829858" y="3215891"/>
            <a:ext cx="4844649" cy="32367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85"/>
          <p:cNvSpPr/>
          <p:nvPr/>
        </p:nvSpPr>
        <p:spPr>
          <a:xfrm>
            <a:off x="2307213" y="-12862"/>
            <a:ext cx="7192387" cy="6456813"/>
          </a:xfrm>
          <a:prstGeom prst="rect">
            <a:avLst/>
          </a:prstGeom>
          <a:gradFill>
            <a:gsLst>
              <a:gs pos="0">
                <a:srgbClr val="FFFFFF">
                  <a:alpha val="0"/>
                </a:srgbClr>
              </a:gs>
              <a:gs pos="12000">
                <a:srgbClr val="FFFFFF">
                  <a:alpha val="0"/>
                </a:srgbClr>
              </a:gs>
              <a:gs pos="33000">
                <a:srgbClr val="FFFFFF">
                  <a:alpha val="48627"/>
                </a:srgbClr>
              </a:gs>
              <a:gs pos="52000">
                <a:srgbClr val="FFFFFF">
                  <a:alpha val="89019"/>
                </a:srgbClr>
              </a:gs>
              <a:gs pos="100000">
                <a:srgbClr val="FFFFFF">
                  <a:alpha val="89019"/>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35" name="Google Shape;635;p85"/>
          <p:cNvPicPr preferRelativeResize="0"/>
          <p:nvPr/>
        </p:nvPicPr>
        <p:blipFill rotWithShape="1">
          <a:blip r:embed="rId3">
            <a:alphaModFix/>
          </a:blip>
          <a:srcRect b="0" l="0" r="0" t="0"/>
          <a:stretch/>
        </p:blipFill>
        <p:spPr>
          <a:xfrm>
            <a:off x="5069782" y="1460233"/>
            <a:ext cx="5548041" cy="3766282"/>
          </a:xfrm>
          <a:prstGeom prst="rect">
            <a:avLst/>
          </a:prstGeom>
          <a:noFill/>
          <a:ln>
            <a:noFill/>
          </a:ln>
        </p:spPr>
      </p:pic>
      <p:sp>
        <p:nvSpPr>
          <p:cNvPr id="636" name="Google Shape;636;p85"/>
          <p:cNvSpPr/>
          <p:nvPr/>
        </p:nvSpPr>
        <p:spPr>
          <a:xfrm>
            <a:off x="6518053" y="1234810"/>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37" name="Google Shape;637;p85"/>
          <p:cNvSpPr txBox="1"/>
          <p:nvPr/>
        </p:nvSpPr>
        <p:spPr>
          <a:xfrm>
            <a:off x="4275117" y="344080"/>
            <a:ext cx="7311900" cy="12006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400"/>
              <a:buFont typeface="Arial"/>
              <a:buNone/>
            </a:pPr>
            <a:r>
              <a:rPr lang="en-US" sz="2400">
                <a:solidFill>
                  <a:schemeClr val="accent5"/>
                </a:solidFill>
                <a:latin typeface="Gill Sans"/>
                <a:ea typeface="Gill Sans"/>
                <a:cs typeface="Gill Sans"/>
                <a:sym typeface="Gill Sans"/>
              </a:rPr>
              <a:t>Leo se niega a jugar con los niños más pequeños. Necesito enseñarle a jugar con los niños pequeños y hablar más sobre celebrar nuestras diferencias.</a:t>
            </a:r>
            <a:endParaRPr b="0" i="0" sz="2400" u="none" cap="none" strike="noStrike">
              <a:solidFill>
                <a:schemeClr val="accent5"/>
              </a:solidFill>
              <a:latin typeface="Gill Sans"/>
              <a:ea typeface="Gill Sans"/>
              <a:cs typeface="Gill Sans"/>
              <a:sym typeface="Gill Sans"/>
            </a:endParaRPr>
          </a:p>
        </p:txBody>
      </p:sp>
      <p:sp>
        <p:nvSpPr>
          <p:cNvPr id="638" name="Google Shape;638;p85"/>
          <p:cNvSpPr txBox="1"/>
          <p:nvPr/>
        </p:nvSpPr>
        <p:spPr>
          <a:xfrm>
            <a:off x="6049700" y="2723740"/>
            <a:ext cx="3580500" cy="1077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lang="en-US" sz="3200">
                <a:solidFill>
                  <a:srgbClr val="FFFFFF"/>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grpSp>
        <p:nvGrpSpPr>
          <p:cNvPr id="639" name="Google Shape;639;p85"/>
          <p:cNvGrpSpPr/>
          <p:nvPr/>
        </p:nvGrpSpPr>
        <p:grpSpPr>
          <a:xfrm>
            <a:off x="6799934" y="4309396"/>
            <a:ext cx="2112572" cy="1713053"/>
            <a:chOff x="6799934" y="4309396"/>
            <a:chExt cx="2112572" cy="1713053"/>
          </a:xfrm>
        </p:grpSpPr>
        <p:sp>
          <p:nvSpPr>
            <p:cNvPr id="640" name="Google Shape;640;p85"/>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41" name="Google Shape;641;p85"/>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800">
                  <a:solidFill>
                    <a:schemeClr val="accent5"/>
                  </a:solidFill>
                  <a:latin typeface="Gill Sans"/>
                  <a:ea typeface="Gill Sans"/>
                  <a:cs typeface="Gill Sans"/>
                  <a:sym typeface="Gill Sans"/>
                </a:rPr>
                <a:t>¡Si</a:t>
              </a:r>
              <a:r>
                <a:rPr b="0" i="0" lang="en-US" sz="2800" u="none" cap="none" strike="noStrike">
                  <a:solidFill>
                    <a:schemeClr val="accent5"/>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p:txBody>
        </p:sp>
      </p:grpSp>
      <p:pic>
        <p:nvPicPr>
          <p:cNvPr id="642" name="Google Shape;642;p85"/>
          <p:cNvPicPr preferRelativeResize="0"/>
          <p:nvPr/>
        </p:nvPicPr>
        <p:blipFill rotWithShape="1">
          <a:blip r:embed="rId4">
            <a:alphaModFix/>
          </a:blip>
          <a:srcRect b="3" l="4851" r="10233" t="0"/>
          <a:stretch/>
        </p:blipFill>
        <p:spPr>
          <a:xfrm>
            <a:off x="431651" y="1772104"/>
            <a:ext cx="5181600" cy="405770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39"/>
                                        </p:tgtEl>
                                        <p:attrNameLst>
                                          <p:attrName>style.visibility</p:attrName>
                                        </p:attrNameLst>
                                      </p:cBhvr>
                                      <p:to>
                                        <p:strVal val="visible"/>
                                      </p:to>
                                    </p:set>
                                    <p:anim calcmode="lin" valueType="num">
                                      <p:cBhvr additive="base">
                                        <p:cTn dur="1000"/>
                                        <p:tgtEl>
                                          <p:spTgt spid="639"/>
                                        </p:tgtEl>
                                        <p:attrNameLst>
                                          <p:attrName>ppt_w</p:attrName>
                                        </p:attrNameLst>
                                      </p:cBhvr>
                                      <p:tavLst>
                                        <p:tav fmla="" tm="0">
                                          <p:val>
                                            <p:strVal val="0"/>
                                          </p:val>
                                        </p:tav>
                                        <p:tav fmla="" tm="100000">
                                          <p:val>
                                            <p:strVal val="#ppt_w"/>
                                          </p:val>
                                        </p:tav>
                                      </p:tavLst>
                                    </p:anim>
                                    <p:anim calcmode="lin" valueType="num">
                                      <p:cBhvr additive="base">
                                        <p:cTn dur="1000"/>
                                        <p:tgtEl>
                                          <p:spTgt spid="63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pic>
        <p:nvPicPr>
          <p:cNvPr id="648" name="Google Shape;648;p86"/>
          <p:cNvPicPr preferRelativeResize="0"/>
          <p:nvPr/>
        </p:nvPicPr>
        <p:blipFill rotWithShape="1">
          <a:blip r:embed="rId3">
            <a:alphaModFix/>
          </a:blip>
          <a:srcRect b="11123" l="-3108" r="19050" t="11675"/>
          <a:stretch/>
        </p:blipFill>
        <p:spPr>
          <a:xfrm flipH="1">
            <a:off x="0" y="0"/>
            <a:ext cx="12192000" cy="6246688"/>
          </a:xfrm>
          <a:prstGeom prst="rect">
            <a:avLst/>
          </a:prstGeom>
          <a:noFill/>
          <a:ln>
            <a:noFill/>
          </a:ln>
        </p:spPr>
      </p:pic>
      <p:sp>
        <p:nvSpPr>
          <p:cNvPr id="649" name="Google Shape;649;p86"/>
          <p:cNvSpPr/>
          <p:nvPr/>
        </p:nvSpPr>
        <p:spPr>
          <a:xfrm>
            <a:off x="4201610" y="-127322"/>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50" name="Google Shape;650;p86"/>
          <p:cNvPicPr preferRelativeResize="0"/>
          <p:nvPr/>
        </p:nvPicPr>
        <p:blipFill rotWithShape="1">
          <a:blip r:embed="rId4">
            <a:alphaModFix/>
          </a:blip>
          <a:srcRect b="0" l="0" r="0" t="0"/>
          <a:stretch/>
        </p:blipFill>
        <p:spPr>
          <a:xfrm>
            <a:off x="5069782" y="1565743"/>
            <a:ext cx="5548041" cy="3766282"/>
          </a:xfrm>
          <a:prstGeom prst="rect">
            <a:avLst/>
          </a:prstGeom>
          <a:noFill/>
          <a:ln>
            <a:noFill/>
          </a:ln>
        </p:spPr>
      </p:pic>
      <p:sp>
        <p:nvSpPr>
          <p:cNvPr id="651" name="Google Shape;651;p86"/>
          <p:cNvSpPr/>
          <p:nvPr/>
        </p:nvSpPr>
        <p:spPr>
          <a:xfrm>
            <a:off x="6518053" y="1345983"/>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52" name="Google Shape;652;p86"/>
          <p:cNvSpPr txBox="1"/>
          <p:nvPr/>
        </p:nvSpPr>
        <p:spPr>
          <a:xfrm>
            <a:off x="4954137" y="528509"/>
            <a:ext cx="5827500" cy="12930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600"/>
              <a:buFont typeface="Arial"/>
              <a:buNone/>
            </a:pPr>
            <a:r>
              <a:rPr lang="en-US" sz="2600">
                <a:solidFill>
                  <a:schemeClr val="accent5"/>
                </a:solidFill>
                <a:latin typeface="Gill Sans"/>
                <a:ea typeface="Gill Sans"/>
                <a:cs typeface="Gill Sans"/>
                <a:sym typeface="Gill Sans"/>
              </a:rPr>
              <a:t>Mis hijos siempre se están delatando unos a otros. Necesito enseñarles otras formas de resolver problemas.</a:t>
            </a:r>
            <a:endParaRPr b="0" i="0" sz="1400" u="none" cap="none" strike="noStrike">
              <a:solidFill>
                <a:srgbClr val="000000"/>
              </a:solidFill>
              <a:latin typeface="Arial"/>
              <a:ea typeface="Arial"/>
              <a:cs typeface="Arial"/>
              <a:sym typeface="Arial"/>
            </a:endParaRPr>
          </a:p>
        </p:txBody>
      </p:sp>
      <p:sp>
        <p:nvSpPr>
          <p:cNvPr id="653" name="Google Shape;653;p86"/>
          <p:cNvSpPr txBox="1"/>
          <p:nvPr/>
        </p:nvSpPr>
        <p:spPr>
          <a:xfrm>
            <a:off x="6049700" y="2829250"/>
            <a:ext cx="3580500" cy="1077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lang="en-US" sz="3200">
                <a:solidFill>
                  <a:srgbClr val="FFFFFF"/>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grpSp>
        <p:nvGrpSpPr>
          <p:cNvPr id="654" name="Google Shape;654;p86"/>
          <p:cNvGrpSpPr/>
          <p:nvPr/>
        </p:nvGrpSpPr>
        <p:grpSpPr>
          <a:xfrm>
            <a:off x="6799934" y="4414906"/>
            <a:ext cx="2112572" cy="1713053"/>
            <a:chOff x="6799934" y="4309396"/>
            <a:chExt cx="2112572" cy="1713053"/>
          </a:xfrm>
        </p:grpSpPr>
        <p:sp>
          <p:nvSpPr>
            <p:cNvPr id="655" name="Google Shape;655;p86"/>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56" name="Google Shape;656;p86"/>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800">
                  <a:solidFill>
                    <a:schemeClr val="accent5"/>
                  </a:solidFill>
                  <a:latin typeface="Gill Sans"/>
                  <a:ea typeface="Gill Sans"/>
                  <a:cs typeface="Gill Sans"/>
                  <a:sym typeface="Gill Sans"/>
                </a:rPr>
                <a:t>¡Si</a:t>
              </a:r>
              <a:r>
                <a:rPr b="0" i="0" lang="en-US" sz="2800" u="none" cap="none" strike="noStrike">
                  <a:solidFill>
                    <a:schemeClr val="accent5"/>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xit" presetID="10" presetSubtype="0">
                                  <p:stCondLst>
                                    <p:cond delay="0"/>
                                  </p:stCondLst>
                                  <p:childTnLst>
                                    <p:animEffect filter="fade" transition="out">
                                      <p:cBhvr>
                                        <p:cTn dur="500"/>
                                        <p:tgtEl>
                                          <p:spTgt spid="651"/>
                                        </p:tgtEl>
                                      </p:cBhvr>
                                    </p:animEffect>
                                    <p:set>
                                      <p:cBhvr>
                                        <p:cTn dur="1" fill="hold">
                                          <p:stCondLst>
                                            <p:cond delay="500"/>
                                          </p:stCondLst>
                                        </p:cTn>
                                        <p:tgtEl>
                                          <p:spTgt spid="651"/>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23" presetSubtype="16">
                                  <p:stCondLst>
                                    <p:cond delay="0"/>
                                  </p:stCondLst>
                                  <p:childTnLst>
                                    <p:set>
                                      <p:cBhvr>
                                        <p:cTn dur="1" fill="hold">
                                          <p:stCondLst>
                                            <p:cond delay="0"/>
                                          </p:stCondLst>
                                        </p:cTn>
                                        <p:tgtEl>
                                          <p:spTgt spid="654"/>
                                        </p:tgtEl>
                                        <p:attrNameLst>
                                          <p:attrName>style.visibility</p:attrName>
                                        </p:attrNameLst>
                                      </p:cBhvr>
                                      <p:to>
                                        <p:strVal val="visible"/>
                                      </p:to>
                                    </p:set>
                                    <p:anim calcmode="lin" valueType="num">
                                      <p:cBhvr additive="base">
                                        <p:cTn dur="500"/>
                                        <p:tgtEl>
                                          <p:spTgt spid="654"/>
                                        </p:tgtEl>
                                        <p:attrNameLst>
                                          <p:attrName>ppt_w</p:attrName>
                                        </p:attrNameLst>
                                      </p:cBhvr>
                                      <p:tavLst>
                                        <p:tav fmla="" tm="0">
                                          <p:val>
                                            <p:strVal val="0"/>
                                          </p:val>
                                        </p:tav>
                                        <p:tav fmla="" tm="100000">
                                          <p:val>
                                            <p:strVal val="#ppt_w"/>
                                          </p:val>
                                        </p:tav>
                                      </p:tavLst>
                                    </p:anim>
                                    <p:anim calcmode="lin" valueType="num">
                                      <p:cBhvr additive="base">
                                        <p:cTn dur="500"/>
                                        <p:tgtEl>
                                          <p:spTgt spid="654"/>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7"/>
          <p:cNvSpPr/>
          <p:nvPr/>
        </p:nvSpPr>
        <p:spPr>
          <a:xfrm>
            <a:off x="4112871" y="-127321"/>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63" name="Google Shape;663;p87"/>
          <p:cNvPicPr preferRelativeResize="0"/>
          <p:nvPr/>
        </p:nvPicPr>
        <p:blipFill rotWithShape="1">
          <a:blip r:embed="rId3">
            <a:alphaModFix/>
          </a:blip>
          <a:srcRect b="0" l="0" r="0" t="0"/>
          <a:stretch/>
        </p:blipFill>
        <p:spPr>
          <a:xfrm>
            <a:off x="5069782" y="1460233"/>
            <a:ext cx="5548041" cy="3766282"/>
          </a:xfrm>
          <a:prstGeom prst="rect">
            <a:avLst/>
          </a:prstGeom>
          <a:noFill/>
          <a:ln>
            <a:noFill/>
          </a:ln>
        </p:spPr>
      </p:pic>
      <p:sp>
        <p:nvSpPr>
          <p:cNvPr id="664" name="Google Shape;664;p87"/>
          <p:cNvSpPr/>
          <p:nvPr/>
        </p:nvSpPr>
        <p:spPr>
          <a:xfrm>
            <a:off x="6518053" y="995287"/>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65" name="Google Shape;665;p87"/>
          <p:cNvSpPr txBox="1"/>
          <p:nvPr/>
        </p:nvSpPr>
        <p:spPr>
          <a:xfrm>
            <a:off x="5069782" y="528508"/>
            <a:ext cx="5547900" cy="9390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800"/>
              <a:buFont typeface="Arial"/>
              <a:buNone/>
            </a:pPr>
            <a:r>
              <a:rPr b="0" i="0" lang="en-US" sz="2800" u="none" cap="none" strike="noStrike">
                <a:solidFill>
                  <a:schemeClr val="accent5"/>
                </a:solidFill>
                <a:latin typeface="Gill Sans"/>
                <a:ea typeface="Gill Sans"/>
                <a:cs typeface="Gill Sans"/>
                <a:sym typeface="Gill Sans"/>
              </a:rPr>
              <a:t> </a:t>
            </a:r>
            <a:r>
              <a:rPr b="0" i="0" lang="en-US" sz="2700" u="none" cap="none" strike="noStrike">
                <a:solidFill>
                  <a:schemeClr val="accent5"/>
                </a:solidFill>
                <a:latin typeface="Gill Sans"/>
                <a:ea typeface="Gill Sans"/>
                <a:cs typeface="Gill Sans"/>
                <a:sym typeface="Gill Sans"/>
              </a:rPr>
              <a:t>Los padres nunca responden cuando les cuento en qué estamos trabajando.</a:t>
            </a:r>
            <a:endParaRPr b="0" i="0" sz="1300" u="none" cap="none" strike="noStrike">
              <a:solidFill>
                <a:srgbClr val="000000"/>
              </a:solidFill>
              <a:latin typeface="Arial"/>
              <a:ea typeface="Arial"/>
              <a:cs typeface="Arial"/>
              <a:sym typeface="Arial"/>
            </a:endParaRPr>
          </a:p>
        </p:txBody>
      </p:sp>
      <p:grpSp>
        <p:nvGrpSpPr>
          <p:cNvPr id="666" name="Google Shape;666;p87"/>
          <p:cNvGrpSpPr/>
          <p:nvPr/>
        </p:nvGrpSpPr>
        <p:grpSpPr>
          <a:xfrm>
            <a:off x="6805413" y="4178750"/>
            <a:ext cx="2076774" cy="2076774"/>
            <a:chOff x="5090913" y="4483550"/>
            <a:chExt cx="2076774" cy="2076774"/>
          </a:xfrm>
        </p:grpSpPr>
        <p:sp>
          <p:nvSpPr>
            <p:cNvPr id="667" name="Google Shape;667;p87"/>
            <p:cNvSpPr/>
            <p:nvPr/>
          </p:nvSpPr>
          <p:spPr>
            <a:xfrm rot="2700000">
              <a:off x="5395050" y="4787687"/>
              <a:ext cx="1468501" cy="1468501"/>
            </a:xfrm>
            <a:prstGeom prst="plus">
              <a:avLst>
                <a:gd fmla="val 25000" name="adj"/>
              </a:avLst>
            </a:prstGeom>
            <a:solidFill>
              <a:srgbClr val="C00000"/>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68" name="Google Shape;668;p87"/>
            <p:cNvSpPr txBox="1"/>
            <p:nvPr/>
          </p:nvSpPr>
          <p:spPr>
            <a:xfrm>
              <a:off x="5517988" y="504488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0" i="0" lang="en-US" sz="2800" u="none" cap="none" strike="noStrike">
                  <a:solidFill>
                    <a:schemeClr val="lt1"/>
                  </a:solidFill>
                  <a:latin typeface="Gill Sans"/>
                  <a:ea typeface="Gill Sans"/>
                  <a:cs typeface="Gill Sans"/>
                  <a:sym typeface="Gill Sans"/>
                </a:rPr>
                <a:t>Uh oh!</a:t>
              </a:r>
              <a:endParaRPr b="0" i="0" sz="1400" u="none" cap="none" strike="noStrike">
                <a:solidFill>
                  <a:srgbClr val="000000"/>
                </a:solidFill>
                <a:latin typeface="Arial"/>
                <a:ea typeface="Arial"/>
                <a:cs typeface="Arial"/>
                <a:sym typeface="Arial"/>
              </a:endParaRPr>
            </a:p>
          </p:txBody>
        </p:sp>
      </p:grpSp>
      <p:sp>
        <p:nvSpPr>
          <p:cNvPr id="669" name="Google Shape;669;p87"/>
          <p:cNvSpPr txBox="1"/>
          <p:nvPr/>
        </p:nvSpPr>
        <p:spPr>
          <a:xfrm>
            <a:off x="6049700" y="2723740"/>
            <a:ext cx="3580500" cy="15699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3200"/>
              <a:buFont typeface="Arial"/>
              <a:buNone/>
            </a:pPr>
            <a:r>
              <a:rPr lang="en-US" sz="3200">
                <a:solidFill>
                  <a:schemeClr val="lt1"/>
                </a:solidFill>
                <a:latin typeface="Gill Sans"/>
                <a:ea typeface="Gill Sans"/>
                <a:cs typeface="Gill Sans"/>
                <a:sym typeface="Gill Sans"/>
              </a:rPr>
              <a:t>Filtro del Modelo Pirámide</a:t>
            </a:r>
            <a:endParaRPr>
              <a:solidFill>
                <a:schemeClr val="dk1"/>
              </a:solidFill>
            </a:endParaRPr>
          </a:p>
          <a:p>
            <a:pPr indent="0" lvl="0" marL="0" marR="0" rtl="0" algn="ctr">
              <a:lnSpc>
                <a:spcPct val="100000"/>
              </a:lnSpc>
              <a:spcBef>
                <a:spcPts val="0"/>
              </a:spcBef>
              <a:spcAft>
                <a:spcPts val="0"/>
              </a:spcAft>
              <a:buClr>
                <a:srgbClr val="000000"/>
              </a:buClr>
              <a:buSzPts val="3200"/>
              <a:buFont typeface="Arial"/>
              <a:buNone/>
            </a:pPr>
            <a:r>
              <a:t/>
            </a:r>
            <a:endParaRPr sz="3200">
              <a:solidFill>
                <a:srgbClr val="FFFFFF"/>
              </a:solidFill>
              <a:latin typeface="Gill Sans"/>
              <a:ea typeface="Gill Sans"/>
              <a:cs typeface="Gill Sans"/>
              <a:sym typeface="Gill Sans"/>
            </a:endParaRPr>
          </a:p>
        </p:txBody>
      </p:sp>
      <p:pic>
        <p:nvPicPr>
          <p:cNvPr descr="Woman playing with baby on floor" id="670" name="Google Shape;670;p87"/>
          <p:cNvPicPr preferRelativeResize="0"/>
          <p:nvPr/>
        </p:nvPicPr>
        <p:blipFill rotWithShape="1">
          <a:blip r:embed="rId4">
            <a:alphaModFix/>
          </a:blip>
          <a:srcRect b="13063" l="0" r="0" t="10460"/>
          <a:stretch/>
        </p:blipFill>
        <p:spPr>
          <a:xfrm>
            <a:off x="150100" y="1636777"/>
            <a:ext cx="5744702" cy="29286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66"/>
                                        </p:tgtEl>
                                        <p:attrNameLst>
                                          <p:attrName>style.visibility</p:attrName>
                                        </p:attrNameLst>
                                      </p:cBhvr>
                                      <p:to>
                                        <p:strVal val="visible"/>
                                      </p:to>
                                    </p:set>
                                    <p:anim calcmode="lin" valueType="num">
                                      <p:cBhvr additive="base">
                                        <p:cTn dur="1000"/>
                                        <p:tgtEl>
                                          <p:spTgt spid="666"/>
                                        </p:tgtEl>
                                        <p:attrNameLst>
                                          <p:attrName>ppt_w</p:attrName>
                                        </p:attrNameLst>
                                      </p:cBhvr>
                                      <p:tavLst>
                                        <p:tav fmla="" tm="0">
                                          <p:val>
                                            <p:strVal val="0"/>
                                          </p:val>
                                        </p:tav>
                                        <p:tav fmla="" tm="100000">
                                          <p:val>
                                            <p:strVal val="#ppt_w"/>
                                          </p:val>
                                        </p:tav>
                                      </p:tavLst>
                                    </p:anim>
                                    <p:anim calcmode="lin" valueType="num">
                                      <p:cBhvr additive="base">
                                        <p:cTn dur="1000"/>
                                        <p:tgtEl>
                                          <p:spTgt spid="666"/>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3"/>
          <p:cNvSpPr txBox="1"/>
          <p:nvPr>
            <p:ph type="title"/>
          </p:nvPr>
        </p:nvSpPr>
        <p:spPr>
          <a:xfrm>
            <a:off x="971550" y="196849"/>
            <a:ext cx="8385382"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Objetivos de aprendizaje</a:t>
            </a:r>
            <a:endParaRPr/>
          </a:p>
        </p:txBody>
      </p:sp>
      <p:grpSp>
        <p:nvGrpSpPr>
          <p:cNvPr id="219" name="Google Shape;219;p43"/>
          <p:cNvGrpSpPr/>
          <p:nvPr/>
        </p:nvGrpSpPr>
        <p:grpSpPr>
          <a:xfrm>
            <a:off x="971551" y="1253331"/>
            <a:ext cx="7044294" cy="4349613"/>
            <a:chOff x="0" y="0"/>
            <a:chExt cx="10515600" cy="4349613"/>
          </a:xfrm>
        </p:grpSpPr>
        <p:sp>
          <p:nvSpPr>
            <p:cNvPr id="220" name="Google Shape;220;p43"/>
            <p:cNvSpPr/>
            <p:nvPr/>
          </p:nvSpPr>
          <p:spPr>
            <a:xfrm>
              <a:off x="0" y="0"/>
              <a:ext cx="10515600" cy="1077870"/>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1" name="Google Shape;221;p43"/>
            <p:cNvSpPr txBox="1"/>
            <p:nvPr/>
          </p:nvSpPr>
          <p:spPr>
            <a:xfrm>
              <a:off x="52617" y="52617"/>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lang="en-US" sz="2900">
                  <a:solidFill>
                    <a:schemeClr val="dk1"/>
                  </a:solidFill>
                  <a:latin typeface="Gill Sans"/>
                  <a:ea typeface="Gill Sans"/>
                  <a:cs typeface="Gill Sans"/>
                  <a:sym typeface="Gill Sans"/>
                </a:rPr>
                <a:t>Describir los niveles dentro del marco del Modelo </a:t>
              </a:r>
              <a:r>
                <a:rPr lang="en-US" sz="2900">
                  <a:solidFill>
                    <a:schemeClr val="dk1"/>
                  </a:solidFill>
                  <a:latin typeface="Gill Sans"/>
                  <a:ea typeface="Gill Sans"/>
                  <a:cs typeface="Gill Sans"/>
                  <a:sym typeface="Gill Sans"/>
                </a:rPr>
                <a:t>pirámide</a:t>
              </a:r>
              <a:r>
                <a:rPr lang="en-US" sz="2900">
                  <a:solidFill>
                    <a:schemeClr val="dk1"/>
                  </a:solidFill>
                  <a:latin typeface="Gill Sans"/>
                  <a:ea typeface="Gill Sans"/>
                  <a:cs typeface="Gill Sans"/>
                  <a:sym typeface="Gill Sans"/>
                </a:rPr>
                <a:t>.</a:t>
              </a:r>
              <a:endParaRPr b="0" i="0" sz="2900" u="none" cap="none" strike="noStrike">
                <a:solidFill>
                  <a:srgbClr val="000000"/>
                </a:solidFill>
                <a:latin typeface="Gill Sans"/>
                <a:ea typeface="Gill Sans"/>
                <a:cs typeface="Gill Sans"/>
                <a:sym typeface="Gill Sans"/>
              </a:endParaRPr>
            </a:p>
          </p:txBody>
        </p:sp>
        <p:sp>
          <p:nvSpPr>
            <p:cNvPr id="222" name="Google Shape;222;p43"/>
            <p:cNvSpPr/>
            <p:nvPr/>
          </p:nvSpPr>
          <p:spPr>
            <a:xfrm>
              <a:off x="0" y="1091730"/>
              <a:ext cx="10515600" cy="1077870"/>
            </a:xfrm>
            <a:prstGeom prst="roundRect">
              <a:avLst>
                <a:gd fmla="val 16667" name="adj"/>
              </a:avLst>
            </a:prstGeom>
            <a:solidFill>
              <a:srgbClr val="599BD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3" name="Google Shape;223;p43"/>
            <p:cNvSpPr txBox="1"/>
            <p:nvPr/>
          </p:nvSpPr>
          <p:spPr>
            <a:xfrm>
              <a:off x="52617" y="1144347"/>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lang="en-US" sz="2900">
                  <a:solidFill>
                    <a:schemeClr val="lt1"/>
                  </a:solidFill>
                  <a:latin typeface="Gill Sans"/>
                  <a:ea typeface="Gill Sans"/>
                  <a:cs typeface="Gill Sans"/>
                  <a:sym typeface="Gill Sans"/>
                </a:rPr>
                <a:t>Describir las características únicas del cuidado infantil familiar.</a:t>
              </a:r>
              <a:endParaRPr b="0" i="0" sz="1100" u="none" cap="none" strike="noStrike">
                <a:solidFill>
                  <a:srgbClr val="000000"/>
                </a:solidFill>
                <a:latin typeface="Gill Sans"/>
                <a:ea typeface="Gill Sans"/>
                <a:cs typeface="Gill Sans"/>
                <a:sym typeface="Gill Sans"/>
              </a:endParaRPr>
            </a:p>
          </p:txBody>
        </p:sp>
        <p:sp>
          <p:nvSpPr>
            <p:cNvPr id="224" name="Google Shape;224;p43"/>
            <p:cNvSpPr/>
            <p:nvPr/>
          </p:nvSpPr>
          <p:spPr>
            <a:xfrm>
              <a:off x="0" y="2181736"/>
              <a:ext cx="10515600" cy="1077870"/>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5" name="Google Shape;225;p43"/>
            <p:cNvSpPr txBox="1"/>
            <p:nvPr/>
          </p:nvSpPr>
          <p:spPr>
            <a:xfrm>
              <a:off x="52617" y="2234353"/>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lang="en-US" sz="2700">
                  <a:solidFill>
                    <a:schemeClr val="dk1"/>
                  </a:solidFill>
                  <a:latin typeface="Gill Sans"/>
                  <a:ea typeface="Gill Sans"/>
                  <a:cs typeface="Gill Sans"/>
                  <a:sym typeface="Gill Sans"/>
                </a:rPr>
                <a:t>Identificar los principios fundamentales para utilizar el Modelo </a:t>
              </a:r>
              <a:r>
                <a:rPr lang="en-US" sz="2700">
                  <a:solidFill>
                    <a:schemeClr val="dk1"/>
                  </a:solidFill>
                  <a:latin typeface="Gill Sans"/>
                  <a:ea typeface="Gill Sans"/>
                  <a:cs typeface="Gill Sans"/>
                  <a:sym typeface="Gill Sans"/>
                </a:rPr>
                <a:t>pirámide</a:t>
              </a:r>
              <a:r>
                <a:rPr lang="en-US" sz="2700">
                  <a:solidFill>
                    <a:schemeClr val="dk1"/>
                  </a:solidFill>
                  <a:latin typeface="Gill Sans"/>
                  <a:ea typeface="Gill Sans"/>
                  <a:cs typeface="Gill Sans"/>
                  <a:sym typeface="Gill Sans"/>
                </a:rPr>
                <a:t> en el cuidado infantil familiar.</a:t>
              </a:r>
              <a:r>
                <a:rPr b="0" i="0" lang="en-US" sz="2800" u="none" cap="none" strike="noStrike">
                  <a:solidFill>
                    <a:schemeClr val="dk1"/>
                  </a:solidFill>
                  <a:latin typeface="Gill Sans"/>
                  <a:ea typeface="Gill Sans"/>
                  <a:cs typeface="Gill Sans"/>
                  <a:sym typeface="Gill Sans"/>
                </a:rPr>
                <a:t> </a:t>
              </a:r>
              <a:endParaRPr b="0" i="0" sz="1000" u="none" cap="none" strike="noStrike">
                <a:solidFill>
                  <a:srgbClr val="000000"/>
                </a:solidFill>
                <a:latin typeface="Gill Sans"/>
                <a:ea typeface="Gill Sans"/>
                <a:cs typeface="Gill Sans"/>
                <a:sym typeface="Gill Sans"/>
              </a:endParaRPr>
            </a:p>
          </p:txBody>
        </p:sp>
        <p:sp>
          <p:nvSpPr>
            <p:cNvPr id="226" name="Google Shape;226;p43"/>
            <p:cNvSpPr/>
            <p:nvPr/>
          </p:nvSpPr>
          <p:spPr>
            <a:xfrm>
              <a:off x="0" y="3271743"/>
              <a:ext cx="10515600" cy="107787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27" name="Google Shape;227;p43"/>
            <p:cNvSpPr txBox="1"/>
            <p:nvPr/>
          </p:nvSpPr>
          <p:spPr>
            <a:xfrm>
              <a:off x="52617" y="3324360"/>
              <a:ext cx="10410366" cy="972636"/>
            </a:xfrm>
            <a:prstGeom prst="rect">
              <a:avLst/>
            </a:prstGeom>
            <a:noFill/>
            <a:ln>
              <a:noFill/>
            </a:ln>
          </p:spPr>
          <p:txBody>
            <a:bodyPr anchorCtr="0" anchor="ctr" bIns="121900" lIns="121900" spcFirstLastPara="1" rIns="121900" wrap="square" tIns="121900">
              <a:noAutofit/>
            </a:bodyPr>
            <a:lstStyle/>
            <a:p>
              <a:pPr indent="0" lvl="0" marL="0" marR="0" rtl="0" algn="l">
                <a:lnSpc>
                  <a:spcPct val="90000"/>
                </a:lnSpc>
                <a:spcBef>
                  <a:spcPts val="0"/>
                </a:spcBef>
                <a:spcAft>
                  <a:spcPts val="0"/>
                </a:spcAft>
                <a:buClr>
                  <a:srgbClr val="000000"/>
                </a:buClr>
                <a:buSzPts val="3200"/>
                <a:buFont typeface="Arial"/>
                <a:buNone/>
              </a:pPr>
              <a:r>
                <a:rPr b="0" i="0" lang="en-US" sz="2800" u="none" cap="none" strike="noStrike">
                  <a:solidFill>
                    <a:schemeClr val="lt1"/>
                  </a:solidFill>
                  <a:latin typeface="Gill Sans"/>
                  <a:ea typeface="Gill Sans"/>
                  <a:cs typeface="Gill Sans"/>
                  <a:sym typeface="Gill Sans"/>
                </a:rPr>
                <a:t> Reflexion</a:t>
              </a:r>
              <a:r>
                <a:rPr lang="en-US" sz="2800">
                  <a:solidFill>
                    <a:schemeClr val="lt1"/>
                  </a:solidFill>
                  <a:latin typeface="Gill Sans"/>
                  <a:ea typeface="Gill Sans"/>
                  <a:cs typeface="Gill Sans"/>
                  <a:sym typeface="Gill Sans"/>
                </a:rPr>
                <a:t>ar</a:t>
              </a:r>
              <a:r>
                <a:rPr b="0" i="0" lang="en-US" sz="2800" u="none" cap="none" strike="noStrike">
                  <a:solidFill>
                    <a:schemeClr val="lt1"/>
                  </a:solidFill>
                  <a:latin typeface="Gill Sans"/>
                  <a:ea typeface="Gill Sans"/>
                  <a:cs typeface="Gill Sans"/>
                  <a:sym typeface="Gill Sans"/>
                </a:rPr>
                <a:t> sobre cómo podría verse el </a:t>
              </a:r>
              <a:r>
                <a:rPr lang="en-US" sz="2800">
                  <a:solidFill>
                    <a:schemeClr val="lt1"/>
                  </a:solidFill>
                  <a:latin typeface="Gill Sans"/>
                  <a:ea typeface="Gill Sans"/>
                  <a:cs typeface="Gill Sans"/>
                  <a:sym typeface="Gill Sans"/>
                </a:rPr>
                <a:t>M</a:t>
              </a:r>
              <a:r>
                <a:rPr b="0" i="0" lang="en-US" sz="2800" u="none" cap="none" strike="noStrike">
                  <a:solidFill>
                    <a:schemeClr val="lt1"/>
                  </a:solidFill>
                  <a:latin typeface="Gill Sans"/>
                  <a:ea typeface="Gill Sans"/>
                  <a:cs typeface="Gill Sans"/>
                  <a:sym typeface="Gill Sans"/>
                </a:rPr>
                <a:t>odelo </a:t>
              </a:r>
              <a:r>
                <a:rPr lang="en-US" sz="2800">
                  <a:solidFill>
                    <a:schemeClr val="lt1"/>
                  </a:solidFill>
                  <a:latin typeface="Gill Sans"/>
                  <a:ea typeface="Gill Sans"/>
                  <a:cs typeface="Gill Sans"/>
                  <a:sym typeface="Gill Sans"/>
                </a:rPr>
                <a:t>pirámide</a:t>
              </a:r>
              <a:r>
                <a:rPr b="0" i="0" lang="en-US" sz="2800" u="none" cap="none" strike="noStrike">
                  <a:solidFill>
                    <a:schemeClr val="lt1"/>
                  </a:solidFill>
                  <a:latin typeface="Gill Sans"/>
                  <a:ea typeface="Gill Sans"/>
                  <a:cs typeface="Gill Sans"/>
                  <a:sym typeface="Gill Sans"/>
                </a:rPr>
                <a:t> en el cuidado infantil familiar.</a:t>
              </a:r>
              <a:endParaRPr b="0" i="0" sz="1000" u="none" cap="none" strike="noStrike">
                <a:solidFill>
                  <a:srgbClr val="000000"/>
                </a:solidFill>
                <a:latin typeface="Gill Sans"/>
                <a:ea typeface="Gill Sans"/>
                <a:cs typeface="Gill Sans"/>
                <a:sym typeface="Gill Sans"/>
              </a:endParaRPr>
            </a:p>
          </p:txBody>
        </p:sp>
      </p:grpSp>
      <p:pic>
        <p:nvPicPr>
          <p:cNvPr descr="Excited African American baby clapping her hands" id="228" name="Google Shape;228;p43"/>
          <p:cNvPicPr preferRelativeResize="0"/>
          <p:nvPr/>
        </p:nvPicPr>
        <p:blipFill rotWithShape="1">
          <a:blip r:embed="rId3">
            <a:alphaModFix/>
          </a:blip>
          <a:srcRect b="0" l="26680" r="13834" t="25405"/>
          <a:stretch/>
        </p:blipFill>
        <p:spPr>
          <a:xfrm>
            <a:off x="8133792" y="1018492"/>
            <a:ext cx="4058208" cy="567600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88"/>
          <p:cNvSpPr/>
          <p:nvPr/>
        </p:nvSpPr>
        <p:spPr>
          <a:xfrm>
            <a:off x="4201610" y="-127321"/>
            <a:ext cx="8079129" cy="6456813"/>
          </a:xfrm>
          <a:prstGeom prst="rect">
            <a:avLst/>
          </a:prstGeom>
          <a:gradFill>
            <a:gsLst>
              <a:gs pos="0">
                <a:srgbClr val="FFFFFF">
                  <a:alpha val="0"/>
                </a:srgbClr>
              </a:gs>
              <a:gs pos="21000">
                <a:srgbClr val="FFFFFF">
                  <a:alpha val="48627"/>
                </a:srgbClr>
              </a:gs>
              <a:gs pos="76000">
                <a:srgbClr val="FFFFFF">
                  <a:alpha val="80000"/>
                </a:srgbClr>
              </a:gs>
              <a:gs pos="100000">
                <a:srgbClr val="FFFFFF">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77" name="Google Shape;677;p88"/>
          <p:cNvSpPr/>
          <p:nvPr/>
        </p:nvSpPr>
        <p:spPr>
          <a:xfrm>
            <a:off x="6518053" y="1298519"/>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78" name="Google Shape;678;p88"/>
          <p:cNvSpPr txBox="1"/>
          <p:nvPr/>
        </p:nvSpPr>
        <p:spPr>
          <a:xfrm>
            <a:off x="5069782" y="528508"/>
            <a:ext cx="5547900" cy="9234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800"/>
              <a:buFont typeface="Arial"/>
              <a:buNone/>
            </a:pPr>
            <a:r>
              <a:rPr lang="en-US" sz="2700">
                <a:solidFill>
                  <a:schemeClr val="accent5"/>
                </a:solidFill>
                <a:latin typeface="Gill Sans"/>
                <a:ea typeface="Gill Sans"/>
                <a:cs typeface="Gill Sans"/>
                <a:sym typeface="Gill Sans"/>
              </a:rPr>
              <a:t>Los padres nunca responden cuando les cuento en qué estamos trabajando.</a:t>
            </a:r>
            <a:endParaRPr b="0" i="0" sz="1400" u="none" cap="none" strike="noStrike">
              <a:solidFill>
                <a:srgbClr val="000000"/>
              </a:solidFill>
              <a:latin typeface="Arial"/>
              <a:ea typeface="Arial"/>
              <a:cs typeface="Arial"/>
              <a:sym typeface="Arial"/>
            </a:endParaRPr>
          </a:p>
        </p:txBody>
      </p:sp>
      <p:sp>
        <p:nvSpPr>
          <p:cNvPr id="679" name="Google Shape;679;p88"/>
          <p:cNvSpPr txBox="1"/>
          <p:nvPr/>
        </p:nvSpPr>
        <p:spPr>
          <a:xfrm>
            <a:off x="6000725" y="2408457"/>
            <a:ext cx="3945600" cy="3540300"/>
          </a:xfrm>
          <a:prstGeom prst="rect">
            <a:avLst/>
          </a:prstGeom>
          <a:gradFill>
            <a:gsLst>
              <a:gs pos="0">
                <a:srgbClr val="FFED74"/>
              </a:gs>
              <a:gs pos="35000">
                <a:srgbClr val="FFF09F"/>
              </a:gs>
              <a:gs pos="100000">
                <a:srgbClr val="FFF9D6"/>
              </a:gs>
            </a:gsLst>
            <a:lin ang="16200000" scaled="0"/>
          </a:gradFill>
          <a:ln cap="flat" cmpd="sng" w="9525">
            <a:solidFill>
              <a:srgbClr val="FFBE00"/>
            </a:solidFill>
            <a:prstDash val="solid"/>
            <a:round/>
            <a:headEnd len="sm" w="sm" type="none"/>
            <a:tailEnd len="sm" w="sm" type="none"/>
          </a:ln>
          <a:effectLst>
            <a:outerShdw blurRad="40000" rotWithShape="0" dir="5400000" dist="20000">
              <a:srgbClr val="000000">
                <a:alpha val="36862"/>
              </a:srgbClr>
            </a:outerShdw>
          </a:effectLst>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Podría necesitar </a:t>
            </a:r>
            <a:endParaRPr sz="2800">
              <a:solidFill>
                <a:schemeClr val="accent5"/>
              </a:solidFill>
              <a:latin typeface="Gill Sans"/>
              <a:ea typeface="Gill Sans"/>
              <a:cs typeface="Gill Sans"/>
              <a:sym typeface="Gill Sans"/>
            </a:endParaRPr>
          </a:p>
          <a:p>
            <a:pPr indent="0" lvl="0" marL="0" rtl="0" algn="ctr">
              <a:spcBef>
                <a:spcPts val="0"/>
              </a:spcBef>
              <a:spcAft>
                <a:spcPts val="0"/>
              </a:spcAft>
              <a:buClr>
                <a:schemeClr val="dk1"/>
              </a:buClr>
              <a:buSzPts val="1100"/>
              <a:buFont typeface="Arial"/>
              <a:buNone/>
            </a:pPr>
            <a:r>
              <a:rPr lang="en-US" sz="2800">
                <a:solidFill>
                  <a:schemeClr val="accent5"/>
                </a:solidFill>
                <a:latin typeface="Gill Sans"/>
                <a:ea typeface="Gill Sans"/>
                <a:cs typeface="Gill Sans"/>
                <a:sym typeface="Gill Sans"/>
              </a:rPr>
              <a:t>utilizar diferentes estrategias de comunicación y participación o preguntarles cómo quieren recibir información.</a:t>
            </a:r>
            <a:endParaRPr b="0" i="0" sz="1400" u="none" cap="none" strike="noStrike">
              <a:solidFill>
                <a:srgbClr val="000000"/>
              </a:solidFill>
              <a:latin typeface="Arial"/>
              <a:ea typeface="Arial"/>
              <a:cs typeface="Arial"/>
              <a:sym typeface="Arial"/>
            </a:endParaRPr>
          </a:p>
        </p:txBody>
      </p:sp>
      <p:pic>
        <p:nvPicPr>
          <p:cNvPr descr="Woman playing with baby on floor" id="680" name="Google Shape;680;p88"/>
          <p:cNvPicPr preferRelativeResize="0"/>
          <p:nvPr/>
        </p:nvPicPr>
        <p:blipFill rotWithShape="1">
          <a:blip r:embed="rId3">
            <a:alphaModFix/>
          </a:blip>
          <a:srcRect b="13063" l="0" r="0" t="10460"/>
          <a:stretch/>
        </p:blipFill>
        <p:spPr>
          <a:xfrm>
            <a:off x="150100" y="1636777"/>
            <a:ext cx="5744702" cy="292861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pic>
        <p:nvPicPr>
          <p:cNvPr descr="A child with her arms crossed&#10;&#10;Description automatically generated with low confidence" id="686" name="Google Shape;686;p89"/>
          <p:cNvPicPr preferRelativeResize="0"/>
          <p:nvPr/>
        </p:nvPicPr>
        <p:blipFill rotWithShape="1">
          <a:blip r:embed="rId3">
            <a:alphaModFix/>
          </a:blip>
          <a:srcRect b="-708" l="20356" r="-25" t="709"/>
          <a:stretch/>
        </p:blipFill>
        <p:spPr>
          <a:xfrm>
            <a:off x="0" y="0"/>
            <a:ext cx="7391400" cy="6329491"/>
          </a:xfrm>
          <a:prstGeom prst="rect">
            <a:avLst/>
          </a:prstGeom>
          <a:noFill/>
          <a:ln>
            <a:noFill/>
          </a:ln>
        </p:spPr>
      </p:pic>
      <p:sp>
        <p:nvSpPr>
          <p:cNvPr id="687" name="Google Shape;687;p89"/>
          <p:cNvSpPr/>
          <p:nvPr/>
        </p:nvSpPr>
        <p:spPr>
          <a:xfrm>
            <a:off x="2307213" y="-12862"/>
            <a:ext cx="7192387" cy="6456813"/>
          </a:xfrm>
          <a:prstGeom prst="rect">
            <a:avLst/>
          </a:prstGeom>
          <a:gradFill>
            <a:gsLst>
              <a:gs pos="0">
                <a:srgbClr val="FFFFFF">
                  <a:alpha val="0"/>
                </a:srgbClr>
              </a:gs>
              <a:gs pos="12000">
                <a:srgbClr val="FFFFFF">
                  <a:alpha val="0"/>
                </a:srgbClr>
              </a:gs>
              <a:gs pos="33000">
                <a:srgbClr val="FFFFFF">
                  <a:alpha val="48627"/>
                </a:srgbClr>
              </a:gs>
              <a:gs pos="52000">
                <a:srgbClr val="FFFFFF">
                  <a:alpha val="89019"/>
                </a:srgbClr>
              </a:gs>
              <a:gs pos="100000">
                <a:srgbClr val="FFFFFF">
                  <a:alpha val="89019"/>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688" name="Google Shape;688;p89"/>
          <p:cNvPicPr preferRelativeResize="0"/>
          <p:nvPr/>
        </p:nvPicPr>
        <p:blipFill rotWithShape="1">
          <a:blip r:embed="rId4">
            <a:alphaModFix/>
          </a:blip>
          <a:srcRect b="0" l="0" r="0" t="0"/>
          <a:stretch/>
        </p:blipFill>
        <p:spPr>
          <a:xfrm>
            <a:off x="5069782" y="1460233"/>
            <a:ext cx="5548041" cy="3766282"/>
          </a:xfrm>
          <a:prstGeom prst="rect">
            <a:avLst/>
          </a:prstGeom>
          <a:noFill/>
          <a:ln>
            <a:noFill/>
          </a:ln>
        </p:spPr>
      </p:pic>
      <p:sp>
        <p:nvSpPr>
          <p:cNvPr id="689" name="Google Shape;689;p89"/>
          <p:cNvSpPr/>
          <p:nvPr/>
        </p:nvSpPr>
        <p:spPr>
          <a:xfrm>
            <a:off x="6518053" y="1234810"/>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690" name="Google Shape;690;p89"/>
          <p:cNvSpPr txBox="1"/>
          <p:nvPr/>
        </p:nvSpPr>
        <p:spPr>
          <a:xfrm>
            <a:off x="4489046" y="548721"/>
            <a:ext cx="6701700" cy="12006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400"/>
              <a:buFont typeface="Arial"/>
              <a:buNone/>
            </a:pPr>
            <a:r>
              <a:rPr lang="en-US" sz="2400">
                <a:solidFill>
                  <a:schemeClr val="accent5"/>
                </a:solidFill>
                <a:latin typeface="Gill Sans"/>
                <a:ea typeface="Gill Sans"/>
                <a:cs typeface="Gill Sans"/>
                <a:sym typeface="Gill Sans"/>
              </a:rPr>
              <a:t>Gabby golpea a sus amigos cuando quiere jugar con ellos. Tal vez debería enseñarle cómo llamar la atención de sus amigos y ofrecerle ideas de juego.</a:t>
            </a:r>
            <a:endParaRPr b="0" i="0" sz="1400" u="none" cap="none" strike="noStrike">
              <a:solidFill>
                <a:srgbClr val="000000"/>
              </a:solidFill>
              <a:latin typeface="Arial"/>
              <a:ea typeface="Arial"/>
              <a:cs typeface="Arial"/>
              <a:sym typeface="Arial"/>
            </a:endParaRPr>
          </a:p>
        </p:txBody>
      </p:sp>
      <p:sp>
        <p:nvSpPr>
          <p:cNvPr id="691" name="Google Shape;691;p89"/>
          <p:cNvSpPr txBox="1"/>
          <p:nvPr/>
        </p:nvSpPr>
        <p:spPr>
          <a:xfrm>
            <a:off x="6049700" y="2723747"/>
            <a:ext cx="3580500" cy="10773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3200"/>
              <a:buFont typeface="Arial"/>
              <a:buNone/>
            </a:pPr>
            <a:r>
              <a:rPr lang="en-US" sz="3200">
                <a:solidFill>
                  <a:schemeClr val="lt1"/>
                </a:solidFill>
                <a:latin typeface="Gill Sans"/>
                <a:ea typeface="Gill Sans"/>
                <a:cs typeface="Gill Sans"/>
                <a:sym typeface="Gill Sans"/>
              </a:rPr>
              <a:t>Filtro del Modelo Pirámide</a:t>
            </a:r>
            <a:endParaRPr sz="3200">
              <a:solidFill>
                <a:srgbClr val="FFFFFF"/>
              </a:solidFill>
              <a:latin typeface="Gill Sans"/>
              <a:ea typeface="Gill Sans"/>
              <a:cs typeface="Gill Sans"/>
              <a:sym typeface="Gill Sans"/>
            </a:endParaRPr>
          </a:p>
        </p:txBody>
      </p:sp>
      <p:grpSp>
        <p:nvGrpSpPr>
          <p:cNvPr id="692" name="Google Shape;692;p89"/>
          <p:cNvGrpSpPr/>
          <p:nvPr/>
        </p:nvGrpSpPr>
        <p:grpSpPr>
          <a:xfrm>
            <a:off x="6799934" y="4309396"/>
            <a:ext cx="2112572" cy="1713053"/>
            <a:chOff x="6799934" y="4309396"/>
            <a:chExt cx="2112572" cy="1713053"/>
          </a:xfrm>
        </p:grpSpPr>
        <p:sp>
          <p:nvSpPr>
            <p:cNvPr id="693" name="Google Shape;693;p89"/>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694" name="Google Shape;694;p89"/>
            <p:cNvSpPr txBox="1"/>
            <p:nvPr/>
          </p:nvSpPr>
          <p:spPr>
            <a:xfrm>
              <a:off x="7244908" y="5024493"/>
              <a:ext cx="122262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lang="en-US" sz="2800">
                  <a:solidFill>
                    <a:schemeClr val="accent5"/>
                  </a:solidFill>
                  <a:latin typeface="Gill Sans"/>
                  <a:ea typeface="Gill Sans"/>
                  <a:cs typeface="Gill Sans"/>
                  <a:sym typeface="Gill Sans"/>
                </a:rPr>
                <a:t>¡Si</a:t>
              </a:r>
              <a:r>
                <a:rPr b="0" i="0" lang="en-US" sz="2800" u="none" cap="none" strike="noStrike">
                  <a:solidFill>
                    <a:schemeClr val="accent5"/>
                  </a:solidFill>
                  <a:latin typeface="Gill Sans"/>
                  <a:ea typeface="Gill Sans"/>
                  <a:cs typeface="Gill Sans"/>
                  <a:sym typeface="Gill Sans"/>
                </a:rPr>
                <a:t>!</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92"/>
                                        </p:tgtEl>
                                        <p:attrNameLst>
                                          <p:attrName>style.visibility</p:attrName>
                                        </p:attrNameLst>
                                      </p:cBhvr>
                                      <p:to>
                                        <p:strVal val="visible"/>
                                      </p:to>
                                    </p:set>
                                    <p:anim calcmode="lin" valueType="num">
                                      <p:cBhvr additive="base">
                                        <p:cTn dur="1000"/>
                                        <p:tgtEl>
                                          <p:spTgt spid="692"/>
                                        </p:tgtEl>
                                        <p:attrNameLst>
                                          <p:attrName>ppt_w</p:attrName>
                                        </p:attrNameLst>
                                      </p:cBhvr>
                                      <p:tavLst>
                                        <p:tav fmla="" tm="0">
                                          <p:val>
                                            <p:strVal val="0"/>
                                          </p:val>
                                        </p:tav>
                                        <p:tav fmla="" tm="100000">
                                          <p:val>
                                            <p:strVal val="#ppt_w"/>
                                          </p:val>
                                        </p:tav>
                                      </p:tavLst>
                                    </p:anim>
                                    <p:anim calcmode="lin" valueType="num">
                                      <p:cBhvr additive="base">
                                        <p:cTn dur="1000"/>
                                        <p:tgtEl>
                                          <p:spTgt spid="692"/>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pic>
        <p:nvPicPr>
          <p:cNvPr id="700" name="Google Shape;700;p90"/>
          <p:cNvPicPr preferRelativeResize="0"/>
          <p:nvPr/>
        </p:nvPicPr>
        <p:blipFill rotWithShape="1">
          <a:blip r:embed="rId3">
            <a:alphaModFix/>
          </a:blip>
          <a:srcRect b="-730" l="14456" r="269" t="10778"/>
          <a:stretch/>
        </p:blipFill>
        <p:spPr>
          <a:xfrm>
            <a:off x="-12032" y="0"/>
            <a:ext cx="12192000" cy="6246688"/>
          </a:xfrm>
          <a:prstGeom prst="rect">
            <a:avLst/>
          </a:prstGeom>
          <a:noFill/>
          <a:ln>
            <a:noFill/>
          </a:ln>
        </p:spPr>
      </p:pic>
      <p:sp>
        <p:nvSpPr>
          <p:cNvPr id="701" name="Google Shape;701;p90"/>
          <p:cNvSpPr/>
          <p:nvPr/>
        </p:nvSpPr>
        <p:spPr>
          <a:xfrm>
            <a:off x="4112871" y="-105063"/>
            <a:ext cx="8079129" cy="6301147"/>
          </a:xfrm>
          <a:prstGeom prst="rect">
            <a:avLst/>
          </a:prstGeom>
          <a:gradFill>
            <a:gsLst>
              <a:gs pos="0">
                <a:srgbClr val="FFFFFF">
                  <a:alpha val="0"/>
                </a:srgbClr>
              </a:gs>
              <a:gs pos="21000">
                <a:srgbClr val="E1EFD8">
                  <a:alpha val="49019"/>
                </a:srgbClr>
              </a:gs>
              <a:gs pos="76000">
                <a:srgbClr val="E1EFD8">
                  <a:alpha val="80000"/>
                </a:srgbClr>
              </a:gs>
              <a:gs pos="100000">
                <a:srgbClr val="E1EFD8">
                  <a:alpha val="80000"/>
                </a:srgbClr>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pic>
        <p:nvPicPr>
          <p:cNvPr id="702" name="Google Shape;702;p90"/>
          <p:cNvPicPr preferRelativeResize="0"/>
          <p:nvPr/>
        </p:nvPicPr>
        <p:blipFill rotWithShape="1">
          <a:blip r:embed="rId4">
            <a:alphaModFix/>
          </a:blip>
          <a:srcRect b="0" l="0" r="0" t="0"/>
          <a:stretch/>
        </p:blipFill>
        <p:spPr>
          <a:xfrm>
            <a:off x="4818980" y="1460233"/>
            <a:ext cx="5548041" cy="3766282"/>
          </a:xfrm>
          <a:prstGeom prst="rect">
            <a:avLst/>
          </a:prstGeom>
          <a:noFill/>
          <a:ln>
            <a:noFill/>
          </a:ln>
        </p:spPr>
      </p:pic>
      <p:sp>
        <p:nvSpPr>
          <p:cNvPr id="703" name="Google Shape;703;p90"/>
          <p:cNvSpPr/>
          <p:nvPr/>
        </p:nvSpPr>
        <p:spPr>
          <a:xfrm>
            <a:off x="6267252" y="1139035"/>
            <a:ext cx="2651496" cy="932519"/>
          </a:xfrm>
          <a:prstGeom prst="downArrow">
            <a:avLst>
              <a:gd fmla="val 50000" name="adj1"/>
              <a:gd fmla="val 48866" name="adj2"/>
            </a:avLst>
          </a:prstGeom>
          <a:solidFill>
            <a:schemeClr val="accent4"/>
          </a:solidFill>
          <a:ln cap="flat" cmpd="sng" w="25400">
            <a:solidFill>
              <a:srgbClr val="BA8C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t/>
            </a:r>
            <a:endParaRPr b="0" i="0" sz="2400" u="none" cap="none" strike="noStrike">
              <a:solidFill>
                <a:schemeClr val="accent6"/>
              </a:solidFill>
              <a:latin typeface="Gill Sans"/>
              <a:ea typeface="Gill Sans"/>
              <a:cs typeface="Gill Sans"/>
              <a:sym typeface="Gill Sans"/>
            </a:endParaRPr>
          </a:p>
        </p:txBody>
      </p:sp>
      <p:sp>
        <p:nvSpPr>
          <p:cNvPr id="704" name="Google Shape;704;p90"/>
          <p:cNvSpPr txBox="1"/>
          <p:nvPr/>
        </p:nvSpPr>
        <p:spPr>
          <a:xfrm>
            <a:off x="3603008" y="569656"/>
            <a:ext cx="7980000" cy="106200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chemeClr val="accent5"/>
              </a:buClr>
              <a:buSzPts val="2100"/>
              <a:buFont typeface="Arial"/>
              <a:buNone/>
            </a:pPr>
            <a:r>
              <a:rPr b="0" i="0" lang="en-US" sz="2100" u="none" cap="none" strike="noStrike">
                <a:solidFill>
                  <a:schemeClr val="accent5"/>
                </a:solidFill>
                <a:latin typeface="Gill Sans"/>
                <a:ea typeface="Gill Sans"/>
                <a:cs typeface="Gill Sans"/>
                <a:sym typeface="Gill Sans"/>
              </a:rPr>
              <a:t>Estoy enseñando a los niños a usar estrategias para calmarse. ¡Sé que mis familias querrán hacerlo para ver si estos también podrían funcionar para sus hijos en casa! </a:t>
            </a:r>
            <a:endParaRPr b="0" i="0" sz="1400" u="none" cap="none" strike="noStrike">
              <a:solidFill>
                <a:srgbClr val="000000"/>
              </a:solidFill>
              <a:latin typeface="Arial"/>
              <a:ea typeface="Arial"/>
              <a:cs typeface="Arial"/>
              <a:sym typeface="Arial"/>
            </a:endParaRPr>
          </a:p>
        </p:txBody>
      </p:sp>
      <p:sp>
        <p:nvSpPr>
          <p:cNvPr id="705" name="Google Shape;705;p90"/>
          <p:cNvSpPr txBox="1"/>
          <p:nvPr/>
        </p:nvSpPr>
        <p:spPr>
          <a:xfrm>
            <a:off x="6049700" y="2723740"/>
            <a:ext cx="3580500" cy="10773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3200"/>
              <a:buFont typeface="Arial"/>
              <a:buNone/>
            </a:pPr>
            <a:r>
              <a:rPr lang="en-US" sz="3200">
                <a:solidFill>
                  <a:schemeClr val="lt1"/>
                </a:solidFill>
                <a:latin typeface="Gill Sans"/>
                <a:ea typeface="Gill Sans"/>
                <a:cs typeface="Gill Sans"/>
                <a:sym typeface="Gill Sans"/>
              </a:rPr>
              <a:t>Filtro del Modelo Pirámide</a:t>
            </a:r>
            <a:endParaRPr b="0" i="0" sz="1400" u="none" cap="none" strike="noStrike">
              <a:solidFill>
                <a:srgbClr val="000000"/>
              </a:solidFill>
              <a:latin typeface="Arial"/>
              <a:ea typeface="Arial"/>
              <a:cs typeface="Arial"/>
              <a:sym typeface="Arial"/>
            </a:endParaRPr>
          </a:p>
        </p:txBody>
      </p:sp>
      <p:grpSp>
        <p:nvGrpSpPr>
          <p:cNvPr id="706" name="Google Shape;706;p90"/>
          <p:cNvGrpSpPr/>
          <p:nvPr/>
        </p:nvGrpSpPr>
        <p:grpSpPr>
          <a:xfrm>
            <a:off x="6536714" y="4309396"/>
            <a:ext cx="2112572" cy="1713053"/>
            <a:chOff x="6799934" y="4309396"/>
            <a:chExt cx="2112572" cy="1713053"/>
          </a:xfrm>
        </p:grpSpPr>
        <p:sp>
          <p:nvSpPr>
            <p:cNvPr id="707" name="Google Shape;707;p90"/>
            <p:cNvSpPr/>
            <p:nvPr/>
          </p:nvSpPr>
          <p:spPr>
            <a:xfrm>
              <a:off x="6799934" y="4309396"/>
              <a:ext cx="2112572" cy="1713053"/>
            </a:xfrm>
            <a:prstGeom prst="star5">
              <a:avLst>
                <a:gd fmla="val 19098" name="adj"/>
                <a:gd fmla="val 105146" name="hf"/>
                <a:gd fmla="val 110557" name="vf"/>
              </a:avLst>
            </a:prstGeom>
            <a:solidFill>
              <a:schemeClr val="accent4"/>
            </a:solidFill>
            <a:ln cap="flat" cmpd="sng" w="57150">
              <a:solidFill>
                <a:schemeClr val="lt1"/>
              </a:solidFill>
              <a:prstDash val="solid"/>
              <a:round/>
              <a:headEnd len="sm" w="sm" type="none"/>
              <a:tailEnd len="sm" w="sm" type="none"/>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Gill Sans"/>
                <a:ea typeface="Gill Sans"/>
                <a:cs typeface="Gill Sans"/>
                <a:sym typeface="Gill Sans"/>
              </a:endParaRPr>
            </a:p>
          </p:txBody>
        </p:sp>
        <p:sp>
          <p:nvSpPr>
            <p:cNvPr id="708" name="Google Shape;708;p90"/>
            <p:cNvSpPr txBox="1"/>
            <p:nvPr/>
          </p:nvSpPr>
          <p:spPr>
            <a:xfrm>
              <a:off x="7244908" y="5024493"/>
              <a:ext cx="1222500" cy="7389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dk1"/>
                </a:buClr>
                <a:buSzPts val="2800"/>
                <a:buFont typeface="Arial"/>
                <a:buNone/>
              </a:pPr>
              <a:r>
                <a:rPr lang="en-US" sz="2800">
                  <a:solidFill>
                    <a:schemeClr val="accent5"/>
                  </a:solidFill>
                  <a:latin typeface="Gill Sans"/>
                  <a:ea typeface="Gill Sans"/>
                  <a:cs typeface="Gill Sans"/>
                  <a:sym typeface="Gill Sans"/>
                </a:rPr>
                <a:t>¡Si!</a:t>
              </a:r>
              <a:endParaRPr>
                <a:solidFill>
                  <a:schemeClr val="dk1"/>
                </a:solidFill>
              </a:endParaRPr>
            </a:p>
            <a:p>
              <a:pPr indent="0" lvl="0" marL="0" marR="0" rtl="0" algn="ctr">
                <a:lnSpc>
                  <a:spcPct val="100000"/>
                </a:lnSpc>
                <a:spcBef>
                  <a:spcPts val="0"/>
                </a:spcBef>
                <a:spcAft>
                  <a:spcPts val="0"/>
                </a:spcAft>
                <a:buClr>
                  <a:srgbClr val="000000"/>
                </a:buClr>
                <a:buSzPts val="2800"/>
                <a:buFont typeface="Arial"/>
                <a:buNone/>
              </a:pPr>
              <a:r>
                <a:t/>
              </a:r>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706"/>
                                        </p:tgtEl>
                                        <p:attrNameLst>
                                          <p:attrName>style.visibility</p:attrName>
                                        </p:attrNameLst>
                                      </p:cBhvr>
                                      <p:to>
                                        <p:strVal val="visible"/>
                                      </p:to>
                                    </p:set>
                                    <p:anim calcmode="lin" valueType="num">
                                      <p:cBhvr additive="base">
                                        <p:cTn dur="1000"/>
                                        <p:tgtEl>
                                          <p:spTgt spid="706"/>
                                        </p:tgtEl>
                                        <p:attrNameLst>
                                          <p:attrName>ppt_w</p:attrName>
                                        </p:attrNameLst>
                                      </p:cBhvr>
                                      <p:tavLst>
                                        <p:tav fmla="" tm="0">
                                          <p:val>
                                            <p:strVal val="0"/>
                                          </p:val>
                                        </p:tav>
                                        <p:tav fmla="" tm="100000">
                                          <p:val>
                                            <p:strVal val="#ppt_w"/>
                                          </p:val>
                                        </p:tav>
                                      </p:tavLst>
                                    </p:anim>
                                    <p:anim calcmode="lin" valueType="num">
                                      <p:cBhvr additive="base">
                                        <p:cTn dur="1000"/>
                                        <p:tgtEl>
                                          <p:spTgt spid="706"/>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13" name="Shape 713"/>
        <p:cNvGrpSpPr/>
        <p:nvPr/>
      </p:nvGrpSpPr>
      <p:grpSpPr>
        <a:xfrm>
          <a:off x="0" y="0"/>
          <a:ext cx="0" cy="0"/>
          <a:chOff x="0" y="0"/>
          <a:chExt cx="0" cy="0"/>
        </a:xfrm>
      </p:grpSpPr>
      <p:sp>
        <p:nvSpPr>
          <p:cNvPr id="714" name="Google Shape;714;p52"/>
          <p:cNvSpPr txBox="1"/>
          <p:nvPr>
            <p:ph type="title"/>
          </p:nvPr>
        </p:nvSpPr>
        <p:spPr>
          <a:xfrm>
            <a:off x="971550" y="196849"/>
            <a:ext cx="10382250" cy="1071983"/>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Gill Sans"/>
              <a:buNone/>
            </a:pPr>
            <a:r>
              <a:rPr lang="en-US"/>
              <a:t>Modelo </a:t>
            </a:r>
            <a:r>
              <a:rPr lang="en-US"/>
              <a:t>pirámide</a:t>
            </a:r>
            <a:r>
              <a:rPr lang="en-US"/>
              <a:t> en el cuidado infantil familiar</a:t>
            </a:r>
            <a:endParaRPr>
              <a:latin typeface="Gill Sans"/>
              <a:ea typeface="Gill Sans"/>
              <a:cs typeface="Gill Sans"/>
              <a:sym typeface="Gill Sans"/>
            </a:endParaRPr>
          </a:p>
        </p:txBody>
      </p:sp>
      <p:grpSp>
        <p:nvGrpSpPr>
          <p:cNvPr id="715" name="Google Shape;715;p52"/>
          <p:cNvGrpSpPr/>
          <p:nvPr/>
        </p:nvGrpSpPr>
        <p:grpSpPr>
          <a:xfrm>
            <a:off x="971550" y="1459332"/>
            <a:ext cx="10382249" cy="4352543"/>
            <a:chOff x="0" y="0"/>
            <a:chExt cx="10382249" cy="4352543"/>
          </a:xfrm>
        </p:grpSpPr>
        <p:sp>
          <p:nvSpPr>
            <p:cNvPr id="716" name="Google Shape;716;p52"/>
            <p:cNvSpPr/>
            <p:nvPr/>
          </p:nvSpPr>
          <p:spPr>
            <a:xfrm>
              <a:off x="0" y="0"/>
              <a:ext cx="8824912" cy="1305763"/>
            </a:xfrm>
            <a:prstGeom prst="roundRect">
              <a:avLst>
                <a:gd fmla="val 10000" name="adj"/>
              </a:avLst>
            </a:prstGeom>
            <a:solidFill>
              <a:schemeClr val="accent6"/>
            </a:solidFill>
            <a:ln cap="flat" cmpd="sng" w="9525">
              <a:solidFill>
                <a:schemeClr val="dk1"/>
              </a:solidFill>
              <a:prstDash val="solid"/>
              <a:round/>
              <a:headEnd len="sm" w="sm" type="none"/>
              <a:tailEnd len="sm" w="sm" type="none"/>
            </a:ln>
            <a:effectLst>
              <a:outerShdw blurRad="40000" rotWithShape="0" dir="5400000" dist="23000">
                <a:srgbClr val="000000">
                  <a:alpha val="3333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7" name="Google Shape;717;p52"/>
            <p:cNvSpPr txBox="1"/>
            <p:nvPr/>
          </p:nvSpPr>
          <p:spPr>
            <a:xfrm>
              <a:off x="38244" y="38244"/>
              <a:ext cx="7415893"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lt1"/>
                  </a:solidFill>
                  <a:latin typeface="Gill Sans"/>
                  <a:ea typeface="Gill Sans"/>
                  <a:cs typeface="Gill Sans"/>
                  <a:sym typeface="Gill Sans"/>
                </a:rPr>
                <a:t>Describa UN nivel del modelo piramidal y cómo se aplica al cuidado infantil familiar.</a:t>
              </a:r>
              <a:endParaRPr b="0" i="0" sz="1400" u="none" cap="none" strike="noStrike">
                <a:solidFill>
                  <a:srgbClr val="000000"/>
                </a:solidFill>
                <a:latin typeface="Gill Sans"/>
                <a:ea typeface="Gill Sans"/>
                <a:cs typeface="Gill Sans"/>
                <a:sym typeface="Gill Sans"/>
              </a:endParaRPr>
            </a:p>
          </p:txBody>
        </p:sp>
        <p:sp>
          <p:nvSpPr>
            <p:cNvPr id="718" name="Google Shape;718;p52"/>
            <p:cNvSpPr/>
            <p:nvPr/>
          </p:nvSpPr>
          <p:spPr>
            <a:xfrm>
              <a:off x="778668" y="1523390"/>
              <a:ext cx="8824912" cy="1305763"/>
            </a:xfrm>
            <a:prstGeom prst="roundRect">
              <a:avLst>
                <a:gd fmla="val 10000" name="adj"/>
              </a:avLst>
            </a:prstGeom>
            <a:solidFill>
              <a:schemeClr val="accent2"/>
            </a:solidFill>
            <a:ln cap="flat" cmpd="sng" w="9525">
              <a:solidFill>
                <a:schemeClr val="dk1"/>
              </a:solidFill>
              <a:prstDash val="solid"/>
              <a:round/>
              <a:headEnd len="sm" w="sm" type="none"/>
              <a:tailEnd len="sm" w="sm" type="none"/>
            </a:ln>
            <a:effectLst>
              <a:outerShdw blurRad="40000" rotWithShape="0" dir="5400000" dist="23000">
                <a:srgbClr val="000000">
                  <a:alpha val="3333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19" name="Google Shape;719;p52"/>
            <p:cNvSpPr txBox="1"/>
            <p:nvPr/>
          </p:nvSpPr>
          <p:spPr>
            <a:xfrm>
              <a:off x="816912" y="1561634"/>
              <a:ext cx="7121009"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dk1"/>
                  </a:solidFill>
                  <a:latin typeface="Gill Sans"/>
                  <a:ea typeface="Gill Sans"/>
                  <a:cs typeface="Gill Sans"/>
                  <a:sym typeface="Gill Sans"/>
                </a:rPr>
                <a:t>¿Qué es lo que MÁS le emociona aprender? ¿Por qué?</a:t>
              </a:r>
              <a:endParaRPr b="0" i="0" sz="1400" u="none" cap="none" strike="noStrike">
                <a:solidFill>
                  <a:srgbClr val="000000"/>
                </a:solidFill>
                <a:latin typeface="Gill Sans"/>
                <a:ea typeface="Gill Sans"/>
                <a:cs typeface="Gill Sans"/>
                <a:sym typeface="Gill Sans"/>
              </a:endParaRPr>
            </a:p>
          </p:txBody>
        </p:sp>
        <p:sp>
          <p:nvSpPr>
            <p:cNvPr id="720" name="Google Shape;720;p52"/>
            <p:cNvSpPr/>
            <p:nvPr/>
          </p:nvSpPr>
          <p:spPr>
            <a:xfrm>
              <a:off x="1557337" y="3046780"/>
              <a:ext cx="8824912" cy="1305763"/>
            </a:xfrm>
            <a:prstGeom prst="roundRect">
              <a:avLst>
                <a:gd fmla="val 10000" name="adj"/>
              </a:avLst>
            </a:prstGeom>
            <a:solidFill>
              <a:schemeClr val="accent4"/>
            </a:solidFill>
            <a:ln cap="flat" cmpd="sng" w="9525">
              <a:solidFill>
                <a:schemeClr val="dk1"/>
              </a:solidFill>
              <a:prstDash val="solid"/>
              <a:round/>
              <a:headEnd len="sm" w="sm" type="none"/>
              <a:tailEnd len="sm" w="sm" type="none"/>
            </a:ln>
            <a:effectLst>
              <a:outerShdw blurRad="40000" rotWithShape="0" dir="5400000" dist="23000">
                <a:srgbClr val="000000">
                  <a:alpha val="3333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21" name="Google Shape;721;p52"/>
            <p:cNvSpPr txBox="1"/>
            <p:nvPr/>
          </p:nvSpPr>
          <p:spPr>
            <a:xfrm>
              <a:off x="1595581" y="3085024"/>
              <a:ext cx="7121009" cy="1229275"/>
            </a:xfrm>
            <a:prstGeom prst="rect">
              <a:avLst/>
            </a:prstGeom>
            <a:noFill/>
            <a:ln>
              <a:noFill/>
            </a:ln>
          </p:spPr>
          <p:txBody>
            <a:bodyPr anchorCtr="0" anchor="ctr" bIns="99050" lIns="99050" spcFirstLastPara="1" rIns="99050" wrap="square" tIns="99050">
              <a:noAutofit/>
            </a:bodyPr>
            <a:lstStyle/>
            <a:p>
              <a:pPr indent="0" lvl="0" marL="0" marR="0" rtl="0" algn="l">
                <a:lnSpc>
                  <a:spcPct val="90000"/>
                </a:lnSpc>
                <a:spcBef>
                  <a:spcPts val="0"/>
                </a:spcBef>
                <a:spcAft>
                  <a:spcPts val="0"/>
                </a:spcAft>
                <a:buClr>
                  <a:srgbClr val="000000"/>
                </a:buClr>
                <a:buSzPts val="2600"/>
                <a:buFont typeface="Arial"/>
                <a:buNone/>
              </a:pPr>
              <a:r>
                <a:rPr lang="en-US" sz="2600">
                  <a:solidFill>
                    <a:schemeClr val="dk1"/>
                  </a:solidFill>
                  <a:latin typeface="Gill Sans"/>
                  <a:ea typeface="Gill Sans"/>
                  <a:cs typeface="Gill Sans"/>
                  <a:sym typeface="Gill Sans"/>
                </a:rPr>
                <a:t>¿Hubo algo confuso o poco claro acerca de cómo encaja el marco del modelo piramidal en el cuidado infantil familiar?</a:t>
              </a:r>
              <a:r>
                <a:rPr b="0" i="0" lang="en-US" sz="2600" u="none" cap="none" strike="noStrike">
                  <a:solidFill>
                    <a:schemeClr val="dk1"/>
                  </a:solidFill>
                  <a:latin typeface="Gill Sans"/>
                  <a:ea typeface="Gill Sans"/>
                  <a:cs typeface="Gill Sans"/>
                  <a:sym typeface="Gill Sans"/>
                </a:rPr>
                <a:t> </a:t>
              </a:r>
              <a:endParaRPr b="0" i="0" sz="1400" u="none" cap="none" strike="noStrike">
                <a:solidFill>
                  <a:srgbClr val="000000"/>
                </a:solidFill>
                <a:latin typeface="Gill Sans"/>
                <a:ea typeface="Gill Sans"/>
                <a:cs typeface="Gill Sans"/>
                <a:sym typeface="Gill Sans"/>
              </a:endParaRPr>
            </a:p>
          </p:txBody>
        </p:sp>
        <p:sp>
          <p:nvSpPr>
            <p:cNvPr id="722" name="Google Shape;722;p52"/>
            <p:cNvSpPr/>
            <p:nvPr/>
          </p:nvSpPr>
          <p:spPr>
            <a:xfrm>
              <a:off x="7976166" y="990203"/>
              <a:ext cx="848746" cy="848746"/>
            </a:xfrm>
            <a:prstGeom prst="downArrow">
              <a:avLst>
                <a:gd fmla="val 55000" name="adj1"/>
                <a:gd fmla="val 45000" name="adj2"/>
              </a:avLst>
            </a:prstGeom>
            <a:solidFill>
              <a:schemeClr val="accent5"/>
            </a:solidFill>
            <a:ln cap="flat" cmpd="sng" w="9525">
              <a:solidFill>
                <a:schemeClr val="dk1"/>
              </a:solidFill>
              <a:prstDash val="solid"/>
              <a:round/>
              <a:headEnd len="sm" w="sm" type="none"/>
              <a:tailEnd len="sm" w="sm" type="none"/>
            </a:ln>
            <a:effectLst>
              <a:outerShdw blurRad="40000" rotWithShape="0" dir="5400000" dist="23000">
                <a:srgbClr val="000000">
                  <a:alpha val="3333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23" name="Google Shape;723;p52"/>
            <p:cNvSpPr txBox="1"/>
            <p:nvPr/>
          </p:nvSpPr>
          <p:spPr>
            <a:xfrm>
              <a:off x="8167134" y="990203"/>
              <a:ext cx="466810" cy="638681"/>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3600"/>
                <a:buFont typeface="Arial"/>
                <a:buNone/>
              </a:pPr>
              <a:r>
                <a:t/>
              </a:r>
              <a:endParaRPr b="0" i="0" sz="3600" u="none" cap="none" strike="noStrike">
                <a:solidFill>
                  <a:srgbClr val="000000"/>
                </a:solidFill>
                <a:latin typeface="Gill Sans"/>
                <a:ea typeface="Gill Sans"/>
                <a:cs typeface="Gill Sans"/>
                <a:sym typeface="Gill Sans"/>
              </a:endParaRPr>
            </a:p>
          </p:txBody>
        </p:sp>
        <p:sp>
          <p:nvSpPr>
            <p:cNvPr id="724" name="Google Shape;724;p52"/>
            <p:cNvSpPr/>
            <p:nvPr/>
          </p:nvSpPr>
          <p:spPr>
            <a:xfrm>
              <a:off x="8754835" y="2504889"/>
              <a:ext cx="848746" cy="848746"/>
            </a:xfrm>
            <a:prstGeom prst="downArrow">
              <a:avLst>
                <a:gd fmla="val 55000" name="adj1"/>
                <a:gd fmla="val 45000" name="adj2"/>
              </a:avLst>
            </a:prstGeom>
            <a:solidFill>
              <a:schemeClr val="accent5"/>
            </a:solidFill>
            <a:ln cap="flat" cmpd="sng" w="9525">
              <a:solidFill>
                <a:srgbClr val="CCD3EA">
                  <a:alpha val="88235"/>
                </a:srgbClr>
              </a:solidFill>
              <a:prstDash val="solid"/>
              <a:round/>
              <a:headEnd len="sm" w="sm" type="none"/>
              <a:tailEnd len="sm" w="sm" type="none"/>
            </a:ln>
            <a:effectLst>
              <a:outerShdw blurRad="40000" rotWithShape="0" dir="5400000" dist="23000">
                <a:srgbClr val="000000">
                  <a:alpha val="3333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725" name="Google Shape;725;p52"/>
            <p:cNvSpPr txBox="1"/>
            <p:nvPr/>
          </p:nvSpPr>
          <p:spPr>
            <a:xfrm>
              <a:off x="8945803" y="2504889"/>
              <a:ext cx="466810" cy="638681"/>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Clr>
                  <a:srgbClr val="000000"/>
                </a:buClr>
                <a:buSzPts val="3600"/>
                <a:buFont typeface="Arial"/>
                <a:buNone/>
              </a:pPr>
              <a:r>
                <a:t/>
              </a:r>
              <a:endParaRPr b="0" i="0" sz="3600" u="none" cap="none" strike="noStrike">
                <a:solidFill>
                  <a:srgbClr val="000000"/>
                </a:solidFill>
                <a:latin typeface="Gill Sans"/>
                <a:ea typeface="Gill Sans"/>
                <a:cs typeface="Gill Sans"/>
                <a:sym typeface="Gill Sans"/>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91"/>
          <p:cNvSpPr txBox="1"/>
          <p:nvPr>
            <p:ph idx="4294967295" type="title"/>
          </p:nvPr>
        </p:nvSpPr>
        <p:spPr>
          <a:xfrm>
            <a:off x="629392" y="196850"/>
            <a:ext cx="11562608" cy="1323975"/>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4400"/>
              <a:buFont typeface="Gill Sans"/>
              <a:buNone/>
            </a:pPr>
            <a:r>
              <a:rPr lang="en-US"/>
              <a:t>Los educadores exitosos del Modelo P</a:t>
            </a:r>
            <a:r>
              <a:rPr lang="en-US"/>
              <a:t>irámide se sienten</a:t>
            </a:r>
            <a:r>
              <a:rPr lang="en-US">
                <a:latin typeface="Gill Sans"/>
                <a:ea typeface="Gill Sans"/>
                <a:cs typeface="Gill Sans"/>
                <a:sym typeface="Gill Sans"/>
              </a:rPr>
              <a:t>…</a:t>
            </a:r>
            <a:endParaRPr/>
          </a:p>
        </p:txBody>
      </p:sp>
      <p:pic>
        <p:nvPicPr>
          <p:cNvPr descr="A person posing for the camera&#10;&#10;Description automatically generated" id="732" name="Google Shape;732;p91"/>
          <p:cNvPicPr preferRelativeResize="0"/>
          <p:nvPr>
            <p:ph idx="4294967295" type="body"/>
          </p:nvPr>
        </p:nvPicPr>
        <p:blipFill rotWithShape="1">
          <a:blip r:embed="rId3">
            <a:alphaModFix/>
          </a:blip>
          <a:srcRect b="0" l="12219" r="0" t="0"/>
          <a:stretch/>
        </p:blipFill>
        <p:spPr>
          <a:xfrm>
            <a:off x="981075" y="1600200"/>
            <a:ext cx="6019800" cy="4576763"/>
          </a:xfrm>
          <a:prstGeom prst="rect">
            <a:avLst/>
          </a:prstGeom>
          <a:noFill/>
          <a:ln>
            <a:noFill/>
          </a:ln>
        </p:spPr>
      </p:pic>
      <p:sp>
        <p:nvSpPr>
          <p:cNvPr id="733" name="Google Shape;733;p91"/>
          <p:cNvSpPr txBox="1"/>
          <p:nvPr>
            <p:ph idx="4294967295" type="body"/>
          </p:nvPr>
        </p:nvSpPr>
        <p:spPr>
          <a:xfrm>
            <a:off x="7279574" y="1742498"/>
            <a:ext cx="4211782"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t/>
            </a:r>
            <a:endParaRPr>
              <a:solidFill>
                <a:schemeClr val="dk1"/>
              </a:solidFill>
              <a:latin typeface="Gill Sans"/>
              <a:ea typeface="Gill Sans"/>
              <a:cs typeface="Gill Sans"/>
              <a:sym typeface="Gill Sans"/>
            </a:endParaRPr>
          </a:p>
          <a:p>
            <a:pPr indent="0" lvl="0" marL="0" rtl="0" algn="l">
              <a:lnSpc>
                <a:spcPct val="90000"/>
              </a:lnSpc>
              <a:spcBef>
                <a:spcPts val="1000"/>
              </a:spcBef>
              <a:spcAft>
                <a:spcPts val="0"/>
              </a:spcAft>
              <a:buSzPts val="3600"/>
              <a:buNone/>
            </a:pPr>
            <a:r>
              <a:rPr lang="en-US" sz="4800"/>
              <a:t>Conectados</a:t>
            </a:r>
            <a:r>
              <a:rPr lang="en-US" sz="4800">
                <a:solidFill>
                  <a:schemeClr val="dk1"/>
                </a:solidFill>
                <a:latin typeface="Gill Sans"/>
                <a:ea typeface="Gill Sans"/>
                <a:cs typeface="Gill Sans"/>
                <a:sym typeface="Gill Sans"/>
              </a:rPr>
              <a:t>, </a:t>
            </a:r>
            <a:r>
              <a:rPr lang="en-US" sz="4800"/>
              <a:t>seguros</a:t>
            </a:r>
            <a:r>
              <a:rPr lang="en-US" sz="4800">
                <a:solidFill>
                  <a:schemeClr val="dk1"/>
                </a:solidFill>
                <a:latin typeface="Gill Sans"/>
                <a:ea typeface="Gill Sans"/>
                <a:cs typeface="Gill Sans"/>
                <a:sym typeface="Gill Sans"/>
              </a:rPr>
              <a:t>, </a:t>
            </a:r>
            <a:br>
              <a:rPr lang="en-US" sz="4800">
                <a:solidFill>
                  <a:schemeClr val="dk1"/>
                </a:solidFill>
                <a:latin typeface="Gill Sans"/>
                <a:ea typeface="Gill Sans"/>
                <a:cs typeface="Gill Sans"/>
                <a:sym typeface="Gill Sans"/>
              </a:rPr>
            </a:br>
            <a:r>
              <a:rPr lang="en-US" sz="4800"/>
              <a:t>y competentes.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38" name="Shape 738"/>
        <p:cNvGrpSpPr/>
        <p:nvPr/>
      </p:nvGrpSpPr>
      <p:grpSpPr>
        <a:xfrm>
          <a:off x="0" y="0"/>
          <a:ext cx="0" cy="0"/>
          <a:chOff x="0" y="0"/>
          <a:chExt cx="0" cy="0"/>
        </a:xfrm>
      </p:grpSpPr>
      <p:sp>
        <p:nvSpPr>
          <p:cNvPr id="739" name="Google Shape;739;p1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¿Preguntas? ¿Preocupaciones?</a:t>
            </a:r>
            <a:endParaRPr/>
          </a:p>
        </p:txBody>
      </p:sp>
      <p:pic>
        <p:nvPicPr>
          <p:cNvPr id="740" name="Google Shape;740;p19"/>
          <p:cNvPicPr preferRelativeResize="0"/>
          <p:nvPr/>
        </p:nvPicPr>
        <p:blipFill rotWithShape="1">
          <a:blip r:embed="rId3">
            <a:alphaModFix/>
          </a:blip>
          <a:srcRect b="23245" l="0" r="0" t="0"/>
          <a:stretch/>
        </p:blipFill>
        <p:spPr>
          <a:xfrm>
            <a:off x="2137244" y="1411335"/>
            <a:ext cx="8605965" cy="438727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7"/>
          <p:cNvSpPr txBox="1"/>
          <p:nvPr>
            <p:ph type="title"/>
          </p:nvPr>
        </p:nvSpPr>
        <p:spPr>
          <a:xfrm>
            <a:off x="971550" y="196849"/>
            <a:ext cx="10382250" cy="73809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Expectativas para aprender juntos</a:t>
            </a:r>
            <a:endParaRPr/>
          </a:p>
        </p:txBody>
      </p:sp>
      <p:grpSp>
        <p:nvGrpSpPr>
          <p:cNvPr id="235" name="Google Shape;235;p7"/>
          <p:cNvGrpSpPr/>
          <p:nvPr/>
        </p:nvGrpSpPr>
        <p:grpSpPr>
          <a:xfrm>
            <a:off x="913625" y="1180961"/>
            <a:ext cx="11154018" cy="3089014"/>
            <a:chOff x="8746" y="245992"/>
            <a:chExt cx="11154018" cy="2766694"/>
          </a:xfrm>
        </p:grpSpPr>
        <p:sp>
          <p:nvSpPr>
            <p:cNvPr id="236" name="Google Shape;236;p7"/>
            <p:cNvSpPr/>
            <p:nvPr/>
          </p:nvSpPr>
          <p:spPr>
            <a:xfrm>
              <a:off x="8746" y="245992"/>
              <a:ext cx="1165345" cy="1165345"/>
            </a:xfrm>
            <a:prstGeom prst="rect">
              <a:avLst/>
            </a:prstGeom>
            <a:blipFill rotWithShape="1">
              <a:blip r:embed="rId3">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37" name="Google Shape;237;p7"/>
            <p:cNvSpPr/>
            <p:nvPr/>
          </p:nvSpPr>
          <p:spPr>
            <a:xfrm>
              <a:off x="8746"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38" name="Google Shape;238;p7"/>
            <p:cNvSpPr txBox="1"/>
            <p:nvPr/>
          </p:nvSpPr>
          <p:spPr>
            <a:xfrm>
              <a:off x="8752" y="1530301"/>
              <a:ext cx="3796500" cy="499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lang="en-US" sz="2200">
                  <a:latin typeface="Gill Sans"/>
                  <a:ea typeface="Gill Sans"/>
                  <a:cs typeface="Gill Sans"/>
                  <a:sym typeface="Gill Sans"/>
                </a:rPr>
                <a:t>Mantengámonos</a:t>
              </a:r>
              <a:r>
                <a:rPr lang="en-US" sz="2200">
                  <a:latin typeface="Gill Sans"/>
                  <a:ea typeface="Gill Sans"/>
                  <a:cs typeface="Gill Sans"/>
                  <a:sym typeface="Gill Sans"/>
                </a:rPr>
                <a:t> seguros y saludables</a:t>
              </a:r>
              <a:endParaRPr b="0" i="0" sz="2200" u="none" cap="none" strike="noStrike">
                <a:solidFill>
                  <a:srgbClr val="000000"/>
                </a:solidFill>
                <a:latin typeface="Gill Sans"/>
                <a:ea typeface="Gill Sans"/>
                <a:cs typeface="Gill Sans"/>
                <a:sym typeface="Gill Sans"/>
              </a:endParaRPr>
            </a:p>
          </p:txBody>
        </p:sp>
        <p:sp>
          <p:nvSpPr>
            <p:cNvPr id="239" name="Google Shape;239;p7"/>
            <p:cNvSpPr/>
            <p:nvPr/>
          </p:nvSpPr>
          <p:spPr>
            <a:xfrm>
              <a:off x="8746"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0" name="Google Shape;240;p7"/>
            <p:cNvSpPr txBox="1"/>
            <p:nvPr/>
          </p:nvSpPr>
          <p:spPr>
            <a:xfrm>
              <a:off x="8746"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Gill Sans"/>
                  <a:ea typeface="Gill Sans"/>
                  <a:cs typeface="Gill Sans"/>
                  <a:sym typeface="Gill Sans"/>
                </a:rPr>
                <a:t>T</a:t>
              </a:r>
              <a:r>
                <a:rPr lang="en-US" sz="1700">
                  <a:latin typeface="Gill Sans"/>
                  <a:ea typeface="Gill Sans"/>
                  <a:cs typeface="Gill Sans"/>
                  <a:sym typeface="Gill Sans"/>
                </a:rPr>
                <a:t>ome un descanso cuando lo necesite</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lang="en-US" sz="1700">
                  <a:latin typeface="Gill Sans"/>
                  <a:ea typeface="Gill Sans"/>
                  <a:cs typeface="Gill Sans"/>
                  <a:sym typeface="Gill Sans"/>
                </a:rPr>
                <a:t>Muévase</a:t>
              </a:r>
              <a:r>
                <a:rPr lang="en-US" sz="1700">
                  <a:latin typeface="Gill Sans"/>
                  <a:ea typeface="Gill Sans"/>
                  <a:cs typeface="Gill Sans"/>
                  <a:sym typeface="Gill Sans"/>
                </a:rPr>
                <a:t> cuando lo necesite</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lang="en-US" sz="1700">
                  <a:latin typeface="Gill Sans"/>
                  <a:ea typeface="Gill Sans"/>
                  <a:cs typeface="Gill Sans"/>
                  <a:sym typeface="Gill Sans"/>
                </a:rPr>
                <a:t>Levántese</a:t>
              </a:r>
              <a:r>
                <a:rPr lang="en-US" sz="1700">
                  <a:latin typeface="Gill Sans"/>
                  <a:ea typeface="Gill Sans"/>
                  <a:cs typeface="Gill Sans"/>
                  <a:sym typeface="Gill Sans"/>
                </a:rPr>
                <a:t> durante los descansos pequeños </a:t>
              </a:r>
              <a:endParaRPr b="0" i="0" sz="1700" u="none" cap="none" strike="noStrike">
                <a:solidFill>
                  <a:srgbClr val="000000"/>
                </a:solidFill>
                <a:latin typeface="Gill Sans"/>
                <a:ea typeface="Gill Sans"/>
                <a:cs typeface="Gill Sans"/>
                <a:sym typeface="Gill Sans"/>
              </a:endParaRPr>
            </a:p>
          </p:txBody>
        </p:sp>
        <p:sp>
          <p:nvSpPr>
            <p:cNvPr id="241" name="Google Shape;241;p7"/>
            <p:cNvSpPr/>
            <p:nvPr/>
          </p:nvSpPr>
          <p:spPr>
            <a:xfrm>
              <a:off x="3920976" y="245992"/>
              <a:ext cx="1165345" cy="1165345"/>
            </a:xfrm>
            <a:prstGeom prst="rect">
              <a:avLst/>
            </a:prstGeom>
            <a:blipFill rotWithShape="1">
              <a:blip r:embed="rId4">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2" name="Google Shape;242;p7"/>
            <p:cNvSpPr/>
            <p:nvPr/>
          </p:nvSpPr>
          <p:spPr>
            <a:xfrm>
              <a:off x="3920976"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3" name="Google Shape;243;p7"/>
            <p:cNvSpPr txBox="1"/>
            <p:nvPr/>
          </p:nvSpPr>
          <p:spPr>
            <a:xfrm>
              <a:off x="3920976" y="1530305"/>
              <a:ext cx="3329557" cy="49943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lang="en-US" sz="2400">
                  <a:latin typeface="Gill Sans"/>
                  <a:ea typeface="Gill Sans"/>
                  <a:cs typeface="Gill Sans"/>
                  <a:sym typeface="Gill Sans"/>
                </a:rPr>
                <a:t>Somos respetuosos</a:t>
              </a:r>
              <a:endParaRPr b="0" i="0" sz="2400" u="none" cap="none" strike="noStrike">
                <a:solidFill>
                  <a:srgbClr val="000000"/>
                </a:solidFill>
                <a:latin typeface="Gill Sans"/>
                <a:ea typeface="Gill Sans"/>
                <a:cs typeface="Gill Sans"/>
                <a:sym typeface="Gill Sans"/>
              </a:endParaRPr>
            </a:p>
          </p:txBody>
        </p:sp>
        <p:sp>
          <p:nvSpPr>
            <p:cNvPr id="244" name="Google Shape;244;p7"/>
            <p:cNvSpPr/>
            <p:nvPr/>
          </p:nvSpPr>
          <p:spPr>
            <a:xfrm>
              <a:off x="3920976"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5" name="Google Shape;245;p7"/>
            <p:cNvSpPr txBox="1"/>
            <p:nvPr/>
          </p:nvSpPr>
          <p:spPr>
            <a:xfrm>
              <a:off x="3920976"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lang="en-US" sz="1700">
                  <a:latin typeface="Gill Sans"/>
                  <a:ea typeface="Gill Sans"/>
                  <a:cs typeface="Gill Sans"/>
                  <a:sym typeface="Gill Sans"/>
                </a:rPr>
                <a:t>Escuche para entender</a:t>
              </a:r>
              <a:endParaRPr b="0" i="0" sz="1700" u="none" cap="none" strike="noStrike">
                <a:solidFill>
                  <a:srgbClr val="000000"/>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lang="en-US" sz="1700">
                  <a:solidFill>
                    <a:schemeClr val="dk1"/>
                  </a:solidFill>
                  <a:latin typeface="Gill Sans"/>
                  <a:ea typeface="Gill Sans"/>
                  <a:cs typeface="Gill Sans"/>
                  <a:sym typeface="Gill Sans"/>
                </a:rPr>
                <a:t>Valore las ideas de todos</a:t>
              </a:r>
              <a:endParaRPr i="0" sz="1700" u="none" cap="none" strike="noStrike">
                <a:solidFill>
                  <a:schemeClr val="dk1"/>
                </a:solidFill>
                <a:latin typeface="Gill Sans"/>
                <a:ea typeface="Gill Sans"/>
                <a:cs typeface="Gill Sans"/>
                <a:sym typeface="Gill Sans"/>
              </a:endParaRPr>
            </a:p>
            <a:p>
              <a:pPr indent="0" lvl="0" marL="0" marR="0" rtl="0" algn="l">
                <a:lnSpc>
                  <a:spcPct val="100000"/>
                </a:lnSpc>
                <a:spcBef>
                  <a:spcPts val="595"/>
                </a:spcBef>
                <a:spcAft>
                  <a:spcPts val="0"/>
                </a:spcAft>
                <a:buClr>
                  <a:srgbClr val="000000"/>
                </a:buClr>
                <a:buSzPts val="1700"/>
                <a:buFont typeface="Arial"/>
                <a:buNone/>
              </a:pPr>
              <a:r>
                <a:rPr lang="en-US" sz="1700">
                  <a:latin typeface="Gill Sans"/>
                  <a:ea typeface="Gill Sans"/>
                  <a:cs typeface="Gill Sans"/>
                  <a:sym typeface="Gill Sans"/>
                </a:rPr>
                <a:t>Interactúe</a:t>
              </a:r>
              <a:r>
                <a:rPr b="0" i="0" lang="en-US" sz="1700" u="none" cap="none" strike="noStrike">
                  <a:solidFill>
                    <a:srgbClr val="000000"/>
                  </a:solidFill>
                  <a:latin typeface="Gill Sans"/>
                  <a:ea typeface="Gill Sans"/>
                  <a:cs typeface="Gill Sans"/>
                  <a:sym typeface="Gill Sans"/>
                </a:rPr>
                <a:t> con el contenido </a:t>
              </a:r>
              <a:endParaRPr b="0" i="0" sz="1700" u="none" cap="none" strike="noStrike">
                <a:solidFill>
                  <a:srgbClr val="000000"/>
                </a:solidFill>
                <a:latin typeface="Gill Sans"/>
                <a:ea typeface="Gill Sans"/>
                <a:cs typeface="Gill Sans"/>
                <a:sym typeface="Gill Sans"/>
              </a:endParaRPr>
            </a:p>
          </p:txBody>
        </p:sp>
        <p:sp>
          <p:nvSpPr>
            <p:cNvPr id="246" name="Google Shape;246;p7"/>
            <p:cNvSpPr/>
            <p:nvPr/>
          </p:nvSpPr>
          <p:spPr>
            <a:xfrm>
              <a:off x="7833207" y="245992"/>
              <a:ext cx="1165345" cy="1165345"/>
            </a:xfrm>
            <a:prstGeom prst="rect">
              <a:avLst/>
            </a:prstGeom>
            <a:blipFill rotWithShape="1">
              <a:blip r:embed="rId5">
                <a:alphaModFix/>
              </a:blip>
              <a:stretch>
                <a:fillRect b="0" l="0" r="0"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7" name="Google Shape;247;p7"/>
            <p:cNvSpPr/>
            <p:nvPr/>
          </p:nvSpPr>
          <p:spPr>
            <a:xfrm>
              <a:off x="7833207" y="1530305"/>
              <a:ext cx="3329557" cy="499433"/>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48" name="Google Shape;248;p7"/>
            <p:cNvSpPr txBox="1"/>
            <p:nvPr/>
          </p:nvSpPr>
          <p:spPr>
            <a:xfrm>
              <a:off x="7462797" y="1530308"/>
              <a:ext cx="3699900" cy="499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400"/>
                <a:buFont typeface="Arial"/>
                <a:buNone/>
              </a:pPr>
              <a:r>
                <a:rPr lang="en-US" sz="2400">
                  <a:latin typeface="Gill Sans"/>
                  <a:ea typeface="Gill Sans"/>
                  <a:cs typeface="Gill Sans"/>
                  <a:sym typeface="Gill Sans"/>
                </a:rPr>
                <a:t>Seamos amigables y amables</a:t>
              </a:r>
              <a:endParaRPr b="0" i="0" sz="2400" u="none" cap="none" strike="noStrike">
                <a:solidFill>
                  <a:srgbClr val="000000"/>
                </a:solidFill>
                <a:latin typeface="Gill Sans"/>
                <a:ea typeface="Gill Sans"/>
                <a:cs typeface="Gill Sans"/>
                <a:sym typeface="Gill Sans"/>
              </a:endParaRPr>
            </a:p>
          </p:txBody>
        </p:sp>
        <p:sp>
          <p:nvSpPr>
            <p:cNvPr id="249" name="Google Shape;249;p7"/>
            <p:cNvSpPr/>
            <p:nvPr/>
          </p:nvSpPr>
          <p:spPr>
            <a:xfrm>
              <a:off x="7833207" y="2085072"/>
              <a:ext cx="3329557" cy="927614"/>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Gill Sans"/>
                <a:ea typeface="Gill Sans"/>
                <a:cs typeface="Gill Sans"/>
                <a:sym typeface="Gill Sans"/>
              </a:endParaRPr>
            </a:p>
          </p:txBody>
        </p:sp>
        <p:sp>
          <p:nvSpPr>
            <p:cNvPr id="250" name="Google Shape;250;p7"/>
            <p:cNvSpPr txBox="1"/>
            <p:nvPr/>
          </p:nvSpPr>
          <p:spPr>
            <a:xfrm>
              <a:off x="7833207" y="2085072"/>
              <a:ext cx="3329557" cy="92761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700"/>
                <a:buFont typeface="Arial"/>
                <a:buNone/>
              </a:pPr>
              <a:r>
                <a:rPr lang="en-US" sz="1700">
                  <a:latin typeface="Gill Sans"/>
                  <a:ea typeface="Gill Sans"/>
                  <a:cs typeface="Gill Sans"/>
                  <a:sym typeface="Gill Sans"/>
                </a:rPr>
                <a:t>D</a:t>
              </a:r>
              <a:r>
                <a:rPr b="0" i="0" lang="en-US" sz="1700" u="none" cap="none" strike="noStrike">
                  <a:solidFill>
                    <a:srgbClr val="000000"/>
                  </a:solidFill>
                  <a:latin typeface="Gill Sans"/>
                  <a:ea typeface="Gill Sans"/>
                  <a:cs typeface="Gill Sans"/>
                  <a:sym typeface="Gill Sans"/>
                </a:rPr>
                <a:t>ar un paso adelante/dar un paso atrás</a:t>
              </a:r>
              <a:endParaRPr sz="1700">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1700"/>
                <a:buFont typeface="Arial"/>
                <a:buNone/>
              </a:pPr>
              <a:r>
                <a:rPr lang="en-US" sz="1700">
                  <a:latin typeface="Gill Sans"/>
                  <a:ea typeface="Gill Sans"/>
                  <a:cs typeface="Gill Sans"/>
                  <a:sym typeface="Gill Sans"/>
                </a:rPr>
                <a:t>Sea amable</a:t>
              </a:r>
              <a:endParaRPr b="0" i="0" sz="1700" u="none" cap="none" strike="noStrike">
                <a:solidFill>
                  <a:srgbClr val="000000"/>
                </a:solidFill>
                <a:latin typeface="Gill Sans"/>
                <a:ea typeface="Gill Sans"/>
                <a:cs typeface="Gill Sans"/>
                <a:sym typeface="Gill Sans"/>
              </a:endParaRPr>
            </a:p>
          </p:txBody>
        </p:sp>
      </p:grpSp>
      <p:sp>
        <p:nvSpPr>
          <p:cNvPr id="251" name="Google Shape;251;p7"/>
          <p:cNvSpPr txBox="1"/>
          <p:nvPr/>
        </p:nvSpPr>
        <p:spPr>
          <a:xfrm>
            <a:off x="1807853" y="4603375"/>
            <a:ext cx="4143600" cy="769500"/>
          </a:xfrm>
          <a:prstGeom prst="rect">
            <a:avLst/>
          </a:prstGeom>
          <a:solidFill>
            <a:schemeClr val="accent6"/>
          </a:solid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lang="en-US" sz="4400">
                <a:solidFill>
                  <a:schemeClr val="dk1"/>
                </a:solidFill>
                <a:latin typeface="Gill Sans"/>
                <a:ea typeface="Gill Sans"/>
                <a:cs typeface="Gill Sans"/>
                <a:sym typeface="Gill Sans"/>
              </a:rPr>
              <a:t>¿Qué otra cosa?</a:t>
            </a:r>
            <a:endParaRPr b="0" i="0" sz="1400" u="none" cap="none" strike="noStrike">
              <a:solidFill>
                <a:srgbClr val="000000"/>
              </a:solidFill>
              <a:latin typeface="Gill Sans"/>
              <a:ea typeface="Gill Sans"/>
              <a:cs typeface="Gill Sans"/>
              <a:sym typeface="Gill Sans"/>
            </a:endParaRPr>
          </a:p>
        </p:txBody>
      </p:sp>
      <p:pic>
        <p:nvPicPr>
          <p:cNvPr descr="A male parent or teacher high fives a child with little toys on the table in front of them" id="252" name="Google Shape;252;p7"/>
          <p:cNvPicPr preferRelativeResize="0"/>
          <p:nvPr/>
        </p:nvPicPr>
        <p:blipFill rotWithShape="1">
          <a:blip r:embed="rId6">
            <a:alphaModFix/>
          </a:blip>
          <a:srcRect b="14775" l="11130" r="11128" t="0"/>
          <a:stretch/>
        </p:blipFill>
        <p:spPr>
          <a:xfrm>
            <a:off x="7548623" y="4118911"/>
            <a:ext cx="3175570" cy="2320533"/>
          </a:xfrm>
          <a:prstGeom prst="rect">
            <a:avLst/>
          </a:prstGeom>
          <a:solidFill>
            <a:srgbClr val="ECECEC"/>
          </a:solidFill>
          <a:ln>
            <a:noFill/>
          </a:ln>
          <a:effectLst>
            <a:outerShdw blurRad="55000" rotWithShape="0" algn="tl" dir="5400000" dist="18000">
              <a:srgbClr val="000000">
                <a:alpha val="4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g3523767bdb1_0_0"/>
          <p:cNvPicPr preferRelativeResize="0"/>
          <p:nvPr/>
        </p:nvPicPr>
        <p:blipFill>
          <a:blip r:embed="rId3">
            <a:alphaModFix/>
          </a:blip>
          <a:stretch>
            <a:fillRect/>
          </a:stretch>
        </p:blipFill>
        <p:spPr>
          <a:xfrm>
            <a:off x="2796267" y="2804628"/>
            <a:ext cx="5414001" cy="3835798"/>
          </a:xfrm>
          <a:prstGeom prst="rect">
            <a:avLst/>
          </a:prstGeom>
          <a:noFill/>
          <a:ln cap="flat" cmpd="sng" w="9525">
            <a:solidFill>
              <a:schemeClr val="dk1"/>
            </a:solidFill>
            <a:prstDash val="solid"/>
            <a:round/>
            <a:headEnd len="sm" w="sm" type="none"/>
            <a:tailEnd len="sm" w="sm" type="none"/>
          </a:ln>
        </p:spPr>
      </p:pic>
      <p:sp>
        <p:nvSpPr>
          <p:cNvPr id="258" name="Google Shape;258;g3523767bdb1_0_0"/>
          <p:cNvSpPr/>
          <p:nvPr/>
        </p:nvSpPr>
        <p:spPr>
          <a:xfrm rot="201023">
            <a:off x="5915153" y="-32840"/>
            <a:ext cx="5651760" cy="3939426"/>
          </a:xfrm>
          <a:prstGeom prst="cloudCallout">
            <a:avLst>
              <a:gd fmla="val -20833" name="adj1"/>
              <a:gd fmla="val 62500" name="adj2"/>
            </a:avLst>
          </a:prstGeom>
          <a:solidFill>
            <a:schemeClr val="lt2"/>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2100"/>
              <a:t>Las conversaciones durante la presentación o llamadas en el celular distraen a la entrenadora y a la audiencia en general. Además, puede hacer que usted se pierda parte del contenido de la capacitación. Por favor evite hacerlo.</a:t>
            </a:r>
            <a:endParaRPr sz="2100"/>
          </a:p>
        </p:txBody>
      </p:sp>
      <p:sp>
        <p:nvSpPr>
          <p:cNvPr id="259" name="Google Shape;259;g3523767bdb1_0_0"/>
          <p:cNvSpPr/>
          <p:nvPr/>
        </p:nvSpPr>
        <p:spPr>
          <a:xfrm>
            <a:off x="101200" y="63700"/>
            <a:ext cx="4742658" cy="2740986"/>
          </a:xfrm>
          <a:prstGeom prst="irregularSeal2">
            <a:avLst/>
          </a:prstGeom>
          <a:solidFill>
            <a:srgbClr val="FFFF00"/>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2900"/>
              <a:t>Una cosita mas;)</a:t>
            </a:r>
            <a:r>
              <a:rPr lang="en-US" sz="1900"/>
              <a:t> </a:t>
            </a:r>
            <a:endParaRPr sz="19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258"/>
                                        </p:tgtEl>
                                        <p:attrNameLst>
                                          <p:attrName>style.visibility</p:attrName>
                                        </p:attrNameLst>
                                      </p:cBhvr>
                                      <p:to>
                                        <p:strVal val="visible"/>
                                      </p:to>
                                    </p:set>
                                    <p:anim calcmode="lin" valueType="num">
                                      <p:cBhvr additive="base">
                                        <p:cTn dur="1000"/>
                                        <p:tgtEl>
                                          <p:spTgt spid="25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8"/>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Nuestras esperanzas y sueños para los niños</a:t>
            </a:r>
            <a:endParaRPr/>
          </a:p>
        </p:txBody>
      </p:sp>
      <p:sp>
        <p:nvSpPr>
          <p:cNvPr id="266" name="Google Shape;266;p8"/>
          <p:cNvSpPr txBox="1"/>
          <p:nvPr>
            <p:ph idx="1" type="body"/>
          </p:nvPr>
        </p:nvSpPr>
        <p:spPr>
          <a:xfrm>
            <a:off x="971550" y="1345214"/>
            <a:ext cx="6096515" cy="4667652"/>
          </a:xfrm>
          <a:prstGeom prst="rect">
            <a:avLst/>
          </a:prstGeom>
          <a:noFill/>
          <a:ln>
            <a:noFill/>
          </a:ln>
        </p:spPr>
        <p:txBody>
          <a:bodyPr anchorCtr="0" anchor="t" bIns="45700" lIns="91425" spcFirstLastPara="1" rIns="91425" wrap="square" tIns="45700">
            <a:normAutofit fontScale="70000" lnSpcReduction="10000"/>
          </a:bodyPr>
          <a:lstStyle/>
          <a:p>
            <a:pPr indent="-416858" lvl="0" marL="457200" rtl="0" algn="l">
              <a:lnSpc>
                <a:spcPct val="90000"/>
              </a:lnSpc>
              <a:spcBef>
                <a:spcPts val="1000"/>
              </a:spcBef>
              <a:spcAft>
                <a:spcPts val="0"/>
              </a:spcAft>
              <a:buClr>
                <a:srgbClr val="FFD100"/>
              </a:buClr>
              <a:buSzPct val="117647"/>
              <a:buChar char="•"/>
            </a:pPr>
            <a:r>
              <a:rPr lang="en-US"/>
              <a:t>Piense en un niño o </a:t>
            </a:r>
            <a:r>
              <a:rPr lang="en-US"/>
              <a:t>niña</a:t>
            </a:r>
            <a:r>
              <a:rPr lang="en-US"/>
              <a:t> pequeño(a)que conoce o enseña.</a:t>
            </a:r>
            <a:endParaRPr/>
          </a:p>
          <a:p>
            <a:pPr indent="-416858" lvl="0" marL="457200" rtl="0" algn="l">
              <a:lnSpc>
                <a:spcPct val="90000"/>
              </a:lnSpc>
              <a:spcBef>
                <a:spcPts val="1000"/>
              </a:spcBef>
              <a:spcAft>
                <a:spcPts val="0"/>
              </a:spcAft>
              <a:buClr>
                <a:srgbClr val="FFD100"/>
              </a:buClr>
              <a:buSzPct val="117647"/>
              <a:buChar char="•"/>
            </a:pPr>
            <a:r>
              <a:rPr lang="en-US"/>
              <a:t>¿Cuáles son sus esperanzas y sueños para el niño cuando tenga: </a:t>
            </a:r>
            <a:endParaRPr/>
          </a:p>
          <a:p>
            <a:pPr indent="-395940" lvl="1" marL="914400" rtl="0" algn="l">
              <a:spcBef>
                <a:spcPts val="500"/>
              </a:spcBef>
              <a:spcAft>
                <a:spcPts val="0"/>
              </a:spcAft>
              <a:buSzPct val="104575"/>
              <a:buChar char="•"/>
            </a:pPr>
            <a:r>
              <a:rPr lang="en-US" sz="3600"/>
              <a:t>¿8 años?</a:t>
            </a:r>
            <a:endParaRPr sz="3600">
              <a:latin typeface="Gill Sans"/>
              <a:ea typeface="Gill Sans"/>
              <a:cs typeface="Gill Sans"/>
              <a:sym typeface="Gill Sans"/>
            </a:endParaRPr>
          </a:p>
          <a:p>
            <a:pPr indent="-388619" lvl="1" marL="914400" rtl="0" algn="l">
              <a:lnSpc>
                <a:spcPct val="90000"/>
              </a:lnSpc>
              <a:spcBef>
                <a:spcPts val="500"/>
              </a:spcBef>
              <a:spcAft>
                <a:spcPts val="0"/>
              </a:spcAft>
              <a:buSzPct val="100000"/>
              <a:buChar char="•"/>
            </a:pPr>
            <a:r>
              <a:rPr lang="en-US" sz="3600"/>
              <a:t>¿20 años?</a:t>
            </a:r>
            <a:endParaRPr sz="3600"/>
          </a:p>
          <a:p>
            <a:pPr indent="-395939" lvl="1" marL="914400" rtl="0" algn="l">
              <a:lnSpc>
                <a:spcPct val="90000"/>
              </a:lnSpc>
              <a:spcBef>
                <a:spcPts val="500"/>
              </a:spcBef>
              <a:spcAft>
                <a:spcPts val="0"/>
              </a:spcAft>
              <a:buSzPct val="104575"/>
              <a:buChar char="•"/>
            </a:pPr>
            <a:r>
              <a:rPr lang="en-US" sz="3600"/>
              <a:t>¿Edad adulta?</a:t>
            </a:r>
            <a:endParaRPr sz="3600"/>
          </a:p>
          <a:p>
            <a:pPr indent="-388620" lvl="0" marL="457200" rtl="0" algn="l">
              <a:lnSpc>
                <a:spcPct val="90000"/>
              </a:lnSpc>
              <a:spcBef>
                <a:spcPts val="0"/>
              </a:spcBef>
              <a:spcAft>
                <a:spcPts val="0"/>
              </a:spcAft>
              <a:buSzPct val="100000"/>
              <a:buChar char="●"/>
            </a:pPr>
            <a:r>
              <a:rPr lang="en-US"/>
              <a:t>¿Qué importancia tienen las habilidades socioemocionales para llegar allí?</a:t>
            </a:r>
            <a:endParaRPr/>
          </a:p>
          <a:p>
            <a:pPr indent="-388620" lvl="0" marL="457200" rtl="0" algn="l">
              <a:lnSpc>
                <a:spcPct val="90000"/>
              </a:lnSpc>
              <a:spcBef>
                <a:spcPts val="0"/>
              </a:spcBef>
              <a:spcAft>
                <a:spcPts val="0"/>
              </a:spcAft>
              <a:buSzPct val="100000"/>
              <a:buChar char="●"/>
            </a:pPr>
            <a:r>
              <a:rPr lang="en-US"/>
              <a:t>¿Cómo podemos fomentar estas habilidades a medida que los niños crecen?</a:t>
            </a:r>
            <a:endParaRPr/>
          </a:p>
          <a:p>
            <a:pPr indent="0" lvl="0" marL="0" rtl="0" algn="l">
              <a:lnSpc>
                <a:spcPct val="90000"/>
              </a:lnSpc>
              <a:spcBef>
                <a:spcPts val="1000"/>
              </a:spcBef>
              <a:spcAft>
                <a:spcPts val="0"/>
              </a:spcAft>
              <a:buNone/>
            </a:pPr>
            <a:r>
              <a:t/>
            </a:r>
            <a:endParaRPr/>
          </a:p>
        </p:txBody>
      </p:sp>
      <p:pic>
        <p:nvPicPr>
          <p:cNvPr descr="Woman holding toddler" id="267" name="Google Shape;267;p8"/>
          <p:cNvPicPr preferRelativeResize="0"/>
          <p:nvPr/>
        </p:nvPicPr>
        <p:blipFill rotWithShape="1">
          <a:blip r:embed="rId3">
            <a:alphaModFix/>
          </a:blip>
          <a:srcRect b="0" l="8183" r="15144" t="0"/>
          <a:stretch/>
        </p:blipFill>
        <p:spPr>
          <a:xfrm>
            <a:off x="9333751" y="934941"/>
            <a:ext cx="2627415" cy="2284587"/>
          </a:xfrm>
          <a:prstGeom prst="rect">
            <a:avLst/>
          </a:prstGeom>
          <a:noFill/>
          <a:ln>
            <a:noFill/>
          </a:ln>
        </p:spPr>
      </p:pic>
      <p:pic>
        <p:nvPicPr>
          <p:cNvPr descr="An adult, female, hugs two little kids as she reads from a Tucker Turtle scripted story." id="268" name="Google Shape;268;p8"/>
          <p:cNvPicPr preferRelativeResize="0"/>
          <p:nvPr/>
        </p:nvPicPr>
        <p:blipFill rotWithShape="1">
          <a:blip r:embed="rId4">
            <a:alphaModFix/>
          </a:blip>
          <a:srcRect b="0" l="0" r="0" t="0"/>
          <a:stretch/>
        </p:blipFill>
        <p:spPr>
          <a:xfrm>
            <a:off x="9006976" y="3001814"/>
            <a:ext cx="2954199" cy="1969467"/>
          </a:xfrm>
          <a:prstGeom prst="rect">
            <a:avLst/>
          </a:prstGeom>
          <a:solidFill>
            <a:srgbClr val="ECECEC"/>
          </a:solidFill>
          <a:ln>
            <a:noFill/>
          </a:ln>
          <a:effectLst>
            <a:outerShdw blurRad="55000" rotWithShape="0" algn="tl" dir="5400000" dist="18000">
              <a:srgbClr val="000000">
                <a:alpha val="40000"/>
              </a:srgbClr>
            </a:outerShdw>
          </a:effectLst>
        </p:spPr>
      </p:pic>
      <p:pic>
        <p:nvPicPr>
          <p:cNvPr id="269" name="Google Shape;269;p8"/>
          <p:cNvPicPr preferRelativeResize="0"/>
          <p:nvPr/>
        </p:nvPicPr>
        <p:blipFill rotWithShape="1">
          <a:blip r:embed="rId5">
            <a:alphaModFix/>
          </a:blip>
          <a:srcRect b="0" l="0" r="0" t="0"/>
          <a:stretch/>
        </p:blipFill>
        <p:spPr>
          <a:xfrm>
            <a:off x="7068075" y="4971275"/>
            <a:ext cx="2893175" cy="1749050"/>
          </a:xfrm>
          <a:prstGeom prst="rect">
            <a:avLst/>
          </a:prstGeom>
          <a:solidFill>
            <a:srgbClr val="ECECEC"/>
          </a:solidFill>
          <a:ln>
            <a:noFill/>
          </a:ln>
          <a:effectLst>
            <a:outerShdw blurRad="55000" rotWithShape="0" algn="tl" dir="5400000" dist="18000">
              <a:srgbClr val="000000">
                <a:alpha val="4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9"/>
          <p:cNvSpPr txBox="1"/>
          <p:nvPr>
            <p:ph type="title"/>
          </p:nvPr>
        </p:nvSpPr>
        <p:spPr>
          <a:xfrm>
            <a:off x="971550" y="196849"/>
            <a:ext cx="10382250" cy="738099"/>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Gill Sans"/>
              <a:buNone/>
            </a:pPr>
            <a:r>
              <a:rPr lang="en-US"/>
              <a:t>Objetivo del Modelo pirámide</a:t>
            </a:r>
            <a:endParaRPr/>
          </a:p>
        </p:txBody>
      </p:sp>
      <p:sp>
        <p:nvSpPr>
          <p:cNvPr id="276" name="Google Shape;276;p9"/>
          <p:cNvSpPr txBox="1"/>
          <p:nvPr>
            <p:ph idx="1" type="body"/>
          </p:nvPr>
        </p:nvSpPr>
        <p:spPr>
          <a:xfrm>
            <a:off x="971550" y="1345214"/>
            <a:ext cx="5376698" cy="466765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3600"/>
              <a:buNone/>
            </a:pPr>
            <a:r>
              <a:rPr lang="en-US"/>
              <a:t>Asegurarse</a:t>
            </a:r>
            <a:r>
              <a:rPr lang="en-US"/>
              <a:t> de que todos los niños tengan el apoyo, las experiencias, las relaciones, las oportunidades, la orientación y la instrucción para prosperar en su desarrollo y aprendizaje socioemocional.</a:t>
            </a:r>
            <a:endParaRPr/>
          </a:p>
        </p:txBody>
      </p:sp>
      <p:pic>
        <p:nvPicPr>
          <p:cNvPr id="277" name="Google Shape;277;p9"/>
          <p:cNvPicPr preferRelativeResize="0"/>
          <p:nvPr/>
        </p:nvPicPr>
        <p:blipFill>
          <a:blip r:embed="rId3">
            <a:alphaModFix/>
          </a:blip>
          <a:stretch>
            <a:fillRect/>
          </a:stretch>
        </p:blipFill>
        <p:spPr>
          <a:xfrm>
            <a:off x="6519575" y="1693075"/>
            <a:ext cx="5449650" cy="4667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62"/>
          <p:cNvSpPr txBox="1"/>
          <p:nvPr>
            <p:ph type="title"/>
          </p:nvPr>
        </p:nvSpPr>
        <p:spPr>
          <a:xfrm>
            <a:off x="831850" y="1709750"/>
            <a:ext cx="5381700" cy="3075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Gill Sans"/>
              <a:buNone/>
            </a:pPr>
            <a:r>
              <a:rPr lang="en-US" sz="3600"/>
              <a:t>¿Cómo llegamos allí? </a:t>
            </a:r>
            <a:endParaRPr sz="3600"/>
          </a:p>
          <a:p>
            <a:pPr indent="0" lvl="0" marL="0" rtl="0" algn="l">
              <a:lnSpc>
                <a:spcPct val="90000"/>
              </a:lnSpc>
              <a:spcBef>
                <a:spcPts val="0"/>
              </a:spcBef>
              <a:spcAft>
                <a:spcPts val="0"/>
              </a:spcAft>
              <a:buClr>
                <a:schemeClr val="dk1"/>
              </a:buClr>
              <a:buSzPts val="6000"/>
              <a:buFont typeface="Gill Sans"/>
              <a:buNone/>
            </a:pPr>
            <a:r>
              <a:rPr lang="en-US" sz="3600"/>
              <a:t>Apoyando a todos y cada uno de los niños</a:t>
            </a:r>
            <a:endParaRPr sz="3600"/>
          </a:p>
        </p:txBody>
      </p:sp>
      <p:pic>
        <p:nvPicPr>
          <p:cNvPr id="284" name="Google Shape;284;p62"/>
          <p:cNvPicPr preferRelativeResize="0"/>
          <p:nvPr/>
        </p:nvPicPr>
        <p:blipFill rotWithShape="1">
          <a:blip r:embed="rId3">
            <a:alphaModFix/>
          </a:blip>
          <a:srcRect b="0" l="15401" r="28812" t="0"/>
          <a:stretch/>
        </p:blipFill>
        <p:spPr>
          <a:xfrm>
            <a:off x="7532485" y="1270558"/>
            <a:ext cx="3416135" cy="408069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2022-12-08T15:29:00Z</dcterms:created>
  <dc:creator>MacNish, Ashley</dc:creator>
</cp:coreProperties>
</file>