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12192000"/>
  <p:notesSz cx="6858000" cy="9144000"/>
  <p:embeddedFontLst>
    <p:embeddedFont>
      <p:font typeface="EB Garamond"/>
      <p:regular r:id="rId23"/>
      <p:bold r:id="rId24"/>
      <p:italic r:id="rId25"/>
      <p:boldItalic r:id="rId26"/>
    </p:embeddedFont>
    <p:embeddedFont>
      <p:font typeface="Gill Sans"/>
      <p:regular r:id="rId27"/>
      <p:bold r:id="rId28"/>
    </p:embeddedFont>
    <p:embeddedFont>
      <p:font typeface="Century Gothic"/>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3" roundtripDataSignature="AMtx7mg4ubrd6uQTf0IsVILbu2Q+pfzn+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EBGaramond-bold.fntdata"/><Relationship Id="rId23" Type="http://schemas.openxmlformats.org/officeDocument/2006/relationships/font" Target="fonts/EBGaramond-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EBGaramond-boldItalic.fntdata"/><Relationship Id="rId25" Type="http://schemas.openxmlformats.org/officeDocument/2006/relationships/font" Target="fonts/EBGaramond-italic.fntdata"/><Relationship Id="rId28" Type="http://schemas.openxmlformats.org/officeDocument/2006/relationships/font" Target="fonts/GillSans-bold.fntdata"/><Relationship Id="rId27" Type="http://schemas.openxmlformats.org/officeDocument/2006/relationships/font" Target="fonts/GillSans-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CenturyGothic-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CenturyGothic-italic.fntdata"/><Relationship Id="rId30" Type="http://schemas.openxmlformats.org/officeDocument/2006/relationships/font" Target="fonts/CenturyGothic-bold.fntdata"/><Relationship Id="rId11" Type="http://schemas.openxmlformats.org/officeDocument/2006/relationships/slide" Target="slides/slide7.xml"/><Relationship Id="rId33" Type="http://customschemas.google.com/relationships/presentationmetadata" Target="metadata"/><Relationship Id="rId10" Type="http://schemas.openxmlformats.org/officeDocument/2006/relationships/slide" Target="slides/slide6.xml"/><Relationship Id="rId32" Type="http://schemas.openxmlformats.org/officeDocument/2006/relationships/font" Target="fonts/CenturyGothic-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2" name="Google Shape;142;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Welcome</a:t>
            </a:r>
            <a:endParaRPr/>
          </a:p>
          <a:p>
            <a:pPr indent="0" lvl="0" marL="0" rtl="0" algn="l">
              <a:lnSpc>
                <a:spcPct val="100000"/>
              </a:lnSpc>
              <a:spcBef>
                <a:spcPts val="0"/>
              </a:spcBef>
              <a:spcAft>
                <a:spcPts val="0"/>
              </a:spcAft>
              <a:buSzPts val="1400"/>
              <a:buNone/>
            </a:pPr>
            <a:r>
              <a:rPr lang="en-US"/>
              <a:t>Raise hands, thumbs up</a:t>
            </a:r>
            <a:endParaRPr/>
          </a:p>
        </p:txBody>
      </p:sp>
      <p:sp>
        <p:nvSpPr>
          <p:cNvPr id="143" name="Google Shape;143;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entury Gothic"/>
              <a:buNone/>
            </a:pPr>
            <a:fld id="{00000000-1234-1234-1234-123412341234}" type="slidenum">
              <a:rPr b="0" i="0" lang="en-US" sz="1200" u="none" cap="none" strike="noStrike">
                <a:solidFill>
                  <a:srgbClr val="000000"/>
                </a:solidFill>
                <a:latin typeface="Century Gothic"/>
                <a:ea typeface="Century Gothic"/>
                <a:cs typeface="Century Gothic"/>
                <a:sym typeface="Century Gothic"/>
              </a:rPr>
              <a:t>‹#›</a:t>
            </a:fld>
            <a:endParaRPr b="0" i="0" sz="1200" u="none" cap="none" strike="noStrike">
              <a:solidFill>
                <a:srgbClr val="000000"/>
              </a:solidFill>
              <a:latin typeface="Century Gothic"/>
              <a:ea typeface="Century Gothic"/>
              <a:cs typeface="Century Gothic"/>
              <a:sym typeface="Century Gothic"/>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lang="en-US"/>
              <a:t>Warm-Up Discussion (5 minutes):</a:t>
            </a:r>
            <a:endParaRPr/>
          </a:p>
          <a:p>
            <a:pPr indent="-228600" lvl="0" marL="457200" rtl="0" algn="l">
              <a:lnSpc>
                <a:spcPct val="100000"/>
              </a:lnSpc>
              <a:spcBef>
                <a:spcPts val="0"/>
              </a:spcBef>
              <a:spcAft>
                <a:spcPts val="0"/>
              </a:spcAft>
              <a:buSzPts val="1400"/>
              <a:buFont typeface="Arial"/>
              <a:buChar char="•"/>
            </a:pPr>
            <a:r>
              <a:rPr lang="en-US"/>
              <a:t>Begin by asking: </a:t>
            </a:r>
            <a:r>
              <a:rPr i="1" lang="en-US"/>
              <a:t>“What are some ways we can learn more about our own practices?”</a:t>
            </a:r>
            <a:endParaRPr/>
          </a:p>
          <a:p>
            <a:pPr indent="-228600" lvl="0" marL="457200" rtl="0" algn="l">
              <a:lnSpc>
                <a:spcPct val="100000"/>
              </a:lnSpc>
              <a:spcBef>
                <a:spcPts val="0"/>
              </a:spcBef>
              <a:spcAft>
                <a:spcPts val="0"/>
              </a:spcAft>
              <a:buSzPts val="1400"/>
              <a:buFont typeface="Arial"/>
              <a:buChar char="•"/>
            </a:pPr>
            <a:r>
              <a:rPr lang="en-US"/>
              <a:t>Write down responses on a flip chart or whiteboard. Introduce journaling, photos, videos, and observations if they don’t come up naturally.</a:t>
            </a:r>
            <a:endParaRPr/>
          </a:p>
          <a:p>
            <a:pPr indent="-228600" lvl="0" marL="457200" marR="0" rtl="0" algn="l">
              <a:lnSpc>
                <a:spcPct val="100000"/>
              </a:lnSpc>
              <a:spcBef>
                <a:spcPts val="0"/>
              </a:spcBef>
              <a:spcAft>
                <a:spcPts val="0"/>
              </a:spcAft>
              <a:buClr>
                <a:srgbClr val="000000"/>
              </a:buClr>
              <a:buSzPts val="1400"/>
              <a:buFont typeface="Arial"/>
              <a:buNone/>
            </a:pPr>
            <a:r>
              <a:rPr b="1" lang="en-US"/>
              <a:t>Group Brainstorm (10 minutes):</a:t>
            </a:r>
            <a:endParaRPr/>
          </a:p>
          <a:p>
            <a:pPr indent="-228600" lvl="0" marL="457200" rtl="0" algn="l">
              <a:lnSpc>
                <a:spcPct val="100000"/>
              </a:lnSpc>
              <a:spcBef>
                <a:spcPts val="0"/>
              </a:spcBef>
              <a:spcAft>
                <a:spcPts val="0"/>
              </a:spcAft>
              <a:buSzPts val="1400"/>
              <a:buFont typeface="Arial"/>
              <a:buChar char="•"/>
            </a:pPr>
            <a:r>
              <a:rPr lang="en-US"/>
              <a:t>Divide the group into smaller groups (or pairs if needed), each focusing on one method: journaling, video, photo, or observation.</a:t>
            </a:r>
            <a:endParaRPr/>
          </a:p>
          <a:p>
            <a:pPr indent="-228600" lvl="0" marL="457200" rtl="0" algn="l">
              <a:lnSpc>
                <a:spcPct val="100000"/>
              </a:lnSpc>
              <a:spcBef>
                <a:spcPts val="0"/>
              </a:spcBef>
              <a:spcAft>
                <a:spcPts val="0"/>
              </a:spcAft>
              <a:buSzPts val="1400"/>
              <a:buFont typeface="Arial"/>
              <a:buChar char="•"/>
            </a:pPr>
            <a:r>
              <a:rPr lang="en-US"/>
              <a:t>Ask each group to discuss the following prompt for their assigned method: </a:t>
            </a:r>
            <a:r>
              <a:rPr i="1" lang="en-US"/>
              <a:t>“How could this tool help us understand our practices better?”</a:t>
            </a:r>
            <a:endParaRPr/>
          </a:p>
          <a:p>
            <a:pPr indent="-228600" lvl="0" marL="457200" rtl="0" algn="l">
              <a:lnSpc>
                <a:spcPct val="100000"/>
              </a:lnSpc>
              <a:spcBef>
                <a:spcPts val="0"/>
              </a:spcBef>
              <a:spcAft>
                <a:spcPts val="0"/>
              </a:spcAft>
              <a:buSzPts val="1400"/>
              <a:buFont typeface="Arial"/>
              <a:buChar char="•"/>
            </a:pPr>
            <a:r>
              <a:rPr lang="en-US"/>
              <a:t>Encourage them to think of specific examples, like using video to watch interactions with children or using journaling to capture their reflections after a busy day.</a:t>
            </a:r>
            <a:endParaRPr/>
          </a:p>
          <a:p>
            <a:pPr indent="-228600" lvl="0" marL="457200" marR="0" rtl="0" algn="l">
              <a:lnSpc>
                <a:spcPct val="100000"/>
              </a:lnSpc>
              <a:spcBef>
                <a:spcPts val="0"/>
              </a:spcBef>
              <a:spcAft>
                <a:spcPts val="0"/>
              </a:spcAft>
              <a:buClr>
                <a:srgbClr val="000000"/>
              </a:buClr>
              <a:buSzPts val="1400"/>
              <a:buFont typeface="Arial"/>
              <a:buNone/>
            </a:pPr>
            <a:r>
              <a:rPr b="1" lang="en-US"/>
              <a:t>Share and Discuss (10-15 minutes):</a:t>
            </a:r>
            <a:endParaRPr/>
          </a:p>
          <a:p>
            <a:pPr indent="-228600" lvl="0" marL="457200" rtl="0" algn="l">
              <a:lnSpc>
                <a:spcPct val="100000"/>
              </a:lnSpc>
              <a:spcBef>
                <a:spcPts val="0"/>
              </a:spcBef>
              <a:spcAft>
                <a:spcPts val="0"/>
              </a:spcAft>
              <a:buSzPts val="1400"/>
              <a:buFont typeface="Arial"/>
              <a:buChar char="•"/>
            </a:pPr>
            <a:r>
              <a:rPr lang="en-US"/>
              <a:t>Have each group share their thoughts with everyone, emphasizing the unique benefits each tool brings.</a:t>
            </a:r>
            <a:endParaRPr/>
          </a:p>
          <a:p>
            <a:pPr indent="-228600" lvl="0" marL="457200" rtl="0" algn="l">
              <a:lnSpc>
                <a:spcPct val="100000"/>
              </a:lnSpc>
              <a:spcBef>
                <a:spcPts val="0"/>
              </a:spcBef>
              <a:spcAft>
                <a:spcPts val="0"/>
              </a:spcAft>
              <a:buSzPts val="1400"/>
              <a:buFont typeface="Arial"/>
              <a:buChar char="•"/>
            </a:pPr>
            <a:r>
              <a:rPr lang="en-US"/>
              <a:t>As they share, write down key points for each tool on the flip chart, so providers can see the benefits side-by-side.</a:t>
            </a:r>
            <a:endParaRPr/>
          </a:p>
          <a:p>
            <a:pPr indent="-228600" lvl="0" marL="457200" marR="0" rtl="0" algn="l">
              <a:lnSpc>
                <a:spcPct val="100000"/>
              </a:lnSpc>
              <a:spcBef>
                <a:spcPts val="0"/>
              </a:spcBef>
              <a:spcAft>
                <a:spcPts val="0"/>
              </a:spcAft>
              <a:buClr>
                <a:srgbClr val="000000"/>
              </a:buClr>
              <a:buSzPts val="1400"/>
              <a:buFont typeface="Arial"/>
              <a:buNone/>
            </a:pPr>
            <a:r>
              <a:rPr b="1" lang="en-US"/>
              <a:t>Open Discussion (10 minutes):</a:t>
            </a:r>
            <a:endParaRPr/>
          </a:p>
          <a:p>
            <a:pPr indent="-228600" lvl="0" marL="457200" rtl="0" algn="l">
              <a:lnSpc>
                <a:spcPct val="100000"/>
              </a:lnSpc>
              <a:spcBef>
                <a:spcPts val="0"/>
              </a:spcBef>
              <a:spcAft>
                <a:spcPts val="0"/>
              </a:spcAft>
              <a:buSzPts val="1400"/>
              <a:buFont typeface="Arial"/>
              <a:buChar char="•"/>
            </a:pPr>
            <a:r>
              <a:rPr lang="en-US"/>
              <a:t>Ask: </a:t>
            </a:r>
            <a:r>
              <a:rPr i="1" lang="en-US"/>
              <a:t>“How do you feel about trying one of these methods? What might feel challenging, and what could be helpful?”</a:t>
            </a:r>
            <a:endParaRPr/>
          </a:p>
          <a:p>
            <a:pPr indent="-228600" lvl="0" marL="457200" rtl="0" algn="l">
              <a:lnSpc>
                <a:spcPct val="100000"/>
              </a:lnSpc>
              <a:spcBef>
                <a:spcPts val="0"/>
              </a:spcBef>
              <a:spcAft>
                <a:spcPts val="0"/>
              </a:spcAft>
              <a:buSzPts val="1400"/>
              <a:buFont typeface="Arial"/>
              <a:buChar char="•"/>
            </a:pPr>
            <a:r>
              <a:rPr lang="en-US"/>
              <a:t>Allow time for providers to discuss any concerns or hesitations, and encourage them to support one another with ideas or tips.</a:t>
            </a:r>
            <a:endParaRPr/>
          </a:p>
          <a:p>
            <a:pPr indent="-228600" lvl="0" marL="457200" marR="0" rtl="0" algn="l">
              <a:lnSpc>
                <a:spcPct val="100000"/>
              </a:lnSpc>
              <a:spcBef>
                <a:spcPts val="0"/>
              </a:spcBef>
              <a:spcAft>
                <a:spcPts val="0"/>
              </a:spcAft>
              <a:buClr>
                <a:srgbClr val="000000"/>
              </a:buClr>
              <a:buSzPts val="1400"/>
              <a:buFont typeface="Arial"/>
              <a:buNone/>
            </a:pPr>
            <a:r>
              <a:rPr b="1" lang="en-US"/>
              <a:t>Wrap-Up (5 minutes):</a:t>
            </a:r>
            <a:endParaRPr/>
          </a:p>
          <a:p>
            <a:pPr indent="-228600" lvl="0" marL="457200" rtl="0" algn="l">
              <a:lnSpc>
                <a:spcPct val="100000"/>
              </a:lnSpc>
              <a:spcBef>
                <a:spcPts val="0"/>
              </a:spcBef>
              <a:spcAft>
                <a:spcPts val="0"/>
              </a:spcAft>
              <a:buSzPts val="1400"/>
              <a:buFont typeface="Arial"/>
              <a:buChar char="•"/>
            </a:pPr>
            <a:r>
              <a:rPr lang="en-US"/>
              <a:t>Close by asking each provider to choose one tool they feel comfortable trying in the upcoming week. Encourage them to check in with a peer for support if they like.</a:t>
            </a:r>
            <a:endParaRPr/>
          </a:p>
        </p:txBody>
      </p:sp>
      <p:sp>
        <p:nvSpPr>
          <p:cNvPr id="256" name="Google Shape;256;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b="0" i="0" lang="en-US" sz="1800" u="none" strike="noStrike">
                <a:solidFill>
                  <a:srgbClr val="000000"/>
                </a:solidFill>
                <a:latin typeface="EB Garamond"/>
                <a:ea typeface="EB Garamond"/>
                <a:cs typeface="EB Garamond"/>
                <a:sym typeface="EB Garamond"/>
              </a:rPr>
              <a:t>We will set up a simple method for collecting data to determine if child is making progress with these additional supports. </a:t>
            </a:r>
            <a:endParaRPr/>
          </a:p>
        </p:txBody>
      </p:sp>
      <p:sp>
        <p:nvSpPr>
          <p:cNvPr id="266" name="Google Shape;266;p9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br>
              <a:rPr b="0" i="0" lang="en-US" u="none" strike="noStrike">
                <a:solidFill>
                  <a:srgbClr val="000000"/>
                </a:solidFill>
              </a:rPr>
            </a:br>
            <a:r>
              <a:rPr b="0" i="0" lang="en-US" u="none" strike="noStrike">
                <a:solidFill>
                  <a:srgbClr val="000000"/>
                </a:solidFill>
              </a:rPr>
              <a:t>Presente la idea del seguimiento del progreso (5 minutos):</a:t>
            </a:r>
            <a:br>
              <a:rPr b="0" i="0" lang="en-US" u="none" strike="noStrike">
                <a:solidFill>
                  <a:srgbClr val="000000"/>
                </a:solidFill>
              </a:rPr>
            </a:br>
            <a:r>
              <a:rPr b="0" i="0" lang="en-US" u="none" strike="noStrike">
                <a:solidFill>
                  <a:srgbClr val="000000"/>
                </a:solidFill>
              </a:rPr>
              <a:t>Comience con una pregunta: "¿Cuáles son algunas maneras en que podemos hacer un seguimiento del progreso de los niños a lo largo del tiempo?"</a:t>
            </a:r>
            <a:br>
              <a:rPr b="0" i="0" lang="en-US" u="none" strike="noStrike">
                <a:solidFill>
                  <a:srgbClr val="000000"/>
                </a:solidFill>
              </a:rPr>
            </a:br>
            <a:r>
              <a:rPr b="0" i="0" lang="en-US" u="none" strike="noStrike">
                <a:solidFill>
                  <a:srgbClr val="000000"/>
                </a:solidFill>
              </a:rPr>
              <a:t>Anota las ideas del grupo.</a:t>
            </a:r>
            <a:br>
              <a:rPr b="0" i="0" lang="en-US" u="none" strike="noStrike">
                <a:solidFill>
                  <a:srgbClr val="000000"/>
                </a:solidFill>
              </a:rPr>
            </a:br>
            <a:r>
              <a:rPr b="0" i="0" lang="en-US" u="none" strike="noStrike">
                <a:solidFill>
                  <a:srgbClr val="000000"/>
                </a:solidFill>
              </a:rPr>
              <a:t>Estaciones de lluvia de ideas (15 minutos):</a:t>
            </a:r>
            <a:br>
              <a:rPr b="0" i="0" lang="en-US" u="none" strike="noStrike">
                <a:solidFill>
                  <a:srgbClr val="000000"/>
                </a:solidFill>
              </a:rPr>
            </a:br>
            <a:r>
              <a:rPr b="0" i="0" lang="en-US" u="none" strike="noStrike">
                <a:solidFill>
                  <a:srgbClr val="000000"/>
                </a:solidFill>
              </a:rPr>
              <a:t>Pida a cada grupo que analice lo siguiente: "¿Cómo podrían notar y seguir el progreso de un niño?" y "¿Qué ejemplos específicos se nos ocurren?".</a:t>
            </a:r>
            <a:br>
              <a:rPr b="0" i="0" lang="en-US" u="none" strike="noStrike">
                <a:solidFill>
                  <a:srgbClr val="000000"/>
                </a:solidFill>
              </a:rPr>
            </a:br>
            <a:r>
              <a:rPr b="0" i="0" lang="en-US" u="none" strike="noStrike">
                <a:solidFill>
                  <a:srgbClr val="000000"/>
                </a:solidFill>
              </a:rPr>
              <a:t>Aliente a cada grupo a pensar en cómo podría ser el progreso</a:t>
            </a:r>
            <a:br>
              <a:rPr b="0" i="0" lang="en-US" u="none" strike="noStrike">
                <a:solidFill>
                  <a:srgbClr val="000000"/>
                </a:solidFill>
              </a:rPr>
            </a:br>
            <a:r>
              <a:rPr b="0" i="0" lang="en-US" u="none" strike="noStrike">
                <a:solidFill>
                  <a:srgbClr val="000000"/>
                </a:solidFill>
              </a:rPr>
              <a:t>Compartir los hallazgos (10 minutos):</a:t>
            </a:r>
            <a:br>
              <a:rPr b="0" i="0" lang="en-US" u="none" strike="noStrike">
                <a:solidFill>
                  <a:srgbClr val="000000"/>
                </a:solidFill>
              </a:rPr>
            </a:br>
            <a:r>
              <a:rPr b="0" i="0" lang="en-US" u="none" strike="noStrike">
                <a:solidFill>
                  <a:srgbClr val="000000"/>
                </a:solidFill>
              </a:rPr>
              <a:t>Pida a cada grupo que presente sus ideas, con ejemplos de cómo se podría utilizar su método para captar el progreso de los niños. Aliente a los proveedores a recordar los hitos de SE de los módulos anteriores. </a:t>
            </a:r>
            <a:br>
              <a:rPr b="0" i="0" lang="en-US" u="none" strike="noStrike">
                <a:solidFill>
                  <a:srgbClr val="000000"/>
                </a:solidFill>
              </a:rPr>
            </a:br>
            <a:r>
              <a:rPr b="0" i="0" lang="en-US" u="none" strike="noStrike">
                <a:solidFill>
                  <a:srgbClr val="000000"/>
                </a:solidFill>
              </a:rPr>
              <a:t>Escriba los puntos clave en el rotafolio, como "Fotos: capturar el desarrollo de las habilidades motoras" o "Videos: seguimiento del uso del lenguaje a lo largo del tiempo".</a:t>
            </a:r>
            <a:br>
              <a:rPr b="0" i="0" lang="en-US" u="none" strike="noStrike">
                <a:solidFill>
                  <a:srgbClr val="000000"/>
                </a:solidFill>
              </a:rPr>
            </a:br>
            <a:r>
              <a:rPr b="0" i="0" lang="en-US" u="none" strike="noStrike">
                <a:solidFill>
                  <a:srgbClr val="000000"/>
                </a:solidFill>
              </a:rPr>
              <a:t>Discusión abierta sobre la aplicación en la vida real (10 minutos):</a:t>
            </a:r>
            <a:br>
              <a:rPr b="0" i="0" lang="en-US" u="none" strike="noStrike">
                <a:solidFill>
                  <a:srgbClr val="000000"/>
                </a:solidFill>
              </a:rPr>
            </a:br>
            <a:r>
              <a:rPr b="0" i="0" lang="en-US" u="none" strike="noStrike">
                <a:solidFill>
                  <a:srgbClr val="000000"/>
                </a:solidFill>
              </a:rPr>
              <a:t>Pregunte: "¿Con cuál de estos métodos se siente más cómodo y por qué?"</a:t>
            </a:r>
            <a:br>
              <a:rPr b="0" i="0" lang="en-US" u="none" strike="noStrike">
                <a:solidFill>
                  <a:srgbClr val="000000"/>
                </a:solidFill>
              </a:rPr>
            </a:br>
            <a:r>
              <a:rPr b="0" i="0" lang="en-US" u="none" strike="noStrike">
                <a:solidFill>
                  <a:srgbClr val="000000"/>
                </a:solidFill>
              </a:rPr>
              <a:t>Aliente a los proveedores a compartir sus experiencias si han probado alguno de estos métodos antes, y a discutir cualquier inquietud o pregunta que puedan tener.</a:t>
            </a:r>
            <a:br>
              <a:rPr b="0" i="0" lang="en-US" u="none" strike="noStrike">
                <a:solidFill>
                  <a:srgbClr val="000000"/>
                </a:solidFill>
              </a:rPr>
            </a:br>
            <a:r>
              <a:rPr b="0" i="0" lang="en-US" u="none" strike="noStrike">
                <a:solidFill>
                  <a:srgbClr val="000000"/>
                </a:solidFill>
              </a:rPr>
              <a:t>Establezca una meta de práctica (5 minutos):</a:t>
            </a:r>
            <a:br>
              <a:rPr b="0" i="0" lang="en-US" u="none" strike="noStrike">
                <a:solidFill>
                  <a:srgbClr val="000000"/>
                </a:solidFill>
              </a:rPr>
            </a:br>
            <a:r>
              <a:rPr b="0" i="0" lang="en-US" u="none" strike="noStrike">
                <a:solidFill>
                  <a:srgbClr val="000000"/>
                </a:solidFill>
              </a:rPr>
              <a:t>Invite a cada proveedor a elegir un método de recopilación de datos que les gustaría probar para hacer un seguimiento del progreso de los niños durante la próxima semana o dos.</a:t>
            </a:r>
            <a:br>
              <a:rPr b="0" i="0" lang="en-US" u="none" strike="noStrike">
                <a:solidFill>
                  <a:srgbClr val="000000"/>
                </a:solidFill>
              </a:rPr>
            </a:br>
            <a:r>
              <a:rPr b="0" i="0" lang="en-US" u="none" strike="noStrike">
                <a:solidFill>
                  <a:srgbClr val="000000"/>
                </a:solidFill>
              </a:rPr>
              <a:t>Anímelos a elegir un hito o comportamiento en el que enfocarse, como "compartir durante el tiempo de juego" o "usar nuevas palabras de vocabulario".</a:t>
            </a:r>
            <a:br>
              <a:rPr b="0" i="0" lang="en-US" u="none" strike="noStrike">
                <a:solidFill>
                  <a:srgbClr val="000000"/>
                </a:solidFill>
              </a:rPr>
            </a:br>
            <a:endParaRPr/>
          </a:p>
        </p:txBody>
      </p:sp>
      <p:sp>
        <p:nvSpPr>
          <p:cNvPr id="280" name="Google Shape;28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 name="Google Shape;290;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1 min.</a:t>
            </a:r>
            <a:endParaRPr/>
          </a:p>
          <a:p>
            <a:pPr indent="-228600" lvl="0" marL="457200" marR="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b="0" i="0" lang="en-US" sz="1800" u="none" strike="noStrike">
                <a:solidFill>
                  <a:srgbClr val="000000"/>
                </a:solidFill>
                <a:latin typeface="EB Garamond"/>
                <a:ea typeface="EB Garamond"/>
                <a:cs typeface="EB Garamond"/>
                <a:sym typeface="EB Garamond"/>
              </a:rPr>
              <a:t>Explain that in this section we will highlight the importance of collecting data when teaching individualized and targeted skills to children. Participants will receive a tool that they can use to record daily outcomes on a child’s targeted goals based on the amount of support that the child needed to use the skill. </a:t>
            </a:r>
            <a:endParaRPr/>
          </a:p>
        </p:txBody>
      </p:sp>
      <p:sp>
        <p:nvSpPr>
          <p:cNvPr id="291" name="Google Shape;291;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lang="en-US"/>
              <a:t>Presente la importancia de la retroalimentación familiar (5 minutos):</a:t>
            </a:r>
            <a:br>
              <a:rPr b="0" lang="en-US"/>
            </a:br>
            <a:r>
              <a:rPr b="0" lang="en-US"/>
              <a:t>Comience preguntando: "¿Por qué es importante saber qué piensan las familias acerca de nuestro cuidado?"</a:t>
            </a:r>
            <a:br>
              <a:rPr b="0" lang="en-US"/>
            </a:br>
            <a:r>
              <a:rPr b="0" lang="en-US"/>
              <a:t>Escriba las respuestas y enfatice que la retroalimentación regular ayuda a mejorar la calidad de la atención y apoya relaciones más sólidas con las familias.</a:t>
            </a:r>
            <a:br>
              <a:rPr b="0" lang="en-US"/>
            </a:br>
            <a:r>
              <a:rPr b="0" lang="en-US"/>
              <a:t>Lluvia de ideas Ejemplos de preguntas (10 minutos):</a:t>
            </a:r>
            <a:br>
              <a:rPr b="0" lang="en-US"/>
            </a:br>
            <a:r>
              <a:rPr b="0" lang="en-US"/>
              <a:t>Pida a los proveedores que sugieran preguntas que podrían hacer a las familias para comprender la satisfacción y las necesidades. Escriba ideas en la pizarra, tales como:</a:t>
            </a:r>
            <a:br>
              <a:rPr b="0" lang="en-US"/>
            </a:br>
            <a:r>
              <a:rPr b="0" lang="en-US"/>
              <a:t>—¿Qué es lo que más te satisface de mi cuidado?</a:t>
            </a:r>
            <a:br>
              <a:rPr b="0" lang="en-US"/>
            </a:br>
            <a:r>
              <a:rPr b="0" lang="en-US"/>
              <a:t>"¿Hay algo que te gustaría que hiciera de manera diferente?"</a:t>
            </a:r>
            <a:br>
              <a:rPr b="0" lang="en-US"/>
            </a:br>
            <a:r>
              <a:rPr b="0" lang="en-US"/>
              <a:t>"¿Se siente informado sobre las actividades y el progreso de su hijo?"</a:t>
            </a:r>
            <a:br>
              <a:rPr b="0" lang="en-US"/>
            </a:br>
            <a:r>
              <a:rPr b="0" lang="en-US"/>
              <a:t>"¿Hay alguna necesidad o preocupación que le gustaría compartir?"</a:t>
            </a:r>
            <a:br>
              <a:rPr b="0" lang="en-US"/>
            </a:br>
            <a:r>
              <a:rPr b="0" lang="en-US"/>
              <a:t>Analice los métodos de recolección (5 minutos):</a:t>
            </a:r>
            <a:br>
              <a:rPr b="0" lang="en-US"/>
            </a:br>
            <a:r>
              <a:rPr b="0" lang="en-US"/>
              <a:t>Analice las diferentes formas de recopilar respuestas. Algunas ideas incluyen:</a:t>
            </a:r>
            <a:br>
              <a:rPr b="0" lang="en-US"/>
            </a:br>
            <a:r>
              <a:rPr b="0" lang="en-US"/>
              <a:t>Tener un pequeño cuadro de comentarios anónimos</a:t>
            </a:r>
            <a:br>
              <a:rPr b="0" lang="en-US"/>
            </a:br>
            <a:r>
              <a:rPr b="0" lang="en-US"/>
              <a:t>Usando una encuesta o mensajes de texto simplemente en línea </a:t>
            </a:r>
            <a:br>
              <a:rPr b="0" lang="en-US"/>
            </a:br>
            <a:r>
              <a:rPr b="0" lang="en-US"/>
              <a:t>Dar a las familias la opción de completar comentarios durante la recogida o devolución</a:t>
            </a:r>
            <a:br>
              <a:rPr b="0" lang="en-US"/>
            </a:br>
            <a:r>
              <a:rPr b="0" lang="en-US"/>
              <a:t>Plan de check-in (5 minutos):</a:t>
            </a:r>
            <a:br>
              <a:rPr b="0" lang="en-US"/>
            </a:br>
            <a:r>
              <a:rPr b="0" lang="en-US"/>
              <a:t>Aliente a cada proveedor a elegir un horario, como recopilar comentarios una vez al mes o una vez cada pocos meses.</a:t>
            </a:r>
            <a:br>
              <a:rPr b="0" lang="en-US"/>
            </a:br>
            <a:r>
              <a:rPr b="0" lang="en-US"/>
              <a:t>Recuérdeles que incluso los esfuerzos pequeños marcan la diferencia en la comprensión de las experiencias de las familias.</a:t>
            </a:r>
            <a:br>
              <a:rPr b="0" lang="en-US"/>
            </a:br>
            <a:endParaRPr b="0"/>
          </a:p>
        </p:txBody>
      </p:sp>
      <p:sp>
        <p:nvSpPr>
          <p:cNvPr id="299" name="Google Shape;29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9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p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5: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2 min.</a:t>
            </a:r>
            <a:br>
              <a:rPr lang="en-US"/>
            </a:br>
            <a:br>
              <a:rPr lang="en-US"/>
            </a:br>
            <a:r>
              <a:rPr lang="en-US"/>
              <a:t>Al enseñar a los niños habilidades o comportamientos específicos, es importante que el seguimiento del progreso se realice de forma regular. Esta diapositiva proporciona consejos sobre cómo incorporar la recopilación de datos en las rutinas diarias.</a:t>
            </a:r>
            <a:br>
              <a:rPr lang="en-US"/>
            </a:br>
            <a:r>
              <a:rPr lang="en-US"/>
              <a:t>► Seleccionar momentos específicos (actividades) en los que se recopilarán los datos. Por ejemplo, si está enseñando a un niño a limpiar durante la transición del tiempo central al tiempo de grupo grande, es posible que se registre un punto de datos durante el grupo grande (después de que ocurrió la transición). Si la habilidad o el comportamiento se enseña a lo largo del día, el equipo puede decidir registrar la puntuación en todas las oportunidades de aprendizaje </a:t>
            </a:r>
            <a:br>
              <a:rPr lang="en-US"/>
            </a:br>
            <a:r>
              <a:rPr lang="en-US"/>
              <a:t>► Determinar quién es el responsable de recopilar datos en cada actividad. En los ejemplos anteriores, un maestro asistente puede recopilar los datos de "limpieza", ya que el maestro principal puede estar liderando la actividad del grupo grande y el equipo puede estar recopilando los datos juntos para la "habilidad social" que ocurre varias veces durante el día.</a:t>
            </a:r>
            <a:br>
              <a:rPr lang="en-US"/>
            </a:br>
            <a:r>
              <a:rPr lang="en-US"/>
              <a:t>► Revisar los datos diariamente. Es una gran idea establecer una rutina al final de la sesión o del día que puede incluir la limpieza, la organización de los materiales y la revisión de datos. Los equipos pueden tardar de 5 a 10 minutos en revisar o registrar los datos de los niños con planes de enseñanza individualizados. </a:t>
            </a:r>
            <a:br>
              <a:rPr lang="en-US"/>
            </a:br>
            <a:r>
              <a:rPr lang="en-US"/>
              <a:t>► Al revisar los datos, el equipo puede notar si hubo algún progreso, regresión o si se cumplió un objetivo. Los datos pueden proporcionar información y guiar las decisiones sobre los próximos pasos. Si un niño está progresando, entonces podemos planificar para reducir los niveles de asistencia y asegurarnos de que la habilidad se esté desarrollando en todas las personas, rutinas y lugares para la generalización. Si un niño ha alcanzado una meta, esta meta será monitoreada con menos frecuencia (por ejemplo, una vez por semana) para asegurar el uso independiente de la habilidad, o lo que llamamos mantenimiento de la habilidad. Si notamos que los datos indican mucha variabilidad (por ejemplo, los puntos de datos son altos un día y bajos el otro), puede haber alguna inconsistencia en la forma en que se enseña la habilidad, incluidos los apoyos ambientales, los niveles de ayuda ofrecidos o la falta de suficientes oportunidades integradas para practicar la habilidad. Si los datos sugieren que el niño no está progresando o que hay una regresión, considere dividir la meta en una habilidad más fácil, observando cómo se le está enseñando al niño y si se le ofrece ayuda, evalúe si el programa de refuerzo es apropiado (p. ej., ¿el reforzador es altamente motivador para el niño o se está reforzando la nueva habilidad después de cada oportunidad de práctica)? Los datos proporcionan al equipo docente información para tomar decisiones informadas y efectivas.  </a:t>
            </a:r>
            <a:br>
              <a:rPr lang="en-US"/>
            </a:br>
            <a:endParaRPr/>
          </a:p>
        </p:txBody>
      </p:sp>
      <p:sp>
        <p:nvSpPr>
          <p:cNvPr id="323" name="Google Shape;32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9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9" name="Google Shape;339;p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min</a:t>
            </a:r>
            <a:endParaRPr/>
          </a:p>
        </p:txBody>
      </p:sp>
      <p:sp>
        <p:nvSpPr>
          <p:cNvPr id="355" name="Google Shape;355;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rPr>
              <a:t>‹#›</a:t>
            </a:fld>
            <a:endParaRPr sz="1200" u="none" cap="none" strike="noStrike">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Erin</a:t>
            </a:r>
            <a:endParaRPr/>
          </a:p>
        </p:txBody>
      </p:sp>
      <p:sp>
        <p:nvSpPr>
          <p:cNvPr id="150" name="Google Shape;150;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br>
              <a:rPr lang="en-US">
                <a:latin typeface="Times"/>
                <a:ea typeface="Times"/>
                <a:cs typeface="Times"/>
                <a:sym typeface="Times"/>
              </a:rPr>
            </a:br>
            <a:endParaRPr>
              <a:latin typeface="Times"/>
              <a:ea typeface="Times"/>
              <a:cs typeface="Times"/>
              <a:sym typeface="Times"/>
            </a:endParaRPr>
          </a:p>
          <a:p>
            <a:pPr indent="-228600" lvl="0" marL="457200" marR="0" rtl="0" algn="l">
              <a:lnSpc>
                <a:spcPct val="100000"/>
              </a:lnSpc>
              <a:spcBef>
                <a:spcPts val="0"/>
              </a:spcBef>
              <a:spcAft>
                <a:spcPts val="0"/>
              </a:spcAft>
              <a:buClr>
                <a:srgbClr val="000000"/>
              </a:buClr>
              <a:buSzPts val="1400"/>
              <a:buFont typeface="Arial"/>
              <a:buNone/>
            </a:pPr>
            <a:r>
              <a:rPr lang="en-US">
                <a:solidFill>
                  <a:srgbClr val="000000"/>
                </a:solidFill>
                <a:latin typeface="Times"/>
                <a:ea typeface="Times"/>
                <a:cs typeface="Times"/>
                <a:sym typeface="Times"/>
              </a:rPr>
              <a:t> Los datos no son tan aterradores como crees. Usamos los datos a diario en nuestras vidas. Por ejemplo, podríamos decidir que necesitamos perder peso y ponernos en forma. Decidimos hacer un seguimiento de nuestros hábitos alimenticios y de ejercicio durante una semana. Observamos el registro y determinamos cómo cambiar nuestros hábitos alimenticios y de ejercicio en función de lo que registramos. Ese es un ejemplo del uso de los datos para tomar una decisión sobre cómo proceder. </a:t>
            </a:r>
            <a:br>
              <a:rPr lang="en-US">
                <a:solidFill>
                  <a:srgbClr val="000000"/>
                </a:solidFill>
                <a:latin typeface="Times"/>
                <a:ea typeface="Times"/>
                <a:cs typeface="Times"/>
                <a:sym typeface="Times"/>
              </a:rPr>
            </a:br>
            <a:endParaRPr/>
          </a:p>
        </p:txBody>
      </p:sp>
      <p:sp>
        <p:nvSpPr>
          <p:cNvPr id="169" name="Google Shape;169;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176" name="Google Shape;176;p8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Brainstorm Reasons why we collect data </a:t>
            </a:r>
            <a:endParaRPr/>
          </a:p>
        </p:txBody>
      </p:sp>
      <p:sp>
        <p:nvSpPr>
          <p:cNvPr id="189" name="Google Shape;189;p8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8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3" name="Google Shape;203;p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Ask participants to brainstorm </a:t>
            </a:r>
            <a:endParaRPr/>
          </a:p>
        </p:txBody>
      </p:sp>
      <p:sp>
        <p:nvSpPr>
          <p:cNvPr id="218" name="Google Shape;21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8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1 min.</a:t>
            </a:r>
            <a:endParaRPr/>
          </a:p>
          <a:p>
            <a:pPr indent="-228600" lvl="0" marL="457200" marR="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b="0" i="0" lang="en-US" sz="1800" u="none" strike="noStrike">
                <a:solidFill>
                  <a:srgbClr val="000000"/>
                </a:solidFill>
                <a:latin typeface="EB Garamond"/>
                <a:ea typeface="EB Garamond"/>
                <a:cs typeface="EB Garamond"/>
                <a:sym typeface="EB Garamond"/>
              </a:rPr>
              <a:t>Explain that in this section we will highlight the importance of collecting data when teaching individualized and targeted skills to children. Participants will receive a tool that they can use to record daily outcomes on a child’s targeted goals based on the amount of support that the child needed to use the skill. </a:t>
            </a:r>
            <a:endParaRPr/>
          </a:p>
        </p:txBody>
      </p:sp>
      <p:sp>
        <p:nvSpPr>
          <p:cNvPr id="238" name="Google Shape;238;p8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u="none" strike="noStrike">
                <a:solidFill>
                  <a:srgbClr val="000000"/>
                </a:solidFill>
                <a:latin typeface="Arial"/>
                <a:ea typeface="Arial"/>
                <a:cs typeface="Arial"/>
                <a:sym typeface="Arial"/>
              </a:rPr>
              <a:t>Family child care providers can use journaling, taking videos and pictures, and collecting observations to learn more about their own teaching practices. By writing in a journal, they can record daily thoughts, note what worked well, and reflect on challenges. Videos and pictures capture real moments, showing how children engage in activities or respond to different situations, which helps providers see their strengths and areas for improvement. Observational data—simply watching and noting what children do and say—gives even more insight into their interactions and progress. Altogether, these tools help providers understand and improve their practices.</a:t>
            </a:r>
            <a:endParaRPr/>
          </a:p>
        </p:txBody>
      </p:sp>
      <p:sp>
        <p:nvSpPr>
          <p:cNvPr id="246" name="Google Shape;246;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gradFill>
          <a:gsLst>
            <a:gs pos="0">
              <a:srgbClr val="76BC21"/>
            </a:gs>
            <a:gs pos="74000">
              <a:schemeClr val="lt1"/>
            </a:gs>
            <a:gs pos="83000">
              <a:schemeClr val="lt1"/>
            </a:gs>
            <a:gs pos="92129">
              <a:schemeClr val="lt1"/>
            </a:gs>
            <a:gs pos="100000">
              <a:schemeClr val="lt1"/>
            </a:gs>
          </a:gsLst>
          <a:lin ang="5400000" scaled="0"/>
        </a:gradFill>
      </p:bgPr>
    </p:bg>
    <p:spTree>
      <p:nvGrpSpPr>
        <p:cNvPr id="14" name="Shape 14"/>
        <p:cNvGrpSpPr/>
        <p:nvPr/>
      </p:nvGrpSpPr>
      <p:grpSpPr>
        <a:xfrm>
          <a:off x="0" y="0"/>
          <a:ext cx="0" cy="0"/>
          <a:chOff x="0" y="0"/>
          <a:chExt cx="0" cy="0"/>
        </a:xfrm>
      </p:grpSpPr>
      <p:sp>
        <p:nvSpPr>
          <p:cNvPr id="15" name="Google Shape;15;p6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6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7" name="Google Shape;17;p6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6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9" name="Google Shape;19;p62"/>
          <p:cNvPicPr preferRelativeResize="0"/>
          <p:nvPr/>
        </p:nvPicPr>
        <p:blipFill rotWithShape="1">
          <a:blip r:embed="rId2">
            <a:alphaModFix/>
          </a:blip>
          <a:srcRect b="0" l="0" r="0" t="0"/>
          <a:stretch/>
        </p:blipFill>
        <p:spPr>
          <a:xfrm>
            <a:off x="214750" y="4798513"/>
            <a:ext cx="2602804" cy="193854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omparison">
  <p:cSld name="6_Comparison">
    <p:spTree>
      <p:nvGrpSpPr>
        <p:cNvPr id="83" name="Shape 83"/>
        <p:cNvGrpSpPr/>
        <p:nvPr/>
      </p:nvGrpSpPr>
      <p:grpSpPr>
        <a:xfrm>
          <a:off x="0" y="0"/>
          <a:ext cx="0" cy="0"/>
          <a:chOff x="0" y="0"/>
          <a:chExt cx="0" cy="0"/>
        </a:xfrm>
      </p:grpSpPr>
      <p:sp>
        <p:nvSpPr>
          <p:cNvPr id="84" name="Google Shape;84;p76"/>
          <p:cNvSpPr/>
          <p:nvPr/>
        </p:nvSpPr>
        <p:spPr>
          <a:xfrm>
            <a:off x="839788" y="196849"/>
            <a:ext cx="11352212" cy="779196"/>
          </a:xfrm>
          <a:prstGeom prst="round2DiagRect">
            <a:avLst>
              <a:gd fmla="val 16667" name="adj1"/>
              <a:gd fmla="val 0" name="adj2"/>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85" name="Google Shape;85;p76"/>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7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7" name="Google Shape;87;p7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7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9" name="Google Shape;89;p7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7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92" name="Google Shape;92;p76"/>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3" name="Shape 93"/>
        <p:cNvGrpSpPr/>
        <p:nvPr/>
      </p:nvGrpSpPr>
      <p:grpSpPr>
        <a:xfrm>
          <a:off x="0" y="0"/>
          <a:ext cx="0" cy="0"/>
          <a:chOff x="0" y="0"/>
          <a:chExt cx="0" cy="0"/>
        </a:xfrm>
      </p:grpSpPr>
      <p:sp>
        <p:nvSpPr>
          <p:cNvPr id="94" name="Google Shape;94;p7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Gill Sans"/>
              <a:buNone/>
              <a:defRPr b="0" i="0" sz="32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7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chemeClr val="dk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chemeClr val="dk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chemeClr val="dk1"/>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chemeClr val="dk1"/>
              </a:buClr>
              <a:buSzPts val="2000"/>
              <a:buChar char="•"/>
              <a:defRPr b="0" i="0" sz="2000">
                <a:latin typeface="Gill Sans"/>
                <a:ea typeface="Gill Sans"/>
                <a:cs typeface="Gill Sans"/>
                <a:sym typeface="Gill Sans"/>
              </a:defRPr>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6" name="Google Shape;96;p7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b="0" i="0" sz="16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7" name="Google Shape;97;p7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7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99" name="Google Shape;99;p77"/>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100" name="Shape 100"/>
        <p:cNvGrpSpPr/>
        <p:nvPr/>
      </p:nvGrpSpPr>
      <p:grpSpPr>
        <a:xfrm>
          <a:off x="0" y="0"/>
          <a:ext cx="0" cy="0"/>
          <a:chOff x="0" y="0"/>
          <a:chExt cx="0" cy="0"/>
        </a:xfrm>
      </p:grpSpPr>
      <p:sp>
        <p:nvSpPr>
          <p:cNvPr id="101" name="Google Shape;101;p7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 name="Google Shape;102;p7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03" name="Google Shape;103;p78"/>
          <p:cNvPicPr preferRelativeResize="0"/>
          <p:nvPr/>
        </p:nvPicPr>
        <p:blipFill rotWithShape="1">
          <a:blip r:embed="rId2">
            <a:alphaModFix/>
          </a:blip>
          <a:srcRect b="0" l="0" r="0" t="0"/>
          <a:stretch/>
        </p:blipFill>
        <p:spPr>
          <a:xfrm>
            <a:off x="5764441" y="-8397"/>
            <a:ext cx="6427559" cy="6364748"/>
          </a:xfrm>
          <a:prstGeom prst="rect">
            <a:avLst/>
          </a:prstGeom>
          <a:noFill/>
          <a:ln>
            <a:noFill/>
          </a:ln>
        </p:spPr>
      </p:pic>
      <p:sp>
        <p:nvSpPr>
          <p:cNvPr id="104" name="Google Shape;104;p78"/>
          <p:cNvSpPr txBox="1"/>
          <p:nvPr>
            <p:ph idx="1" type="body"/>
          </p:nvPr>
        </p:nvSpPr>
        <p:spPr>
          <a:xfrm>
            <a:off x="625642" y="368968"/>
            <a:ext cx="4812632" cy="58079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chemeClr val="dk1"/>
              </a:buClr>
              <a:buSzPts val="36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05" name="Google Shape;105;p78"/>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106" name="Shape 106"/>
        <p:cNvGrpSpPr/>
        <p:nvPr/>
      </p:nvGrpSpPr>
      <p:grpSpPr>
        <a:xfrm>
          <a:off x="0" y="0"/>
          <a:ext cx="0" cy="0"/>
          <a:chOff x="0" y="0"/>
          <a:chExt cx="0" cy="0"/>
        </a:xfrm>
      </p:grpSpPr>
      <p:sp>
        <p:nvSpPr>
          <p:cNvPr id="107" name="Google Shape;107;p79"/>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p79"/>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09" name="Google Shape;109;p79"/>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79"/>
          <p:cNvSpPr/>
          <p:nvPr/>
        </p:nvSpPr>
        <p:spPr>
          <a:xfrm>
            <a:off x="0" y="0"/>
            <a:ext cx="1339850" cy="6858000"/>
          </a:xfrm>
          <a:prstGeom prst="rect">
            <a:avLst/>
          </a:prstGeom>
          <a:solidFill>
            <a:srgbClr val="FFD1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11" name="Google Shape;111;p79"/>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112" name="Shape 112"/>
        <p:cNvGrpSpPr/>
        <p:nvPr/>
      </p:nvGrpSpPr>
      <p:grpSpPr>
        <a:xfrm>
          <a:off x="0" y="0"/>
          <a:ext cx="0" cy="0"/>
          <a:chOff x="0" y="0"/>
          <a:chExt cx="0" cy="0"/>
        </a:xfrm>
      </p:grpSpPr>
      <p:sp>
        <p:nvSpPr>
          <p:cNvPr id="113" name="Google Shape;113;p80"/>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p80"/>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15" name="Google Shape;115;p80"/>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 name="Google Shape;116;p80"/>
          <p:cNvSpPr/>
          <p:nvPr/>
        </p:nvSpPr>
        <p:spPr>
          <a:xfrm>
            <a:off x="0" y="0"/>
            <a:ext cx="1339850" cy="6858000"/>
          </a:xfrm>
          <a:prstGeom prst="rect">
            <a:avLst/>
          </a:prstGeom>
          <a:solidFill>
            <a:srgbClr val="76BC2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17" name="Google Shape;117;p80"/>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Slide">
  <p:cSld name="8_Title Slide">
    <p:spTree>
      <p:nvGrpSpPr>
        <p:cNvPr id="118" name="Shape 118"/>
        <p:cNvGrpSpPr/>
        <p:nvPr/>
      </p:nvGrpSpPr>
      <p:grpSpPr>
        <a:xfrm>
          <a:off x="0" y="0"/>
          <a:ext cx="0" cy="0"/>
          <a:chOff x="0" y="0"/>
          <a:chExt cx="0" cy="0"/>
        </a:xfrm>
      </p:grpSpPr>
      <p:sp>
        <p:nvSpPr>
          <p:cNvPr id="119" name="Google Shape;119;p81"/>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81"/>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21" name="Google Shape;121;p81"/>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 name="Google Shape;122;p81"/>
          <p:cNvSpPr/>
          <p:nvPr/>
        </p:nvSpPr>
        <p:spPr>
          <a:xfrm>
            <a:off x="0" y="0"/>
            <a:ext cx="1339850" cy="6858000"/>
          </a:xfrm>
          <a:prstGeom prst="rect">
            <a:avLst/>
          </a:prstGeom>
          <a:solidFill>
            <a:srgbClr val="EB8952"/>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23" name="Google Shape;123;p81"/>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Slide">
  <p:cSld name="9_Title Slide">
    <p:spTree>
      <p:nvGrpSpPr>
        <p:cNvPr id="124" name="Shape 124"/>
        <p:cNvGrpSpPr/>
        <p:nvPr/>
      </p:nvGrpSpPr>
      <p:grpSpPr>
        <a:xfrm>
          <a:off x="0" y="0"/>
          <a:ext cx="0" cy="0"/>
          <a:chOff x="0" y="0"/>
          <a:chExt cx="0" cy="0"/>
        </a:xfrm>
      </p:grpSpPr>
      <p:sp>
        <p:nvSpPr>
          <p:cNvPr id="125" name="Google Shape;125;p82"/>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82"/>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27" name="Google Shape;127;p82"/>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 name="Google Shape;128;p82"/>
          <p:cNvSpPr/>
          <p:nvPr/>
        </p:nvSpPr>
        <p:spPr>
          <a:xfrm>
            <a:off x="0" y="0"/>
            <a:ext cx="1339850" cy="6858000"/>
          </a:xfrm>
          <a:prstGeom prst="rect">
            <a:avLst/>
          </a:prstGeom>
          <a:solidFill>
            <a:srgbClr val="008AAB"/>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29" name="Google Shape;129;p82"/>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30" name="Shape 130"/>
        <p:cNvGrpSpPr/>
        <p:nvPr/>
      </p:nvGrpSpPr>
      <p:grpSpPr>
        <a:xfrm>
          <a:off x="0" y="0"/>
          <a:ext cx="0" cy="0"/>
          <a:chOff x="0" y="0"/>
          <a:chExt cx="0" cy="0"/>
        </a:xfrm>
      </p:grpSpPr>
      <p:sp>
        <p:nvSpPr>
          <p:cNvPr id="131" name="Google Shape;131;p83"/>
          <p:cNvSpPr txBox="1"/>
          <p:nvPr>
            <p:ph type="title"/>
          </p:nvPr>
        </p:nvSpPr>
        <p:spPr>
          <a:xfrm>
            <a:off x="294199" y="365125"/>
            <a:ext cx="1152674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 name="Google Shape;132;p83"/>
          <p:cNvSpPr txBox="1"/>
          <p:nvPr>
            <p:ph idx="1" type="body"/>
          </p:nvPr>
        </p:nvSpPr>
        <p:spPr>
          <a:xfrm>
            <a:off x="294200" y="1703465"/>
            <a:ext cx="564873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3" name="Google Shape;133;p83"/>
          <p:cNvSpPr txBox="1"/>
          <p:nvPr>
            <p:ph idx="2" type="body"/>
          </p:nvPr>
        </p:nvSpPr>
        <p:spPr>
          <a:xfrm>
            <a:off x="6172202" y="1703465"/>
            <a:ext cx="5648739"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4" name="Google Shape;134;p83"/>
          <p:cNvSpPr txBox="1"/>
          <p:nvPr>
            <p:ph idx="11" type="ftr"/>
          </p:nvPr>
        </p:nvSpPr>
        <p:spPr>
          <a:xfrm>
            <a:off x="513829" y="6363318"/>
            <a:ext cx="5966098"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83"/>
          <p:cNvSpPr txBox="1"/>
          <p:nvPr>
            <p:ph idx="12" type="sldNum"/>
          </p:nvPr>
        </p:nvSpPr>
        <p:spPr>
          <a:xfrm>
            <a:off x="0" y="6363318"/>
            <a:ext cx="516468"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cxnSp>
        <p:nvCxnSpPr>
          <p:cNvPr id="136" name="Google Shape;136;p83"/>
          <p:cNvCxnSpPr/>
          <p:nvPr/>
        </p:nvCxnSpPr>
        <p:spPr>
          <a:xfrm>
            <a:off x="513829" y="6412530"/>
            <a:ext cx="0" cy="266700"/>
          </a:xfrm>
          <a:prstGeom prst="straightConnector1">
            <a:avLst/>
          </a:prstGeom>
          <a:noFill/>
          <a:ln cap="flat" cmpd="sng" w="19050">
            <a:solidFill>
              <a:schemeClr val="dk1"/>
            </a:solidFill>
            <a:prstDash val="solid"/>
            <a:miter lim="800000"/>
            <a:headEnd len="sm" w="sm" type="none"/>
            <a:tailEnd len="sm" w="sm" type="none"/>
          </a:ln>
        </p:spPr>
      </p:cxnSp>
      <p:sp>
        <p:nvSpPr>
          <p:cNvPr id="137" name="Google Shape;137;p83"/>
          <p:cNvSpPr txBox="1"/>
          <p:nvPr>
            <p:ph idx="3" type="body"/>
          </p:nvPr>
        </p:nvSpPr>
        <p:spPr>
          <a:xfrm>
            <a:off x="294199" y="2527377"/>
            <a:ext cx="5648739" cy="36495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 name="Google Shape;138;p83"/>
          <p:cNvSpPr txBox="1"/>
          <p:nvPr>
            <p:ph idx="4" type="body"/>
          </p:nvPr>
        </p:nvSpPr>
        <p:spPr>
          <a:xfrm>
            <a:off x="6172202" y="2527377"/>
            <a:ext cx="5648739" cy="36495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39" name="Google Shape;139;p83"/>
          <p:cNvPicPr preferRelativeResize="0"/>
          <p:nvPr/>
        </p:nvPicPr>
        <p:blipFill rotWithShape="1">
          <a:blip r:embed="rId2">
            <a:alphaModFix/>
          </a:blip>
          <a:srcRect b="0" l="0" r="0" t="0"/>
          <a:stretch/>
        </p:blipFill>
        <p:spPr>
          <a:xfrm>
            <a:off x="10081646" y="6252494"/>
            <a:ext cx="1975136" cy="49378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 name="Shape 20"/>
        <p:cNvGrpSpPr/>
        <p:nvPr/>
      </p:nvGrpSpPr>
      <p:grpSpPr>
        <a:xfrm>
          <a:off x="0" y="0"/>
          <a:ext cx="0" cy="0"/>
          <a:chOff x="0" y="0"/>
          <a:chExt cx="0" cy="0"/>
        </a:xfrm>
      </p:grpSpPr>
      <p:sp>
        <p:nvSpPr>
          <p:cNvPr id="21" name="Google Shape;21;p63"/>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6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6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24" name="Google Shape;24;p63"/>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64"/>
          <p:cNvSpPr/>
          <p:nvPr/>
        </p:nvSpPr>
        <p:spPr>
          <a:xfrm>
            <a:off x="971550" y="196849"/>
            <a:ext cx="11220450" cy="738099"/>
          </a:xfrm>
          <a:prstGeom prst="round2DiagRect">
            <a:avLst>
              <a:gd fmla="val 16667" name="adj1"/>
              <a:gd fmla="val 0" name="adj2"/>
            </a:avLst>
          </a:prstGeom>
          <a:solidFill>
            <a:srgbClr val="76BC2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27" name="Google Shape;27;p64"/>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64"/>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FFD100"/>
              </a:buClr>
              <a:buSzPts val="3600"/>
              <a:buChar char="•"/>
              <a:defRPr b="0" i="0">
                <a:solidFill>
                  <a:srgbClr val="263746"/>
                </a:solidFill>
                <a:latin typeface="Gill Sans"/>
                <a:ea typeface="Gill Sans"/>
                <a:cs typeface="Gill Sans"/>
                <a:sym typeface="Gill Sans"/>
              </a:defRPr>
            </a:lvl1pPr>
            <a:lvl2pPr indent="-431800" lvl="1" marL="914400" algn="l">
              <a:lnSpc>
                <a:spcPct val="90000"/>
              </a:lnSpc>
              <a:spcBef>
                <a:spcPts val="500"/>
              </a:spcBef>
              <a:spcAft>
                <a:spcPts val="0"/>
              </a:spcAft>
              <a:buClr>
                <a:srgbClr val="FFD100"/>
              </a:buClr>
              <a:buSzPts val="3200"/>
              <a:buChar char="•"/>
              <a:defRPr b="0" i="0">
                <a:solidFill>
                  <a:srgbClr val="263746"/>
                </a:solidFill>
                <a:latin typeface="Gill Sans"/>
                <a:ea typeface="Gill Sans"/>
                <a:cs typeface="Gill Sans"/>
                <a:sym typeface="Gill Sans"/>
              </a:defRPr>
            </a:lvl2pPr>
            <a:lvl3pPr indent="-406400" lvl="2" marL="1371600" algn="l">
              <a:lnSpc>
                <a:spcPct val="90000"/>
              </a:lnSpc>
              <a:spcBef>
                <a:spcPts val="500"/>
              </a:spcBef>
              <a:spcAft>
                <a:spcPts val="0"/>
              </a:spcAft>
              <a:buClr>
                <a:srgbClr val="FFD100"/>
              </a:buClr>
              <a:buSzPts val="2800"/>
              <a:buChar char="•"/>
              <a:defRPr b="0" i="0">
                <a:solidFill>
                  <a:srgbClr val="263746"/>
                </a:solidFill>
                <a:latin typeface="Gill Sans"/>
                <a:ea typeface="Gill Sans"/>
                <a:cs typeface="Gill Sans"/>
                <a:sym typeface="Gill Sans"/>
              </a:defRPr>
            </a:lvl3pPr>
            <a:lvl4pPr indent="-381000" lvl="3" marL="1828800" algn="l">
              <a:lnSpc>
                <a:spcPct val="90000"/>
              </a:lnSpc>
              <a:spcBef>
                <a:spcPts val="500"/>
              </a:spcBef>
              <a:spcAft>
                <a:spcPts val="0"/>
              </a:spcAft>
              <a:buClr>
                <a:srgbClr val="FFD100"/>
              </a:buClr>
              <a:buSzPts val="2400"/>
              <a:buChar char="•"/>
              <a:defRPr b="0" i="0">
                <a:solidFill>
                  <a:srgbClr val="263746"/>
                </a:solidFill>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6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6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31" name="Google Shape;31;p64"/>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32" name="Shape 32"/>
        <p:cNvGrpSpPr/>
        <p:nvPr/>
      </p:nvGrpSpPr>
      <p:grpSpPr>
        <a:xfrm>
          <a:off x="0" y="0"/>
          <a:ext cx="0" cy="0"/>
          <a:chOff x="0" y="0"/>
          <a:chExt cx="0" cy="0"/>
        </a:xfrm>
      </p:grpSpPr>
      <p:sp>
        <p:nvSpPr>
          <p:cNvPr id="33" name="Google Shape;33;p68"/>
          <p:cNvSpPr/>
          <p:nvPr/>
        </p:nvSpPr>
        <p:spPr>
          <a:xfrm>
            <a:off x="971550" y="196849"/>
            <a:ext cx="11220450" cy="748373"/>
          </a:xfrm>
          <a:prstGeom prst="round2DiagRect">
            <a:avLst>
              <a:gd fmla="val 16667" name="adj1"/>
              <a:gd fmla="val 0" name="adj2"/>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34" name="Google Shape;34;p68"/>
          <p:cNvSpPr txBox="1"/>
          <p:nvPr>
            <p:ph type="title"/>
          </p:nvPr>
        </p:nvSpPr>
        <p:spPr>
          <a:xfrm>
            <a:off x="971550" y="196849"/>
            <a:ext cx="10382250" cy="74837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8"/>
          <p:cNvSpPr txBox="1"/>
          <p:nvPr>
            <p:ph idx="1" type="body"/>
          </p:nvPr>
        </p:nvSpPr>
        <p:spPr>
          <a:xfrm>
            <a:off x="971550" y="1297653"/>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EB8952"/>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EB8952"/>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EB8952"/>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EB8952"/>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38" name="Google Shape;38;p68"/>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39" name="Shape 39"/>
        <p:cNvGrpSpPr/>
        <p:nvPr/>
      </p:nvGrpSpPr>
      <p:grpSpPr>
        <a:xfrm>
          <a:off x="0" y="0"/>
          <a:ext cx="0" cy="0"/>
          <a:chOff x="0" y="0"/>
          <a:chExt cx="0" cy="0"/>
        </a:xfrm>
      </p:grpSpPr>
      <p:sp>
        <p:nvSpPr>
          <p:cNvPr id="40" name="Google Shape;40;p69"/>
          <p:cNvSpPr/>
          <p:nvPr/>
        </p:nvSpPr>
        <p:spPr>
          <a:xfrm>
            <a:off x="971550" y="196850"/>
            <a:ext cx="11220450" cy="717550"/>
          </a:xfrm>
          <a:prstGeom prst="round2DiagRect">
            <a:avLst>
              <a:gd fmla="val 16667" name="adj1"/>
              <a:gd fmla="val 0" name="adj2"/>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41" name="Google Shape;41;p69"/>
          <p:cNvSpPr txBox="1"/>
          <p:nvPr>
            <p:ph type="title"/>
          </p:nvPr>
        </p:nvSpPr>
        <p:spPr>
          <a:xfrm>
            <a:off x="971550" y="196849"/>
            <a:ext cx="10382250" cy="7175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69"/>
          <p:cNvSpPr txBox="1"/>
          <p:nvPr>
            <p:ph idx="1" type="body"/>
          </p:nvPr>
        </p:nvSpPr>
        <p:spPr>
          <a:xfrm>
            <a:off x="971550" y="1314670"/>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008AAB"/>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008AAB"/>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008AAB"/>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008AAB"/>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6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45" name="Google Shape;45;p69"/>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p:cSld name="2_Two Content">
    <p:spTree>
      <p:nvGrpSpPr>
        <p:cNvPr id="46" name="Shape 46"/>
        <p:cNvGrpSpPr/>
        <p:nvPr/>
      </p:nvGrpSpPr>
      <p:grpSpPr>
        <a:xfrm>
          <a:off x="0" y="0"/>
          <a:ext cx="0" cy="0"/>
          <a:chOff x="0" y="0"/>
          <a:chExt cx="0" cy="0"/>
        </a:xfrm>
      </p:grpSpPr>
      <p:sp>
        <p:nvSpPr>
          <p:cNvPr id="47" name="Google Shape;47;p71"/>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1"/>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76BC2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76BC2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76BC21"/>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71"/>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76BC2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76BC2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228600" lvl="4" marL="2286000" algn="l">
              <a:lnSpc>
                <a:spcPct val="90000"/>
              </a:lnSpc>
              <a:spcBef>
                <a:spcPts val="500"/>
              </a:spcBef>
              <a:spcAft>
                <a:spcPts val="0"/>
              </a:spcAft>
              <a:buClr>
                <a:srgbClr val="76BC21"/>
              </a:buClr>
              <a:buSzPts val="2000"/>
              <a:buNone/>
              <a:defRPr b="0" i="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7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52" name="Google Shape;52;p71"/>
          <p:cNvSpPr/>
          <p:nvPr/>
        </p:nvSpPr>
        <p:spPr>
          <a:xfrm rot="1365024">
            <a:off x="10001248" y="3623531"/>
            <a:ext cx="3308350" cy="2876550"/>
          </a:xfrm>
          <a:prstGeom prst="triangle">
            <a:avLst>
              <a:gd fmla="val 50000" name="adj"/>
            </a:avLst>
          </a:prstGeom>
          <a:solidFill>
            <a:srgbClr val="DB601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53" name="Google Shape;53;p71"/>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54" name="Google Shape;54;p71"/>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p:cSld name="1_Two Content">
    <p:spTree>
      <p:nvGrpSpPr>
        <p:cNvPr id="55" name="Shape 55"/>
        <p:cNvGrpSpPr/>
        <p:nvPr/>
      </p:nvGrpSpPr>
      <p:grpSpPr>
        <a:xfrm>
          <a:off x="0" y="0"/>
          <a:ext cx="0" cy="0"/>
          <a:chOff x="0" y="0"/>
          <a:chExt cx="0" cy="0"/>
        </a:xfrm>
      </p:grpSpPr>
      <p:sp>
        <p:nvSpPr>
          <p:cNvPr id="56" name="Google Shape;56;p72"/>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72"/>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EB8952"/>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EB8952"/>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EB8952"/>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72"/>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EB8952"/>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EB8952"/>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228600" lvl="4" marL="2286000" algn="l">
              <a:lnSpc>
                <a:spcPct val="90000"/>
              </a:lnSpc>
              <a:spcBef>
                <a:spcPts val="500"/>
              </a:spcBef>
              <a:spcAft>
                <a:spcPts val="0"/>
              </a:spcAft>
              <a:buClr>
                <a:srgbClr val="EB8952"/>
              </a:buClr>
              <a:buSzPts val="2000"/>
              <a:buNone/>
              <a:defRPr b="0" i="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7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61" name="Google Shape;61;p72"/>
          <p:cNvSpPr/>
          <p:nvPr/>
        </p:nvSpPr>
        <p:spPr>
          <a:xfrm rot="1365024">
            <a:off x="10001248" y="3623531"/>
            <a:ext cx="3308350" cy="2876550"/>
          </a:xfrm>
          <a:prstGeom prst="triangle">
            <a:avLst>
              <a:gd fmla="val 50000" name="adj"/>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62" name="Google Shape;62;p72"/>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63" name="Google Shape;63;p72"/>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wo Content">
  <p:cSld name="3_Two Content">
    <p:spTree>
      <p:nvGrpSpPr>
        <p:cNvPr id="64" name="Shape 64"/>
        <p:cNvGrpSpPr/>
        <p:nvPr/>
      </p:nvGrpSpPr>
      <p:grpSpPr>
        <a:xfrm>
          <a:off x="0" y="0"/>
          <a:ext cx="0" cy="0"/>
          <a:chOff x="0" y="0"/>
          <a:chExt cx="0" cy="0"/>
        </a:xfrm>
      </p:grpSpPr>
      <p:sp>
        <p:nvSpPr>
          <p:cNvPr id="65" name="Google Shape;65;p73"/>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73"/>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008AAB"/>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008AAB"/>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008AAB"/>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008AAB"/>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73"/>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008AAB"/>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008AAB"/>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008AAB"/>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008AAB"/>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7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70" name="Google Shape;70;p73"/>
          <p:cNvSpPr/>
          <p:nvPr/>
        </p:nvSpPr>
        <p:spPr>
          <a:xfrm rot="1365024">
            <a:off x="10001248" y="3623531"/>
            <a:ext cx="3308350" cy="2876550"/>
          </a:xfrm>
          <a:prstGeom prst="triangle">
            <a:avLst>
              <a:gd fmla="val 50000" name="adj"/>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71" name="Google Shape;71;p73"/>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72" name="Google Shape;72;p73"/>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p:cSld name="5_Comparison">
    <p:spTree>
      <p:nvGrpSpPr>
        <p:cNvPr id="73" name="Shape 73"/>
        <p:cNvGrpSpPr/>
        <p:nvPr/>
      </p:nvGrpSpPr>
      <p:grpSpPr>
        <a:xfrm>
          <a:off x="0" y="0"/>
          <a:ext cx="0" cy="0"/>
          <a:chOff x="0" y="0"/>
          <a:chExt cx="0" cy="0"/>
        </a:xfrm>
      </p:grpSpPr>
      <p:sp>
        <p:nvSpPr>
          <p:cNvPr id="74" name="Google Shape;74;p75"/>
          <p:cNvSpPr/>
          <p:nvPr/>
        </p:nvSpPr>
        <p:spPr>
          <a:xfrm>
            <a:off x="839788" y="196849"/>
            <a:ext cx="11352212" cy="779196"/>
          </a:xfrm>
          <a:prstGeom prst="round2DiagRect">
            <a:avLst>
              <a:gd fmla="val 16667" name="adj1"/>
              <a:gd fmla="val 0" name="adj2"/>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75" name="Google Shape;75;p75"/>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7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7" name="Google Shape;77;p7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B8952"/>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7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7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B8952"/>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7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7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82" name="Google Shape;82;p75"/>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1"/>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Gill Sans"/>
              <a:buNone/>
              <a:defRPr b="0" i="0" sz="44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61"/>
          <p:cNvSpPr txBox="1"/>
          <p:nvPr>
            <p:ph idx="1" type="body"/>
          </p:nvPr>
        </p:nvSpPr>
        <p:spPr>
          <a:xfrm>
            <a:off x="838200" y="1509311"/>
            <a:ext cx="10515600" cy="4667652"/>
          </a:xfrm>
          <a:prstGeom prst="rect">
            <a:avLst/>
          </a:prstGeom>
          <a:noFill/>
          <a:ln>
            <a:noFill/>
          </a:ln>
        </p:spPr>
        <p:txBody>
          <a:bodyPr anchorCtr="0" anchor="t" bIns="45700" lIns="91425" spcFirstLastPara="1" rIns="91425" wrap="square" tIns="45700">
            <a:normAutofit/>
          </a:bodyPr>
          <a:lstStyle>
            <a:lvl1pPr indent="-457200" lvl="0" marL="457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Gill Sans"/>
                <a:ea typeface="Gill Sans"/>
                <a:cs typeface="Gill Sans"/>
                <a:sym typeface="Gill Sans"/>
              </a:defRPr>
            </a:lvl1pPr>
            <a:lvl2pPr indent="-431800" lvl="1" marL="914400" marR="0" rtl="0" algn="l">
              <a:lnSpc>
                <a:spcPct val="90000"/>
              </a:lnSpc>
              <a:spcBef>
                <a:spcPts val="500"/>
              </a:spcBef>
              <a:spcAft>
                <a:spcPts val="0"/>
              </a:spcAft>
              <a:buClr>
                <a:schemeClr val="dk1"/>
              </a:buClr>
              <a:buSzPts val="3200"/>
              <a:buFont typeface="Arial"/>
              <a:buChar char="•"/>
              <a:defRPr b="0" i="0" sz="3200" u="none" cap="none" strike="noStrike">
                <a:solidFill>
                  <a:schemeClr val="dk1"/>
                </a:solidFill>
                <a:latin typeface="Gill Sans"/>
                <a:ea typeface="Gill Sans"/>
                <a:cs typeface="Gill Sans"/>
                <a:sym typeface="Gill Sans"/>
              </a:defRPr>
            </a:lvl2pPr>
            <a:lvl3pPr indent="-406400" lvl="2" marL="13716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Gill Sans"/>
                <a:ea typeface="Gill Sans"/>
                <a:cs typeface="Gill Sans"/>
                <a:sym typeface="Gill Sans"/>
              </a:defRPr>
            </a:lvl3pPr>
            <a:lvl4pPr indent="-381000" lvl="3" marL="1828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Gill Sans"/>
                <a:ea typeface="Gill Sans"/>
                <a:cs typeface="Gill Sans"/>
                <a:sym typeface="Gill Sans"/>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6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6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1.png"/><Relationship Id="rId4" Type="http://schemas.openxmlformats.org/officeDocument/2006/relationships/image" Target="../media/image7.png"/><Relationship Id="rId5" Type="http://schemas.openxmlformats.org/officeDocument/2006/relationships/image" Target="../media/image18.png"/><Relationship Id="rId6"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5.png"/><Relationship Id="rId4" Type="http://schemas.openxmlformats.org/officeDocument/2006/relationships/image" Target="../media/image24.png"/><Relationship Id="rId5"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52000"/>
              <a:buNone/>
            </a:pPr>
            <a:br>
              <a:rPr lang="en-US" sz="52000"/>
            </a:br>
            <a:r>
              <a:rPr lang="en-US"/>
              <a:t>Módulo 11: ¡DATOS!</a:t>
            </a:r>
            <a:endParaRPr sz="9600">
              <a:solidFill>
                <a:schemeClr val="accent1"/>
              </a:solidFill>
            </a:endParaRPr>
          </a:p>
        </p:txBody>
      </p:sp>
      <p:sp>
        <p:nvSpPr>
          <p:cNvPr id="146" name="Google Shape;146;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SzPts val="2400"/>
              <a:buNone/>
            </a:pPr>
            <a:r>
              <a:rPr lang="en-US"/>
              <a:t>Apoyar A Los Proveedores De Cuidado Infantil Familiar En La Recopilación Y El Uso De Datos Para Tomar Decisiones </a:t>
            </a:r>
            <a:br>
              <a:rPr lang="en-US"/>
            </a:br>
            <a:r>
              <a:rPr lang="en-US"/>
              <a:t>  </a:t>
            </a:r>
            <a:endParaRPr/>
          </a:p>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57" name="Shape 257"/>
        <p:cNvGrpSpPr/>
        <p:nvPr/>
      </p:nvGrpSpPr>
      <p:grpSpPr>
        <a:xfrm>
          <a:off x="0" y="0"/>
          <a:ext cx="0" cy="0"/>
          <a:chOff x="0" y="0"/>
          <a:chExt cx="0" cy="0"/>
        </a:xfrm>
      </p:grpSpPr>
      <p:sp>
        <p:nvSpPr>
          <p:cNvPr id="258" name="Google Shape;258;p8"/>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Actividad de Prácticas de Proveedores </a:t>
            </a:r>
            <a:endParaRPr/>
          </a:p>
        </p:txBody>
      </p:sp>
      <p:sp>
        <p:nvSpPr>
          <p:cNvPr id="259" name="Google Shape;259;p8"/>
          <p:cNvSpPr txBox="1"/>
          <p:nvPr>
            <p:ph idx="1" type="body"/>
          </p:nvPr>
        </p:nvSpPr>
        <p:spPr>
          <a:xfrm>
            <a:off x="971550" y="1345213"/>
            <a:ext cx="10515600" cy="4823111"/>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Clr>
                <a:srgbClr val="FFD100"/>
              </a:buClr>
              <a:buSzPts val="3600"/>
              <a:buChar char="•"/>
            </a:pPr>
            <a:r>
              <a:rPr lang="en-US">
                <a:solidFill>
                  <a:srgbClr val="000000"/>
                </a:solidFill>
                <a:latin typeface="Arial"/>
                <a:ea typeface="Arial"/>
                <a:cs typeface="Arial"/>
                <a:sym typeface="Arial"/>
              </a:rPr>
              <a:t>¿Cuáles son algunas de las maneras en que podemos aprender más sobre nuestras propias prácticas de enseñanza?"</a:t>
            </a:r>
            <a:br>
              <a:rPr lang="en-US">
                <a:solidFill>
                  <a:srgbClr val="000000"/>
                </a:solidFill>
                <a:latin typeface="Arial"/>
                <a:ea typeface="Arial"/>
                <a:cs typeface="Arial"/>
                <a:sym typeface="Arial"/>
              </a:rPr>
            </a:br>
            <a:endParaRPr/>
          </a:p>
        </p:txBody>
      </p:sp>
      <p:pic>
        <p:nvPicPr>
          <p:cNvPr descr="A hand holding a pen over a notebook&#10;&#10;Description automatically generated" id="260" name="Google Shape;260;p8"/>
          <p:cNvPicPr preferRelativeResize="0"/>
          <p:nvPr/>
        </p:nvPicPr>
        <p:blipFill rotWithShape="1">
          <a:blip r:embed="rId3">
            <a:alphaModFix/>
          </a:blip>
          <a:srcRect b="0" l="0" r="0" t="0"/>
          <a:stretch/>
        </p:blipFill>
        <p:spPr>
          <a:xfrm>
            <a:off x="966762" y="3284114"/>
            <a:ext cx="2717894" cy="2228673"/>
          </a:xfrm>
          <a:prstGeom prst="rect">
            <a:avLst/>
          </a:prstGeom>
          <a:noFill/>
          <a:ln>
            <a:noFill/>
          </a:ln>
        </p:spPr>
      </p:pic>
      <p:pic>
        <p:nvPicPr>
          <p:cNvPr descr="A person holding a camera&#10;&#10;Description automatically generated" id="261" name="Google Shape;261;p8"/>
          <p:cNvPicPr preferRelativeResize="0"/>
          <p:nvPr/>
        </p:nvPicPr>
        <p:blipFill rotWithShape="1">
          <a:blip r:embed="rId4">
            <a:alphaModFix/>
          </a:blip>
          <a:srcRect b="0" l="0" r="0" t="0"/>
          <a:stretch/>
        </p:blipFill>
        <p:spPr>
          <a:xfrm>
            <a:off x="4250032" y="3284114"/>
            <a:ext cx="3671272" cy="2056797"/>
          </a:xfrm>
          <a:prstGeom prst="rect">
            <a:avLst/>
          </a:prstGeom>
          <a:noFill/>
          <a:ln>
            <a:noFill/>
          </a:ln>
        </p:spPr>
      </p:pic>
      <p:pic>
        <p:nvPicPr>
          <p:cNvPr descr="A clipboard with a graph on it&#10;&#10;Description automatically generated" id="262" name="Google Shape;262;p8"/>
          <p:cNvPicPr preferRelativeResize="0"/>
          <p:nvPr/>
        </p:nvPicPr>
        <p:blipFill rotWithShape="1">
          <a:blip r:embed="rId5">
            <a:alphaModFix/>
          </a:blip>
          <a:srcRect b="0" l="0" r="0" t="0"/>
          <a:stretch/>
        </p:blipFill>
        <p:spPr>
          <a:xfrm>
            <a:off x="8486680" y="3284114"/>
            <a:ext cx="3434886" cy="212897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91"/>
          <p:cNvSpPr txBox="1"/>
          <p:nvPr>
            <p:ph type="title"/>
          </p:nvPr>
        </p:nvSpPr>
        <p:spPr>
          <a:xfrm>
            <a:off x="1041508" y="188236"/>
            <a:ext cx="11150491" cy="73809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Medidas De Resultados Del Niño: Todos Los Niños</a:t>
            </a:r>
            <a:endParaRPr/>
          </a:p>
        </p:txBody>
      </p:sp>
      <p:grpSp>
        <p:nvGrpSpPr>
          <p:cNvPr id="269" name="Google Shape;269;p91"/>
          <p:cNvGrpSpPr/>
          <p:nvPr/>
        </p:nvGrpSpPr>
        <p:grpSpPr>
          <a:xfrm>
            <a:off x="803973" y="1472295"/>
            <a:ext cx="10174861" cy="3913408"/>
            <a:chOff x="4475" y="96727"/>
            <a:chExt cx="10174861" cy="3913408"/>
          </a:xfrm>
        </p:grpSpPr>
        <p:sp>
          <p:nvSpPr>
            <p:cNvPr id="270" name="Google Shape;270;p91"/>
            <p:cNvSpPr/>
            <p:nvPr/>
          </p:nvSpPr>
          <p:spPr>
            <a:xfrm>
              <a:off x="4475" y="96727"/>
              <a:ext cx="3913408" cy="3913408"/>
            </a:xfrm>
            <a:prstGeom prst="ellipse">
              <a:avLst/>
            </a:prstGeom>
            <a:solidFill>
              <a:srgbClr val="599BD5">
                <a:alpha val="49411"/>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91"/>
            <p:cNvSpPr txBox="1"/>
            <p:nvPr/>
          </p:nvSpPr>
          <p:spPr>
            <a:xfrm>
              <a:off x="242010" y="669831"/>
              <a:ext cx="3102768" cy="3208525"/>
            </a:xfrm>
            <a:prstGeom prst="rect">
              <a:avLst/>
            </a:prstGeom>
            <a:noFill/>
            <a:ln>
              <a:noFill/>
            </a:ln>
          </p:spPr>
          <p:txBody>
            <a:bodyPr anchorCtr="0" anchor="ctr" bIns="50800" lIns="215350" spcFirstLastPara="1" rIns="215350" wrap="square" tIns="50800">
              <a:noAutofit/>
            </a:bodyPr>
            <a:lstStyle/>
            <a:p>
              <a:pPr indent="0" lvl="0" marL="0" marR="0" rtl="0" algn="ctr">
                <a:lnSpc>
                  <a:spcPct val="90000"/>
                </a:lnSpc>
                <a:spcBef>
                  <a:spcPts val="0"/>
                </a:spcBef>
                <a:spcAft>
                  <a:spcPts val="0"/>
                </a:spcAft>
                <a:buNone/>
              </a:pPr>
              <a:r>
                <a:rPr b="0" i="0" lang="en-US" sz="2800" u="none" cap="none" strike="noStrike">
                  <a:solidFill>
                    <a:schemeClr val="dk1"/>
                  </a:solidFill>
                  <a:latin typeface="Arial"/>
                  <a:ea typeface="Arial"/>
                  <a:cs typeface="Arial"/>
                  <a:sym typeface="Arial"/>
                </a:rPr>
                <a:t>¿Todos los niños están comprometidos? </a:t>
              </a:r>
              <a:br>
                <a:rPr b="0" i="0" lang="en-US" sz="2800" u="none" cap="none" strike="noStrike">
                  <a:solidFill>
                    <a:schemeClr val="dk1"/>
                  </a:solidFill>
                  <a:latin typeface="Arial"/>
                  <a:ea typeface="Arial"/>
                  <a:cs typeface="Arial"/>
                  <a:sym typeface="Arial"/>
                </a:rPr>
              </a:br>
              <a:endParaRPr b="0" i="0" sz="1050" u="none" cap="none" strike="noStrike">
                <a:solidFill>
                  <a:srgbClr val="000000"/>
                </a:solidFill>
                <a:latin typeface="Arial"/>
                <a:ea typeface="Arial"/>
                <a:cs typeface="Arial"/>
                <a:sym typeface="Arial"/>
              </a:endParaRPr>
            </a:p>
          </p:txBody>
        </p:sp>
        <p:sp>
          <p:nvSpPr>
            <p:cNvPr id="272" name="Google Shape;272;p91"/>
            <p:cNvSpPr/>
            <p:nvPr/>
          </p:nvSpPr>
          <p:spPr>
            <a:xfrm>
              <a:off x="3135201" y="96727"/>
              <a:ext cx="3913408" cy="3913408"/>
            </a:xfrm>
            <a:prstGeom prst="ellipse">
              <a:avLst/>
            </a:prstGeom>
            <a:solidFill>
              <a:srgbClr val="599BD5">
                <a:alpha val="49411"/>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91"/>
            <p:cNvSpPr txBox="1"/>
            <p:nvPr/>
          </p:nvSpPr>
          <p:spPr>
            <a:xfrm>
              <a:off x="3708306" y="669832"/>
              <a:ext cx="2767198" cy="2767198"/>
            </a:xfrm>
            <a:prstGeom prst="rect">
              <a:avLst/>
            </a:prstGeom>
            <a:noFill/>
            <a:ln>
              <a:noFill/>
            </a:ln>
          </p:spPr>
          <p:txBody>
            <a:bodyPr anchorCtr="0" anchor="ctr" bIns="50800" lIns="215350" spcFirstLastPara="1" rIns="215350" wrap="square" tIns="50800">
              <a:noAutofit/>
            </a:bodyPr>
            <a:lstStyle/>
            <a:p>
              <a:pPr indent="0" lvl="0" marL="0" marR="0" rtl="0" algn="ctr">
                <a:lnSpc>
                  <a:spcPct val="90000"/>
                </a:lnSpc>
                <a:spcBef>
                  <a:spcPts val="0"/>
                </a:spcBef>
                <a:spcAft>
                  <a:spcPts val="0"/>
                </a:spcAft>
                <a:buNone/>
              </a:pPr>
              <a:r>
                <a:rPr b="0" i="0" lang="en-US" sz="4000" u="none" cap="none" strike="noStrike">
                  <a:solidFill>
                    <a:schemeClr val="dk1"/>
                  </a:solidFill>
                  <a:latin typeface="Arial"/>
                  <a:ea typeface="Arial"/>
                  <a:cs typeface="Arial"/>
                  <a:sym typeface="Arial"/>
                </a:rPr>
                <a:t>¿Todos los niños siguen las rutinas? </a:t>
              </a:r>
              <a:endParaRPr b="0" i="0" sz="4000" u="none" cap="none" strike="noStrike">
                <a:solidFill>
                  <a:schemeClr val="dk1"/>
                </a:solidFill>
                <a:latin typeface="Arial"/>
                <a:ea typeface="Arial"/>
                <a:cs typeface="Arial"/>
                <a:sym typeface="Arial"/>
              </a:endParaRPr>
            </a:p>
          </p:txBody>
        </p:sp>
        <p:sp>
          <p:nvSpPr>
            <p:cNvPr id="274" name="Google Shape;274;p91"/>
            <p:cNvSpPr/>
            <p:nvPr/>
          </p:nvSpPr>
          <p:spPr>
            <a:xfrm>
              <a:off x="6265928" y="96727"/>
              <a:ext cx="3913408" cy="3913408"/>
            </a:xfrm>
            <a:prstGeom prst="ellipse">
              <a:avLst/>
            </a:prstGeom>
            <a:solidFill>
              <a:srgbClr val="599BD5">
                <a:alpha val="49411"/>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91"/>
            <p:cNvSpPr txBox="1"/>
            <p:nvPr/>
          </p:nvSpPr>
          <p:spPr>
            <a:xfrm>
              <a:off x="6839033" y="669832"/>
              <a:ext cx="2767198" cy="2767198"/>
            </a:xfrm>
            <a:prstGeom prst="rect">
              <a:avLst/>
            </a:prstGeom>
            <a:noFill/>
            <a:ln>
              <a:noFill/>
            </a:ln>
          </p:spPr>
          <p:txBody>
            <a:bodyPr anchorCtr="0" anchor="ctr" bIns="50800" lIns="215350" spcFirstLastPara="1" rIns="215350" wrap="square" tIns="50800">
              <a:noAutofit/>
            </a:bodyPr>
            <a:lstStyle/>
            <a:p>
              <a:pPr indent="0" lvl="0" marL="0" marR="0" rtl="0" algn="ctr">
                <a:lnSpc>
                  <a:spcPct val="90000"/>
                </a:lnSpc>
                <a:spcBef>
                  <a:spcPts val="0"/>
                </a:spcBef>
                <a:spcAft>
                  <a:spcPts val="0"/>
                </a:spcAft>
                <a:buNone/>
              </a:pPr>
              <a:r>
                <a:rPr b="0" i="0" lang="en-US" sz="4000" u="none" cap="none" strike="noStrike">
                  <a:solidFill>
                    <a:schemeClr val="dk1"/>
                  </a:solidFill>
                  <a:latin typeface="Arial"/>
                  <a:ea typeface="Arial"/>
                  <a:cs typeface="Arial"/>
                  <a:sym typeface="Arial"/>
                </a:rPr>
                <a:t>¿Qué niños requieren apoyo adicional? </a:t>
              </a:r>
              <a:endParaRPr b="0" i="0" sz="1400" u="none" cap="none" strike="noStrike">
                <a:solidFill>
                  <a:srgbClr val="000000"/>
                </a:solidFill>
                <a:latin typeface="Arial"/>
                <a:ea typeface="Arial"/>
                <a:cs typeface="Arial"/>
                <a:sym typeface="Arial"/>
              </a:endParaRPr>
            </a:p>
          </p:txBody>
        </p:sp>
      </p:grpSp>
      <p:pic>
        <p:nvPicPr>
          <p:cNvPr descr="A blue and white rectangular sign&#10;&#10;AI-generated content may be incorrect." id="276" name="Google Shape;276;p91"/>
          <p:cNvPicPr preferRelativeResize="0"/>
          <p:nvPr/>
        </p:nvPicPr>
        <p:blipFill rotWithShape="1">
          <a:blip r:embed="rId3">
            <a:alphaModFix/>
          </a:blip>
          <a:srcRect b="0" l="0" r="0" t="0"/>
          <a:stretch/>
        </p:blipFill>
        <p:spPr>
          <a:xfrm>
            <a:off x="9789459" y="5253924"/>
            <a:ext cx="2190268" cy="153318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9"/>
          <p:cNvSpPr txBox="1"/>
          <p:nvPr>
            <p:ph type="title"/>
          </p:nvPr>
        </p:nvSpPr>
        <p:spPr>
          <a:xfrm>
            <a:off x="971550" y="196849"/>
            <a:ext cx="11220450" cy="73809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Medidas De Resultados Del Niño: Actividad Grupal </a:t>
            </a:r>
            <a:endParaRPr/>
          </a:p>
        </p:txBody>
      </p:sp>
      <p:sp>
        <p:nvSpPr>
          <p:cNvPr id="283" name="Google Shape;283;p9"/>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1000"/>
              </a:spcBef>
              <a:spcAft>
                <a:spcPts val="0"/>
              </a:spcAft>
              <a:buSzPts val="3600"/>
              <a:buNone/>
            </a:pPr>
            <a:r>
              <a:rPr lang="en-US">
                <a:solidFill>
                  <a:srgbClr val="000000"/>
                </a:solidFill>
              </a:rPr>
              <a:t>¿Cuáles son algunas maneras en que podemos hacer un seguimiento del progreso de los niños a lo largo del tiempo?</a:t>
            </a:r>
            <a:br>
              <a:rPr lang="en-US">
                <a:solidFill>
                  <a:srgbClr val="000000"/>
                </a:solidFill>
              </a:rPr>
            </a:br>
            <a:endParaRPr b="0" u="none" strike="noStrike">
              <a:solidFill>
                <a:srgbClr val="000000"/>
              </a:solidFill>
            </a:endParaRPr>
          </a:p>
        </p:txBody>
      </p:sp>
      <p:pic>
        <p:nvPicPr>
          <p:cNvPr descr="A hand holding a red marker&#10;&#10;Description automatically generated" id="284" name="Google Shape;284;p9"/>
          <p:cNvPicPr preferRelativeResize="0"/>
          <p:nvPr/>
        </p:nvPicPr>
        <p:blipFill rotWithShape="1">
          <a:blip r:embed="rId3">
            <a:alphaModFix/>
          </a:blip>
          <a:srcRect b="0" l="0" r="0" t="0"/>
          <a:stretch/>
        </p:blipFill>
        <p:spPr>
          <a:xfrm>
            <a:off x="266700" y="3200402"/>
            <a:ext cx="1825830" cy="2312384"/>
          </a:xfrm>
          <a:prstGeom prst="rect">
            <a:avLst/>
          </a:prstGeom>
          <a:noFill/>
          <a:ln>
            <a:noFill/>
          </a:ln>
        </p:spPr>
      </p:pic>
      <p:pic>
        <p:nvPicPr>
          <p:cNvPr descr="A form with text and images&#10;&#10;Description automatically generated with medium confidence" id="285" name="Google Shape;285;p9"/>
          <p:cNvPicPr preferRelativeResize="0"/>
          <p:nvPr/>
        </p:nvPicPr>
        <p:blipFill rotWithShape="1">
          <a:blip r:embed="rId4">
            <a:alphaModFix/>
          </a:blip>
          <a:srcRect b="0" l="0" r="0" t="0"/>
          <a:stretch/>
        </p:blipFill>
        <p:spPr>
          <a:xfrm>
            <a:off x="5870150" y="2957789"/>
            <a:ext cx="2385543" cy="3180724"/>
          </a:xfrm>
          <a:prstGeom prst="rect">
            <a:avLst/>
          </a:prstGeom>
          <a:noFill/>
          <a:ln>
            <a:noFill/>
          </a:ln>
        </p:spPr>
      </p:pic>
      <p:pic>
        <p:nvPicPr>
          <p:cNvPr descr="A person and children painting&#10;&#10;Description automatically generated" id="286" name="Google Shape;286;p9"/>
          <p:cNvPicPr preferRelativeResize="0"/>
          <p:nvPr/>
        </p:nvPicPr>
        <p:blipFill rotWithShape="1">
          <a:blip r:embed="rId5">
            <a:alphaModFix/>
          </a:blip>
          <a:srcRect b="0" l="0" r="0" t="0"/>
          <a:stretch/>
        </p:blipFill>
        <p:spPr>
          <a:xfrm>
            <a:off x="2232245" y="3504962"/>
            <a:ext cx="3467183" cy="2086379"/>
          </a:xfrm>
          <a:prstGeom prst="rect">
            <a:avLst/>
          </a:prstGeom>
          <a:noFill/>
          <a:ln>
            <a:noFill/>
          </a:ln>
        </p:spPr>
      </p:pic>
      <p:pic>
        <p:nvPicPr>
          <p:cNvPr descr="A chart with pictures of a child and a football&#10;&#10;Description automatically generated" id="287" name="Google Shape;287;p9"/>
          <p:cNvPicPr preferRelativeResize="0"/>
          <p:nvPr/>
        </p:nvPicPr>
        <p:blipFill rotWithShape="1">
          <a:blip r:embed="rId6">
            <a:alphaModFix/>
          </a:blip>
          <a:srcRect b="0" l="0" r="0" t="0"/>
          <a:stretch/>
        </p:blipFill>
        <p:spPr>
          <a:xfrm>
            <a:off x="8478304" y="3169825"/>
            <a:ext cx="3713696" cy="284304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10"/>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Resultados Familiares</a:t>
            </a:r>
            <a:endParaRPr/>
          </a:p>
        </p:txBody>
      </p:sp>
      <p:sp>
        <p:nvSpPr>
          <p:cNvPr id="294" name="Google Shape;294;p10"/>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SzPts val="3600"/>
              <a:buChar char="•"/>
            </a:pPr>
            <a:r>
              <a:rPr lang="en-US" sz="4400"/>
              <a:t>¿Quiénes son sus familias? </a:t>
            </a:r>
            <a:br>
              <a:rPr lang="en-US" sz="4400"/>
            </a:br>
            <a:r>
              <a:rPr lang="en-US" sz="4400"/>
              <a:t>¿Están satisfechas sus familias?</a:t>
            </a:r>
            <a:br>
              <a:rPr lang="en-US" sz="4400"/>
            </a:br>
            <a:r>
              <a:rPr lang="en-US" sz="4400"/>
              <a:t>¿Qué quieren y necesitan sus familias? </a:t>
            </a:r>
            <a:endParaRPr sz="4400"/>
          </a:p>
        </p:txBody>
      </p:sp>
      <p:pic>
        <p:nvPicPr>
          <p:cNvPr descr="A green and white sign with black text&#10;&#10;AI-generated content may be incorrect." id="295" name="Google Shape;295;p10"/>
          <p:cNvPicPr preferRelativeResize="0"/>
          <p:nvPr/>
        </p:nvPicPr>
        <p:blipFill rotWithShape="1">
          <a:blip r:embed="rId3">
            <a:alphaModFix/>
          </a:blip>
          <a:srcRect b="0" l="0" r="0" t="0"/>
          <a:stretch/>
        </p:blipFill>
        <p:spPr>
          <a:xfrm>
            <a:off x="8292353" y="4048232"/>
            <a:ext cx="3352800" cy="2374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12"/>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Resultados Familiares: Actividad Grupal </a:t>
            </a:r>
            <a:endParaRPr/>
          </a:p>
        </p:txBody>
      </p:sp>
      <p:sp>
        <p:nvSpPr>
          <p:cNvPr id="302" name="Google Shape;302;p12"/>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rPr lang="en-US"/>
              <a:t>¿Por qué es importante conocer a nuestra familia y cómo se sienten nuestras familias con respecto a nuestro cuidado?</a:t>
            </a:r>
            <a:br>
              <a:rPr lang="en-US"/>
            </a:br>
            <a:endParaRPr/>
          </a:p>
        </p:txBody>
      </p:sp>
      <p:pic>
        <p:nvPicPr>
          <p:cNvPr descr="A person holding a baby&#10;&#10;Description automatically generated" id="303" name="Google Shape;303;p12"/>
          <p:cNvPicPr preferRelativeResize="0"/>
          <p:nvPr/>
        </p:nvPicPr>
        <p:blipFill rotWithShape="1">
          <a:blip r:embed="rId3">
            <a:alphaModFix/>
          </a:blip>
          <a:srcRect b="0" l="0" r="0" t="0"/>
          <a:stretch/>
        </p:blipFill>
        <p:spPr>
          <a:xfrm>
            <a:off x="971550" y="3143531"/>
            <a:ext cx="3317156" cy="2465177"/>
          </a:xfrm>
          <a:prstGeom prst="rect">
            <a:avLst/>
          </a:prstGeom>
          <a:noFill/>
          <a:ln cap="flat" cmpd="sng" w="9525">
            <a:solidFill>
              <a:schemeClr val="dk1"/>
            </a:solidFill>
            <a:prstDash val="solid"/>
            <a:round/>
            <a:headEnd len="sm" w="sm" type="none"/>
            <a:tailEnd len="sm" w="sm" type="none"/>
          </a:ln>
        </p:spPr>
      </p:pic>
      <p:pic>
        <p:nvPicPr>
          <p:cNvPr descr="A person and a baby&#10;&#10;Description automatically generated" id="304" name="Google Shape;304;p12"/>
          <p:cNvPicPr preferRelativeResize="0"/>
          <p:nvPr/>
        </p:nvPicPr>
        <p:blipFill rotWithShape="1">
          <a:blip r:embed="rId4">
            <a:alphaModFix/>
          </a:blip>
          <a:srcRect b="0" l="0" r="0" t="0"/>
          <a:stretch/>
        </p:blipFill>
        <p:spPr>
          <a:xfrm>
            <a:off x="5304160" y="3039373"/>
            <a:ext cx="1850379" cy="2569335"/>
          </a:xfrm>
          <a:prstGeom prst="rect">
            <a:avLst/>
          </a:prstGeom>
          <a:noFill/>
          <a:ln>
            <a:noFill/>
          </a:ln>
        </p:spPr>
      </p:pic>
      <p:pic>
        <p:nvPicPr>
          <p:cNvPr descr="A family sitting on a couch&#10;&#10;Description automatically generated" id="305" name="Google Shape;305;p12"/>
          <p:cNvPicPr preferRelativeResize="0"/>
          <p:nvPr/>
        </p:nvPicPr>
        <p:blipFill rotWithShape="1">
          <a:blip r:embed="rId5">
            <a:alphaModFix/>
          </a:blip>
          <a:srcRect b="0" l="0" r="0" t="0"/>
          <a:stretch/>
        </p:blipFill>
        <p:spPr>
          <a:xfrm>
            <a:off x="8095891" y="3316039"/>
            <a:ext cx="3391258" cy="201600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98"/>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Uso De Datos Para Tomar Decisiones </a:t>
            </a:r>
            <a:endParaRPr/>
          </a:p>
        </p:txBody>
      </p:sp>
      <p:grpSp>
        <p:nvGrpSpPr>
          <p:cNvPr id="311" name="Google Shape;311;p98"/>
          <p:cNvGrpSpPr/>
          <p:nvPr/>
        </p:nvGrpSpPr>
        <p:grpSpPr>
          <a:xfrm>
            <a:off x="3942200" y="1345214"/>
            <a:ext cx="4574298" cy="4667651"/>
            <a:chOff x="2970650" y="0"/>
            <a:chExt cx="4574298" cy="4667651"/>
          </a:xfrm>
        </p:grpSpPr>
        <p:sp>
          <p:nvSpPr>
            <p:cNvPr id="312" name="Google Shape;312;p98"/>
            <p:cNvSpPr/>
            <p:nvPr/>
          </p:nvSpPr>
          <p:spPr>
            <a:xfrm>
              <a:off x="2970650" y="182038"/>
              <a:ext cx="3995192" cy="3995510"/>
            </a:xfrm>
            <a:prstGeom prst="ellipse">
              <a:avLst/>
            </a:prstGeom>
            <a:solidFill>
              <a:schemeClr val="accent4"/>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98"/>
            <p:cNvSpPr txBox="1"/>
            <p:nvPr/>
          </p:nvSpPr>
          <p:spPr>
            <a:xfrm>
              <a:off x="3373000" y="767161"/>
              <a:ext cx="3429000" cy="2825100"/>
            </a:xfrm>
            <a:prstGeom prst="rect">
              <a:avLst/>
            </a:prstGeom>
            <a:noFill/>
            <a:ln>
              <a:noFill/>
            </a:ln>
          </p:spPr>
          <p:txBody>
            <a:bodyPr anchorCtr="0" anchor="ctr" bIns="144775" lIns="144775" spcFirstLastPara="1" rIns="144775" wrap="square" tIns="144775">
              <a:noAutofit/>
            </a:bodyPr>
            <a:lstStyle/>
            <a:p>
              <a:pPr indent="0" lvl="0" marL="0" marR="0" rtl="0" algn="ctr">
                <a:lnSpc>
                  <a:spcPct val="90000"/>
                </a:lnSpc>
                <a:spcBef>
                  <a:spcPts val="0"/>
                </a:spcBef>
                <a:spcAft>
                  <a:spcPts val="0"/>
                </a:spcAft>
                <a:buNone/>
              </a:pPr>
              <a:r>
                <a:rPr b="0" i="0" lang="en-US" sz="3700" u="none" cap="none" strike="noStrike">
                  <a:solidFill>
                    <a:schemeClr val="dk1"/>
                  </a:solidFill>
                  <a:latin typeface="Arial"/>
                  <a:ea typeface="Arial"/>
                  <a:cs typeface="Arial"/>
                  <a:sym typeface="Arial"/>
                </a:rPr>
                <a:t>¡No recoja</a:t>
              </a:r>
              <a:r>
                <a:rPr lang="en-US" sz="3700">
                  <a:solidFill>
                    <a:schemeClr val="dk1"/>
                  </a:solidFill>
                </a:rPr>
                <a:t> datos</a:t>
              </a:r>
              <a:r>
                <a:rPr b="0" i="0" lang="en-US" sz="3700" u="none" cap="none" strike="noStrike">
                  <a:solidFill>
                    <a:schemeClr val="dk1"/>
                  </a:solidFill>
                  <a:latin typeface="Arial"/>
                  <a:ea typeface="Arial"/>
                  <a:cs typeface="Arial"/>
                  <a:sym typeface="Arial"/>
                </a:rPr>
                <a:t> a menos que vaya a usarlo!</a:t>
              </a:r>
              <a:r>
                <a:rPr b="0" i="0" lang="en-US" sz="3800" u="none" cap="none" strike="noStrike">
                  <a:solidFill>
                    <a:schemeClr val="dk1"/>
                  </a:solidFill>
                  <a:latin typeface="Arial"/>
                  <a:ea typeface="Arial"/>
                  <a:cs typeface="Arial"/>
                  <a:sym typeface="Arial"/>
                </a:rPr>
                <a:t> </a:t>
              </a:r>
              <a:endParaRPr b="0" i="0" sz="3800" u="none" cap="none" strike="noStrike">
                <a:solidFill>
                  <a:schemeClr val="dk1"/>
                </a:solidFill>
                <a:latin typeface="Arial"/>
                <a:ea typeface="Arial"/>
                <a:cs typeface="Arial"/>
                <a:sym typeface="Arial"/>
              </a:endParaRPr>
            </a:p>
          </p:txBody>
        </p:sp>
        <p:sp>
          <p:nvSpPr>
            <p:cNvPr id="314" name="Google Shape;314;p98"/>
            <p:cNvSpPr/>
            <p:nvPr/>
          </p:nvSpPr>
          <p:spPr>
            <a:xfrm>
              <a:off x="5250481" y="0"/>
              <a:ext cx="444621" cy="444360"/>
            </a:xfrm>
            <a:prstGeom prst="ellipse">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 name="Google Shape;315;p98"/>
            <p:cNvSpPr/>
            <p:nvPr/>
          </p:nvSpPr>
          <p:spPr>
            <a:xfrm>
              <a:off x="4198392" y="3880685"/>
              <a:ext cx="322030" cy="322067"/>
            </a:xfrm>
            <a:prstGeom prst="ellipse">
              <a:avLst/>
            </a:prstGeom>
            <a:solidFill>
              <a:srgbClr val="43A2BE"/>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98"/>
            <p:cNvSpPr/>
            <p:nvPr/>
          </p:nvSpPr>
          <p:spPr>
            <a:xfrm>
              <a:off x="7222918" y="1803580"/>
              <a:ext cx="322030" cy="322067"/>
            </a:xfrm>
            <a:prstGeom prst="ellipse">
              <a:avLst/>
            </a:prstGeom>
            <a:solidFill>
              <a:srgbClr val="43BAA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98"/>
            <p:cNvSpPr/>
            <p:nvPr/>
          </p:nvSpPr>
          <p:spPr>
            <a:xfrm>
              <a:off x="5683667" y="4223291"/>
              <a:ext cx="444621" cy="444360"/>
            </a:xfrm>
            <a:prstGeom prst="ellipse">
              <a:avLst/>
            </a:prstGeom>
            <a:solidFill>
              <a:srgbClr val="44B57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98"/>
            <p:cNvSpPr/>
            <p:nvPr/>
          </p:nvSpPr>
          <p:spPr>
            <a:xfrm>
              <a:off x="4198392" y="419896"/>
              <a:ext cx="322030" cy="322067"/>
            </a:xfrm>
            <a:prstGeom prst="ellipse">
              <a:avLst/>
            </a:prstGeom>
            <a:solidFill>
              <a:srgbClr val="46AF46"/>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98"/>
            <p:cNvSpPr/>
            <p:nvPr/>
          </p:nvSpPr>
          <p:spPr>
            <a:xfrm>
              <a:off x="3275298" y="2473855"/>
              <a:ext cx="322030" cy="322067"/>
            </a:xfrm>
            <a:prstGeom prst="ellipse">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
          <p:cNvSpPr txBox="1"/>
          <p:nvPr>
            <p:ph type="title"/>
          </p:nvPr>
        </p:nvSpPr>
        <p:spPr>
          <a:xfrm>
            <a:off x="1095186" y="237190"/>
            <a:ext cx="11547662"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556"/>
              <a:buNone/>
            </a:pPr>
            <a:r>
              <a:rPr lang="en-US" sz="3200"/>
              <a:t>Incorporar La Recopilación De Datos En Las Rutinas Diarias</a:t>
            </a:r>
            <a:endParaRPr sz="3600"/>
          </a:p>
        </p:txBody>
      </p:sp>
      <p:grpSp>
        <p:nvGrpSpPr>
          <p:cNvPr id="326" name="Google Shape;326;p5"/>
          <p:cNvGrpSpPr/>
          <p:nvPr/>
        </p:nvGrpSpPr>
        <p:grpSpPr>
          <a:xfrm>
            <a:off x="790833" y="1640633"/>
            <a:ext cx="11002237" cy="3984119"/>
            <a:chOff x="0" y="133109"/>
            <a:chExt cx="11002237" cy="3984119"/>
          </a:xfrm>
        </p:grpSpPr>
        <p:sp>
          <p:nvSpPr>
            <p:cNvPr id="327" name="Google Shape;327;p5"/>
            <p:cNvSpPr/>
            <p:nvPr/>
          </p:nvSpPr>
          <p:spPr>
            <a:xfrm>
              <a:off x="0" y="133109"/>
              <a:ext cx="10857470" cy="725399"/>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 name="Google Shape;328;p5"/>
            <p:cNvSpPr txBox="1"/>
            <p:nvPr/>
          </p:nvSpPr>
          <p:spPr>
            <a:xfrm>
              <a:off x="35410" y="168520"/>
              <a:ext cx="10966827" cy="654577"/>
            </a:xfrm>
            <a:prstGeom prst="rect">
              <a:avLst/>
            </a:prstGeom>
            <a:noFill/>
            <a:ln>
              <a:noFill/>
            </a:ln>
          </p:spPr>
          <p:txBody>
            <a:bodyPr anchorCtr="0" anchor="ctr" bIns="118100" lIns="118100" spcFirstLastPara="1" rIns="118100" wrap="square" tIns="118100">
              <a:noAutofit/>
            </a:bodyPr>
            <a:lstStyle/>
            <a:p>
              <a:pPr indent="0" lvl="0" marL="0" marR="0" rtl="0" algn="l">
                <a:lnSpc>
                  <a:spcPct val="90000"/>
                </a:lnSpc>
                <a:spcBef>
                  <a:spcPts val="0"/>
                </a:spcBef>
                <a:spcAft>
                  <a:spcPts val="0"/>
                </a:spcAft>
                <a:buNone/>
              </a:pPr>
              <a:r>
                <a:rPr b="0" i="0" lang="en-US" sz="2200" u="none" cap="none" strike="noStrike">
                  <a:solidFill>
                    <a:schemeClr val="lt1"/>
                  </a:solidFill>
                  <a:latin typeface="Arial"/>
                  <a:ea typeface="Arial"/>
                  <a:cs typeface="Arial"/>
                  <a:sym typeface="Arial"/>
                </a:rPr>
                <a:t>Seleccione las horas (actividades) específicas en las que se recopilarán los datos</a:t>
              </a:r>
              <a:endParaRPr b="0" i="0" sz="2200" u="none" cap="none" strike="noStrike">
                <a:solidFill>
                  <a:schemeClr val="lt1"/>
                </a:solidFill>
                <a:latin typeface="Arial"/>
                <a:ea typeface="Arial"/>
                <a:cs typeface="Arial"/>
                <a:sym typeface="Arial"/>
              </a:endParaRPr>
            </a:p>
          </p:txBody>
        </p:sp>
        <p:sp>
          <p:nvSpPr>
            <p:cNvPr id="329" name="Google Shape;329;p5"/>
            <p:cNvSpPr/>
            <p:nvPr/>
          </p:nvSpPr>
          <p:spPr>
            <a:xfrm>
              <a:off x="0" y="947789"/>
              <a:ext cx="10857470" cy="725399"/>
            </a:xfrm>
            <a:prstGeom prst="roundRect">
              <a:avLst>
                <a:gd fmla="val 16667" name="adj"/>
              </a:avLst>
            </a:prstGeom>
            <a:solidFill>
              <a:srgbClr val="43AEBD"/>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5"/>
            <p:cNvSpPr txBox="1"/>
            <p:nvPr/>
          </p:nvSpPr>
          <p:spPr>
            <a:xfrm>
              <a:off x="35411" y="983200"/>
              <a:ext cx="10786648" cy="654577"/>
            </a:xfrm>
            <a:prstGeom prst="rect">
              <a:avLst/>
            </a:prstGeom>
            <a:noFill/>
            <a:ln>
              <a:noFill/>
            </a:ln>
          </p:spPr>
          <p:txBody>
            <a:bodyPr anchorCtr="0" anchor="ctr" bIns="118100" lIns="118100" spcFirstLastPara="1" rIns="118100" wrap="square" tIns="118100">
              <a:noAutofit/>
            </a:bodyPr>
            <a:lstStyle/>
            <a:p>
              <a:pPr indent="0" lvl="0" marL="0" marR="0" rtl="0" algn="l">
                <a:lnSpc>
                  <a:spcPct val="90000"/>
                </a:lnSpc>
                <a:spcBef>
                  <a:spcPts val="0"/>
                </a:spcBef>
                <a:spcAft>
                  <a:spcPts val="0"/>
                </a:spcAft>
                <a:buNone/>
              </a:pPr>
              <a:r>
                <a:rPr b="0" i="0" lang="en-US" sz="3100" u="none" cap="none" strike="noStrike">
                  <a:solidFill>
                    <a:schemeClr val="lt1"/>
                  </a:solidFill>
                  <a:latin typeface="Arial"/>
                  <a:ea typeface="Arial"/>
                  <a:cs typeface="Arial"/>
                  <a:sym typeface="Arial"/>
                </a:rPr>
                <a:t>Determine cómo recopilará los datos </a:t>
              </a:r>
              <a:endParaRPr b="0" i="0" sz="1400" u="none" cap="none" strike="noStrike">
                <a:solidFill>
                  <a:srgbClr val="000000"/>
                </a:solidFill>
                <a:latin typeface="Arial"/>
                <a:ea typeface="Arial"/>
                <a:cs typeface="Arial"/>
                <a:sym typeface="Arial"/>
              </a:endParaRPr>
            </a:p>
          </p:txBody>
        </p:sp>
        <p:sp>
          <p:nvSpPr>
            <p:cNvPr id="331" name="Google Shape;331;p5"/>
            <p:cNvSpPr/>
            <p:nvPr/>
          </p:nvSpPr>
          <p:spPr>
            <a:xfrm>
              <a:off x="0" y="1762469"/>
              <a:ext cx="10857470" cy="725399"/>
            </a:xfrm>
            <a:prstGeom prst="roundRect">
              <a:avLst>
                <a:gd fmla="val 16667" name="adj"/>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5"/>
            <p:cNvSpPr txBox="1"/>
            <p:nvPr/>
          </p:nvSpPr>
          <p:spPr>
            <a:xfrm>
              <a:off x="35411" y="1797880"/>
              <a:ext cx="10786648" cy="654577"/>
            </a:xfrm>
            <a:prstGeom prst="rect">
              <a:avLst/>
            </a:prstGeom>
            <a:noFill/>
            <a:ln>
              <a:noFill/>
            </a:ln>
          </p:spPr>
          <p:txBody>
            <a:bodyPr anchorCtr="0" anchor="ctr" bIns="118100" lIns="118100" spcFirstLastPara="1" rIns="118100" wrap="square" tIns="118100">
              <a:noAutofit/>
            </a:bodyPr>
            <a:lstStyle/>
            <a:p>
              <a:pPr indent="0" lvl="0" marL="0" marR="0" rtl="0" algn="l">
                <a:lnSpc>
                  <a:spcPct val="90000"/>
                </a:lnSpc>
                <a:spcBef>
                  <a:spcPts val="0"/>
                </a:spcBef>
                <a:spcAft>
                  <a:spcPts val="0"/>
                </a:spcAft>
                <a:buNone/>
              </a:pPr>
              <a:r>
                <a:rPr b="0" i="0" lang="en-US" sz="3100" u="none" cap="none" strike="noStrike">
                  <a:solidFill>
                    <a:schemeClr val="lt1"/>
                  </a:solidFill>
                  <a:latin typeface="Arial"/>
                  <a:ea typeface="Arial"/>
                  <a:cs typeface="Arial"/>
                  <a:sym typeface="Arial"/>
                </a:rPr>
                <a:t>Planifique cuándo resumirá y revisará los datos </a:t>
              </a:r>
              <a:endParaRPr b="0" i="0" sz="1400" u="none" cap="none" strike="noStrike">
                <a:solidFill>
                  <a:srgbClr val="000000"/>
                </a:solidFill>
                <a:latin typeface="Arial"/>
                <a:ea typeface="Arial"/>
                <a:cs typeface="Arial"/>
                <a:sym typeface="Arial"/>
              </a:endParaRPr>
            </a:p>
          </p:txBody>
        </p:sp>
        <p:sp>
          <p:nvSpPr>
            <p:cNvPr id="333" name="Google Shape;333;p5"/>
            <p:cNvSpPr/>
            <p:nvPr/>
          </p:nvSpPr>
          <p:spPr>
            <a:xfrm>
              <a:off x="0" y="2577149"/>
              <a:ext cx="10857470" cy="725399"/>
            </a:xfrm>
            <a:prstGeom prst="roundRect">
              <a:avLst>
                <a:gd fmla="val 16667" name="adj"/>
              </a:avLst>
            </a:prstGeom>
            <a:solidFill>
              <a:srgbClr val="45B1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5"/>
            <p:cNvSpPr txBox="1"/>
            <p:nvPr/>
          </p:nvSpPr>
          <p:spPr>
            <a:xfrm>
              <a:off x="70822" y="2612559"/>
              <a:ext cx="10786648" cy="654577"/>
            </a:xfrm>
            <a:prstGeom prst="rect">
              <a:avLst/>
            </a:prstGeom>
            <a:noFill/>
            <a:ln>
              <a:noFill/>
            </a:ln>
          </p:spPr>
          <p:txBody>
            <a:bodyPr anchorCtr="0" anchor="ctr" bIns="118100" lIns="118100" spcFirstLastPara="1" rIns="118100" wrap="square" tIns="118100">
              <a:noAutofit/>
            </a:bodyPr>
            <a:lstStyle/>
            <a:p>
              <a:pPr indent="0" lvl="0" marL="0" marR="0" rtl="0" algn="l">
                <a:lnSpc>
                  <a:spcPct val="90000"/>
                </a:lnSpc>
                <a:spcBef>
                  <a:spcPts val="0"/>
                </a:spcBef>
                <a:spcAft>
                  <a:spcPts val="0"/>
                </a:spcAft>
                <a:buNone/>
              </a:pPr>
              <a:r>
                <a:rPr b="0" i="0" lang="en-US" sz="3100" u="none" cap="none" strike="noStrike">
                  <a:solidFill>
                    <a:schemeClr val="lt1"/>
                  </a:solidFill>
                  <a:latin typeface="Arial"/>
                  <a:ea typeface="Arial"/>
                  <a:cs typeface="Arial"/>
                  <a:sym typeface="Arial"/>
                </a:rPr>
                <a:t>Seguimiento del progreso, toma de decisiones </a:t>
              </a:r>
              <a:endParaRPr b="0" i="0" sz="1400" u="none" cap="none" strike="noStrike">
                <a:solidFill>
                  <a:srgbClr val="000000"/>
                </a:solidFill>
                <a:latin typeface="Arial"/>
                <a:ea typeface="Arial"/>
                <a:cs typeface="Arial"/>
                <a:sym typeface="Arial"/>
              </a:endParaRPr>
            </a:p>
          </p:txBody>
        </p:sp>
        <p:sp>
          <p:nvSpPr>
            <p:cNvPr id="335" name="Google Shape;335;p5"/>
            <p:cNvSpPr/>
            <p:nvPr/>
          </p:nvSpPr>
          <p:spPr>
            <a:xfrm>
              <a:off x="0" y="3391829"/>
              <a:ext cx="10857470" cy="725399"/>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5"/>
            <p:cNvSpPr txBox="1"/>
            <p:nvPr/>
          </p:nvSpPr>
          <p:spPr>
            <a:xfrm>
              <a:off x="70822" y="3427239"/>
              <a:ext cx="10786648" cy="654577"/>
            </a:xfrm>
            <a:prstGeom prst="rect">
              <a:avLst/>
            </a:prstGeom>
            <a:noFill/>
            <a:ln>
              <a:noFill/>
            </a:ln>
          </p:spPr>
          <p:txBody>
            <a:bodyPr anchorCtr="0" anchor="ctr" bIns="118100" lIns="118100" spcFirstLastPara="1" rIns="118100" wrap="square" tIns="118100">
              <a:noAutofit/>
            </a:bodyPr>
            <a:lstStyle/>
            <a:p>
              <a:pPr indent="0" lvl="0" marL="0" marR="0" rtl="0" algn="l">
                <a:lnSpc>
                  <a:spcPct val="90000"/>
                </a:lnSpc>
                <a:spcBef>
                  <a:spcPts val="0"/>
                </a:spcBef>
                <a:spcAft>
                  <a:spcPts val="0"/>
                </a:spcAft>
                <a:buNone/>
              </a:pPr>
              <a:r>
                <a:rPr b="0" i="0" lang="en-US" sz="3100" u="none" cap="none" strike="noStrike">
                  <a:solidFill>
                    <a:schemeClr val="lt1"/>
                  </a:solidFill>
                  <a:latin typeface="Arial"/>
                  <a:ea typeface="Arial"/>
                  <a:cs typeface="Arial"/>
                  <a:sym typeface="Arial"/>
                </a:rPr>
                <a:t>¡Planifique cómo, cuándo y con quién compartir!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99"/>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Compartir datos</a:t>
            </a:r>
            <a:endParaRPr/>
          </a:p>
        </p:txBody>
      </p:sp>
      <p:grpSp>
        <p:nvGrpSpPr>
          <p:cNvPr id="342" name="Google Shape;342;p99"/>
          <p:cNvGrpSpPr/>
          <p:nvPr/>
        </p:nvGrpSpPr>
        <p:grpSpPr>
          <a:xfrm>
            <a:off x="3895524" y="1345214"/>
            <a:ext cx="4667652" cy="4667652"/>
            <a:chOff x="2923974" y="0"/>
            <a:chExt cx="4667652" cy="4667652"/>
          </a:xfrm>
        </p:grpSpPr>
        <p:sp>
          <p:nvSpPr>
            <p:cNvPr id="343" name="Google Shape;343;p99"/>
            <p:cNvSpPr/>
            <p:nvPr/>
          </p:nvSpPr>
          <p:spPr>
            <a:xfrm>
              <a:off x="2923974" y="0"/>
              <a:ext cx="4667652" cy="4667652"/>
            </a:xfrm>
            <a:prstGeom prst="diamond">
              <a:avLst/>
            </a:prstGeom>
            <a:solidFill>
              <a:srgbClr val="CCD3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99"/>
            <p:cNvSpPr/>
            <p:nvPr/>
          </p:nvSpPr>
          <p:spPr>
            <a:xfrm>
              <a:off x="3367400" y="443426"/>
              <a:ext cx="1820384" cy="1820384"/>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p99"/>
            <p:cNvSpPr txBox="1"/>
            <p:nvPr/>
          </p:nvSpPr>
          <p:spPr>
            <a:xfrm>
              <a:off x="3456264" y="532290"/>
              <a:ext cx="1642656" cy="1642656"/>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None/>
              </a:pPr>
              <a:r>
                <a:rPr b="0" i="0" lang="en-US" sz="2400" u="none" cap="none" strike="noStrike">
                  <a:solidFill>
                    <a:schemeClr val="lt1"/>
                  </a:solidFill>
                  <a:latin typeface="Arial"/>
                  <a:ea typeface="Arial"/>
                  <a:cs typeface="Arial"/>
                  <a:sym typeface="Arial"/>
                </a:rPr>
                <a:t>¿Quién necesita ver </a:t>
              </a:r>
              <a:r>
                <a:rPr lang="en-US" sz="2400">
                  <a:solidFill>
                    <a:schemeClr val="lt1"/>
                  </a:solidFill>
                </a:rPr>
                <a:t>s</a:t>
              </a:r>
              <a:r>
                <a:rPr b="0" i="0" lang="en-US" sz="2400" u="none" cap="none" strike="noStrike">
                  <a:solidFill>
                    <a:schemeClr val="lt1"/>
                  </a:solidFill>
                  <a:latin typeface="Arial"/>
                  <a:ea typeface="Arial"/>
                  <a:cs typeface="Arial"/>
                  <a:sym typeface="Arial"/>
                </a:rPr>
                <a:t>us datos? </a:t>
              </a:r>
              <a:endParaRPr b="0" i="0" sz="2400" u="none" cap="none" strike="noStrike">
                <a:solidFill>
                  <a:schemeClr val="lt1"/>
                </a:solidFill>
                <a:latin typeface="Arial"/>
                <a:ea typeface="Arial"/>
                <a:cs typeface="Arial"/>
                <a:sym typeface="Arial"/>
              </a:endParaRPr>
            </a:p>
          </p:txBody>
        </p:sp>
        <p:sp>
          <p:nvSpPr>
            <p:cNvPr id="346" name="Google Shape;346;p99"/>
            <p:cNvSpPr/>
            <p:nvPr/>
          </p:nvSpPr>
          <p:spPr>
            <a:xfrm>
              <a:off x="5327814" y="443426"/>
              <a:ext cx="1820384" cy="1820384"/>
            </a:xfrm>
            <a:prstGeom prst="roundRect">
              <a:avLst>
                <a:gd fmla="val 16667" name="adj"/>
              </a:avLst>
            </a:prstGeom>
            <a:solidFill>
              <a:srgbClr val="43BCB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 name="Google Shape;347;p99"/>
            <p:cNvSpPr txBox="1"/>
            <p:nvPr/>
          </p:nvSpPr>
          <p:spPr>
            <a:xfrm>
              <a:off x="5416678" y="532290"/>
              <a:ext cx="1642656" cy="1642656"/>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None/>
              </a:pPr>
              <a:r>
                <a:rPr b="0" i="0" lang="en-US" sz="2000" u="none" cap="none" strike="noStrike">
                  <a:solidFill>
                    <a:schemeClr val="lt1"/>
                  </a:solidFill>
                  <a:latin typeface="Arial"/>
                  <a:ea typeface="Arial"/>
                  <a:cs typeface="Arial"/>
                  <a:sym typeface="Arial"/>
                </a:rPr>
                <a:t>¿Con quién compartirá </a:t>
              </a:r>
              <a:r>
                <a:rPr lang="en-US" sz="2000">
                  <a:solidFill>
                    <a:schemeClr val="lt1"/>
                  </a:solidFill>
                </a:rPr>
                <a:t>s</a:t>
              </a:r>
              <a:r>
                <a:rPr b="0" i="0" lang="en-US" sz="2000" u="none" cap="none" strike="noStrike">
                  <a:solidFill>
                    <a:schemeClr val="lt1"/>
                  </a:solidFill>
                  <a:latin typeface="Arial"/>
                  <a:ea typeface="Arial"/>
                  <a:cs typeface="Arial"/>
                  <a:sym typeface="Arial"/>
                </a:rPr>
                <a:t>us datos? </a:t>
              </a:r>
              <a:endParaRPr b="0" i="0" sz="2000" u="none" cap="none" strike="noStrike">
                <a:solidFill>
                  <a:schemeClr val="lt1"/>
                </a:solidFill>
                <a:latin typeface="Arial"/>
                <a:ea typeface="Arial"/>
                <a:cs typeface="Arial"/>
                <a:sym typeface="Arial"/>
              </a:endParaRPr>
            </a:p>
          </p:txBody>
        </p:sp>
        <p:sp>
          <p:nvSpPr>
            <p:cNvPr id="348" name="Google Shape;348;p99"/>
            <p:cNvSpPr/>
            <p:nvPr/>
          </p:nvSpPr>
          <p:spPr>
            <a:xfrm>
              <a:off x="3367400" y="2403840"/>
              <a:ext cx="1820384" cy="1820384"/>
            </a:xfrm>
            <a:prstGeom prst="roundRect">
              <a:avLst>
                <a:gd fmla="val 16667" name="adj"/>
              </a:avLst>
            </a:prstGeom>
            <a:solidFill>
              <a:srgbClr val="45B36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p99"/>
            <p:cNvSpPr txBox="1"/>
            <p:nvPr/>
          </p:nvSpPr>
          <p:spPr>
            <a:xfrm>
              <a:off x="3456264" y="2492704"/>
              <a:ext cx="1642656" cy="1642656"/>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None/>
              </a:pPr>
              <a:r>
                <a:rPr b="0" i="0" lang="en-US" sz="1800" u="none" cap="none" strike="noStrike">
                  <a:solidFill>
                    <a:schemeClr val="lt1"/>
                  </a:solidFill>
                  <a:latin typeface="Arial"/>
                  <a:ea typeface="Arial"/>
                  <a:cs typeface="Arial"/>
                  <a:sym typeface="Arial"/>
                </a:rPr>
                <a:t>¿Cómo compartirá? </a:t>
              </a:r>
              <a:endParaRPr b="0" i="0" sz="2400" u="none" cap="none" strike="noStrike">
                <a:solidFill>
                  <a:schemeClr val="lt1"/>
                </a:solidFill>
                <a:latin typeface="Arial"/>
                <a:ea typeface="Arial"/>
                <a:cs typeface="Arial"/>
                <a:sym typeface="Arial"/>
              </a:endParaRPr>
            </a:p>
          </p:txBody>
        </p:sp>
        <p:sp>
          <p:nvSpPr>
            <p:cNvPr id="350" name="Google Shape;350;p99"/>
            <p:cNvSpPr/>
            <p:nvPr/>
          </p:nvSpPr>
          <p:spPr>
            <a:xfrm>
              <a:off x="5327814" y="2403840"/>
              <a:ext cx="1820384" cy="1820384"/>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99"/>
            <p:cNvSpPr txBox="1"/>
            <p:nvPr/>
          </p:nvSpPr>
          <p:spPr>
            <a:xfrm>
              <a:off x="5416678" y="2492704"/>
              <a:ext cx="1642656" cy="1642656"/>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None/>
              </a:pPr>
              <a:r>
                <a:rPr b="0" i="0" lang="en-US" sz="2000" u="none" cap="none" strike="noStrike">
                  <a:solidFill>
                    <a:schemeClr val="lt1"/>
                  </a:solidFill>
                  <a:latin typeface="Arial"/>
                  <a:ea typeface="Arial"/>
                  <a:cs typeface="Arial"/>
                  <a:sym typeface="Arial"/>
                </a:rPr>
                <a:t>¿Pedirá una respuesta? </a:t>
              </a:r>
              <a:br>
                <a:rPr b="0" i="0" lang="en-US" sz="2400" u="none" cap="none" strike="noStrike">
                  <a:solidFill>
                    <a:schemeClr val="lt1"/>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60"/>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¿Preguntas? ¿Preocupaciones?</a:t>
            </a:r>
            <a:endParaRPr/>
          </a:p>
        </p:txBody>
      </p:sp>
      <p:pic>
        <p:nvPicPr>
          <p:cNvPr id="358" name="Google Shape;358;p60"/>
          <p:cNvPicPr preferRelativeResize="0"/>
          <p:nvPr>
            <p:ph idx="1" type="body"/>
          </p:nvPr>
        </p:nvPicPr>
        <p:blipFill rotWithShape="1">
          <a:blip r:embed="rId3">
            <a:alphaModFix/>
          </a:blip>
          <a:srcRect b="0" l="0" r="0" t="0"/>
          <a:stretch/>
        </p:blipFill>
        <p:spPr>
          <a:xfrm>
            <a:off x="3452348" y="1965331"/>
            <a:ext cx="5625392" cy="3754432"/>
          </a:xfrm>
          <a:prstGeom prst="rect">
            <a:avLst/>
          </a:prstGeom>
          <a:noFill/>
          <a:ln>
            <a:noFill/>
          </a:ln>
        </p:spPr>
      </p:pic>
      <p:sp>
        <p:nvSpPr>
          <p:cNvPr id="359" name="Google Shape;359;p6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900"/>
              <a:buFont typeface="Century Gothic"/>
              <a:buNone/>
            </a:pPr>
            <a:fld id="{00000000-1234-1234-1234-123412341234}" type="slidenum">
              <a:rPr b="0" i="0" lang="en-US" sz="900" u="none" cap="none" strike="noStrike">
                <a:solidFill>
                  <a:srgbClr val="888888"/>
                </a:solidFill>
                <a:latin typeface="Century Gothic"/>
                <a:ea typeface="Century Gothic"/>
                <a:cs typeface="Century Gothic"/>
                <a:sym typeface="Century Gothic"/>
              </a:rPr>
              <a:t>‹#›</a:t>
            </a:fld>
            <a:endParaRPr b="0" i="0" sz="900" u="none" cap="none" strike="noStrike">
              <a:solidFill>
                <a:srgbClr val="888888"/>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
          <p:cNvSpPr txBox="1"/>
          <p:nvPr>
            <p:ph type="title"/>
          </p:nvPr>
        </p:nvSpPr>
        <p:spPr>
          <a:xfrm>
            <a:off x="812799" y="274638"/>
            <a:ext cx="10858499" cy="7159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Objetivos </a:t>
            </a:r>
            <a:endParaRPr/>
          </a:p>
        </p:txBody>
      </p:sp>
      <p:grpSp>
        <p:nvGrpSpPr>
          <p:cNvPr id="153" name="Google Shape;153;p2"/>
          <p:cNvGrpSpPr/>
          <p:nvPr/>
        </p:nvGrpSpPr>
        <p:grpSpPr>
          <a:xfrm>
            <a:off x="812800" y="1224777"/>
            <a:ext cx="10858500" cy="4294597"/>
            <a:chOff x="0" y="-87188"/>
            <a:chExt cx="10858500" cy="4294597"/>
          </a:xfrm>
        </p:grpSpPr>
        <p:sp>
          <p:nvSpPr>
            <p:cNvPr id="154" name="Google Shape;154;p2"/>
            <p:cNvSpPr/>
            <p:nvPr/>
          </p:nvSpPr>
          <p:spPr>
            <a:xfrm>
              <a:off x="0" y="367864"/>
              <a:ext cx="10858500" cy="803161"/>
            </a:xfrm>
            <a:prstGeom prst="rect">
              <a:avLst/>
            </a:prstGeom>
            <a:solidFill>
              <a:schemeClr val="lt1">
                <a:alpha val="89019"/>
              </a:schemeClr>
            </a:solidFill>
            <a:ln cap="flat" cmpd="sng" w="12700">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p2"/>
            <p:cNvSpPr/>
            <p:nvPr/>
          </p:nvSpPr>
          <p:spPr>
            <a:xfrm>
              <a:off x="542926" y="28384"/>
              <a:ext cx="3363420" cy="678960"/>
            </a:xfrm>
            <a:prstGeom prst="roundRect">
              <a:avLst>
                <a:gd fmla="val 16667" name="adj"/>
              </a:avLst>
            </a:prstGeom>
            <a:solidFill>
              <a:schemeClr val="accent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2"/>
            <p:cNvSpPr txBox="1"/>
            <p:nvPr/>
          </p:nvSpPr>
          <p:spPr>
            <a:xfrm>
              <a:off x="390307" y="-87188"/>
              <a:ext cx="3873203" cy="612672"/>
            </a:xfrm>
            <a:prstGeom prst="rect">
              <a:avLst/>
            </a:prstGeom>
            <a:noFill/>
            <a:ln>
              <a:noFill/>
            </a:ln>
          </p:spPr>
          <p:txBody>
            <a:bodyPr anchorCtr="0" anchor="b" bIns="0" lIns="287275" spcFirstLastPara="1" rIns="287275" wrap="square" tIns="0">
              <a:noAutofit/>
            </a:bodyPr>
            <a:lstStyle/>
            <a:p>
              <a:pPr indent="0" lvl="0" marL="0" marR="0" rtl="0" algn="l">
                <a:lnSpc>
                  <a:spcPct val="90000"/>
                </a:lnSpc>
                <a:spcBef>
                  <a:spcPts val="0"/>
                </a:spcBef>
                <a:spcAft>
                  <a:spcPts val="0"/>
                </a:spcAft>
                <a:buNone/>
              </a:pPr>
              <a:r>
                <a:rPr b="0" i="0" lang="en-US" sz="2000" u="none" cap="none" strike="noStrike">
                  <a:solidFill>
                    <a:schemeClr val="lt1"/>
                  </a:solidFill>
                  <a:latin typeface="Calibri"/>
                  <a:ea typeface="Calibri"/>
                  <a:cs typeface="Calibri"/>
                  <a:sym typeface="Calibri"/>
                </a:rPr>
                <a:t>¿Por qué recopilamos datos? </a:t>
              </a:r>
              <a:endParaRPr b="0" i="0" sz="1800" u="none" cap="none" strike="noStrike">
                <a:solidFill>
                  <a:srgbClr val="000000"/>
                </a:solidFill>
                <a:latin typeface="Arial"/>
                <a:ea typeface="Arial"/>
                <a:cs typeface="Arial"/>
                <a:sym typeface="Arial"/>
              </a:endParaRPr>
            </a:p>
          </p:txBody>
        </p:sp>
        <p:sp>
          <p:nvSpPr>
            <p:cNvPr id="157" name="Google Shape;157;p2"/>
            <p:cNvSpPr/>
            <p:nvPr/>
          </p:nvSpPr>
          <p:spPr>
            <a:xfrm>
              <a:off x="0" y="1541250"/>
              <a:ext cx="10858500" cy="579599"/>
            </a:xfrm>
            <a:prstGeom prst="rect">
              <a:avLst/>
            </a:prstGeom>
            <a:solidFill>
              <a:schemeClr val="lt1">
                <a:alpha val="89019"/>
              </a:schemeClr>
            </a:solidFill>
            <a:ln cap="flat" cmpd="sng" w="12700">
              <a:solidFill>
                <a:srgbClr val="D07A5B"/>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p2"/>
            <p:cNvSpPr/>
            <p:nvPr/>
          </p:nvSpPr>
          <p:spPr>
            <a:xfrm>
              <a:off x="542925" y="1243818"/>
              <a:ext cx="3363421" cy="678960"/>
            </a:xfrm>
            <a:prstGeom prst="roundRect">
              <a:avLst>
                <a:gd fmla="val 16667" name="adj"/>
              </a:avLst>
            </a:prstGeom>
            <a:solidFill>
              <a:srgbClr val="D07A5B"/>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2"/>
            <p:cNvSpPr txBox="1"/>
            <p:nvPr/>
          </p:nvSpPr>
          <p:spPr>
            <a:xfrm>
              <a:off x="986159" y="1291575"/>
              <a:ext cx="3687441" cy="612672"/>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None/>
              </a:pPr>
              <a:r>
                <a:rPr b="0" i="0" lang="en-US" sz="2300" u="none" cap="none" strike="noStrike">
                  <a:solidFill>
                    <a:schemeClr val="lt1"/>
                  </a:solidFill>
                  <a:latin typeface="Calibri"/>
                  <a:ea typeface="Calibri"/>
                  <a:cs typeface="Calibri"/>
                  <a:sym typeface="Calibri"/>
                </a:rPr>
                <a:t>Tipos de datos </a:t>
              </a:r>
              <a:endParaRPr b="0" i="0" sz="1400" u="none" cap="none" strike="noStrike">
                <a:solidFill>
                  <a:srgbClr val="000000"/>
                </a:solidFill>
                <a:latin typeface="Arial"/>
                <a:ea typeface="Arial"/>
                <a:cs typeface="Arial"/>
                <a:sym typeface="Arial"/>
              </a:endParaRPr>
            </a:p>
          </p:txBody>
        </p:sp>
        <p:sp>
          <p:nvSpPr>
            <p:cNvPr id="160" name="Google Shape;160;p2"/>
            <p:cNvSpPr/>
            <p:nvPr/>
          </p:nvSpPr>
          <p:spPr>
            <a:xfrm>
              <a:off x="0" y="2584530"/>
              <a:ext cx="10858500" cy="579599"/>
            </a:xfrm>
            <a:prstGeom prst="rect">
              <a:avLst/>
            </a:prstGeom>
            <a:solidFill>
              <a:schemeClr val="lt1">
                <a:alpha val="89019"/>
              </a:schemeClr>
            </a:solidFill>
            <a:ln cap="flat" cmpd="sng" w="12700">
              <a:solidFill>
                <a:srgbClr val="B8888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p2"/>
            <p:cNvSpPr/>
            <p:nvPr/>
          </p:nvSpPr>
          <p:spPr>
            <a:xfrm>
              <a:off x="542926" y="2287098"/>
              <a:ext cx="4130674" cy="678960"/>
            </a:xfrm>
            <a:prstGeom prst="roundRect">
              <a:avLst>
                <a:gd fmla="val 16667" name="adj"/>
              </a:avLst>
            </a:prstGeom>
            <a:solidFill>
              <a:schemeClr val="accen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2"/>
            <p:cNvSpPr txBox="1"/>
            <p:nvPr/>
          </p:nvSpPr>
          <p:spPr>
            <a:xfrm>
              <a:off x="390307" y="2452422"/>
              <a:ext cx="4864012" cy="612672"/>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None/>
              </a:pPr>
              <a:r>
                <a:rPr b="0" i="0" lang="en-US" sz="2000" u="none" cap="none" strike="noStrike">
                  <a:solidFill>
                    <a:schemeClr val="lt1"/>
                  </a:solidFill>
                  <a:latin typeface="Calibri"/>
                  <a:ea typeface="Calibri"/>
                  <a:cs typeface="Calibri"/>
                  <a:sym typeface="Calibri"/>
                </a:rPr>
                <a:t>Uso de datos para tomar decisiones </a:t>
              </a:r>
              <a:br>
                <a:rPr b="0" i="0" lang="en-US" sz="2000" u="none" cap="none" strike="noStrike">
                  <a:solidFill>
                    <a:schemeClr val="lt1"/>
                  </a:solidFill>
                  <a:latin typeface="Calibri"/>
                  <a:ea typeface="Calibri"/>
                  <a:cs typeface="Calibri"/>
                  <a:sym typeface="Calibri"/>
                </a:rPr>
              </a:br>
              <a:endParaRPr b="0" i="0" sz="1200" u="none" cap="none" strike="noStrike">
                <a:solidFill>
                  <a:srgbClr val="000000"/>
                </a:solidFill>
                <a:latin typeface="Arial"/>
                <a:ea typeface="Arial"/>
                <a:cs typeface="Arial"/>
                <a:sym typeface="Arial"/>
              </a:endParaRPr>
            </a:p>
          </p:txBody>
        </p:sp>
        <p:sp>
          <p:nvSpPr>
            <p:cNvPr id="163" name="Google Shape;163;p2"/>
            <p:cNvSpPr/>
            <p:nvPr/>
          </p:nvSpPr>
          <p:spPr>
            <a:xfrm>
              <a:off x="0" y="3627810"/>
              <a:ext cx="10858500" cy="579599"/>
            </a:xfrm>
            <a:prstGeom prst="rect">
              <a:avLst/>
            </a:prstGeom>
            <a:solidFill>
              <a:schemeClr val="lt1">
                <a:alpha val="89019"/>
              </a:schemeClr>
            </a:solidFill>
            <a:ln cap="flat" cmpd="sng" w="12700">
              <a:solidFill>
                <a:srgbClr val="A4A4A4"/>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2"/>
            <p:cNvSpPr/>
            <p:nvPr/>
          </p:nvSpPr>
          <p:spPr>
            <a:xfrm>
              <a:off x="542925" y="3330378"/>
              <a:ext cx="3363421" cy="678960"/>
            </a:xfrm>
            <a:prstGeom prst="roundRect">
              <a:avLst>
                <a:gd fmla="val 16667" name="adj"/>
              </a:avLst>
            </a:prstGeom>
            <a:solidFill>
              <a:schemeClr val="accent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2"/>
            <p:cNvSpPr txBox="1"/>
            <p:nvPr/>
          </p:nvSpPr>
          <p:spPr>
            <a:xfrm>
              <a:off x="576069" y="3321474"/>
              <a:ext cx="5541464" cy="612672"/>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None/>
              </a:pPr>
              <a:r>
                <a:rPr b="0" i="0" lang="en-US" sz="2300" u="none" cap="none" strike="noStrike">
                  <a:solidFill>
                    <a:schemeClr val="lt1"/>
                  </a:solidFill>
                  <a:latin typeface="Calibri"/>
                  <a:ea typeface="Calibri"/>
                  <a:cs typeface="Calibri"/>
                  <a:sym typeface="Calibri"/>
                </a:rPr>
                <a:t>Compartir datos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¿En Qué Piensa Cuando Piensa En Datos? </a:t>
            </a:r>
            <a:endParaRPr/>
          </a:p>
        </p:txBody>
      </p:sp>
      <p:pic>
        <p:nvPicPr>
          <p:cNvPr descr="A person with her hands on her face&#10;&#10;Description automatically generated" id="172" name="Google Shape;172;p3"/>
          <p:cNvPicPr preferRelativeResize="0"/>
          <p:nvPr/>
        </p:nvPicPr>
        <p:blipFill rotWithShape="1">
          <a:blip r:embed="rId3">
            <a:alphaModFix/>
          </a:blip>
          <a:srcRect b="0" l="0" r="0" t="0"/>
          <a:stretch/>
        </p:blipFill>
        <p:spPr>
          <a:xfrm>
            <a:off x="3636960" y="1418895"/>
            <a:ext cx="4918080" cy="444138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84"/>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¿Por Qué Recopilamos Datos? </a:t>
            </a:r>
            <a:endParaRPr/>
          </a:p>
        </p:txBody>
      </p:sp>
      <p:grpSp>
        <p:nvGrpSpPr>
          <p:cNvPr id="179" name="Google Shape;179;p84"/>
          <p:cNvGrpSpPr/>
          <p:nvPr/>
        </p:nvGrpSpPr>
        <p:grpSpPr>
          <a:xfrm>
            <a:off x="2460832" y="1346147"/>
            <a:ext cx="7537035" cy="4665784"/>
            <a:chOff x="1489282" y="933"/>
            <a:chExt cx="7537035" cy="4665784"/>
          </a:xfrm>
        </p:grpSpPr>
        <p:sp>
          <p:nvSpPr>
            <p:cNvPr id="180" name="Google Shape;180;p84"/>
            <p:cNvSpPr/>
            <p:nvPr/>
          </p:nvSpPr>
          <p:spPr>
            <a:xfrm>
              <a:off x="1489282" y="933"/>
              <a:ext cx="3589064" cy="2153438"/>
            </a:xfrm>
            <a:prstGeom prst="rect">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p84"/>
            <p:cNvSpPr txBox="1"/>
            <p:nvPr/>
          </p:nvSpPr>
          <p:spPr>
            <a:xfrm>
              <a:off x="1489282" y="933"/>
              <a:ext cx="3589064" cy="2153438"/>
            </a:xfrm>
            <a:prstGeom prst="rect">
              <a:avLst/>
            </a:prstGeom>
            <a:solidFill>
              <a:srgbClr val="FFD966"/>
            </a:solidFill>
            <a:ln cap="flat" cmpd="sng" w="9525">
              <a:solidFill>
                <a:schemeClr val="dk1"/>
              </a:solidFill>
              <a:prstDash val="solid"/>
              <a:round/>
              <a:headEnd len="sm" w="sm" type="none"/>
              <a:tailEnd len="sm" w="sm" type="none"/>
            </a:ln>
          </p:spPr>
          <p:txBody>
            <a:bodyPr anchorCtr="0" anchor="ctr" bIns="163825" lIns="163825" spcFirstLastPara="1" rIns="163825" wrap="square" tIns="163825">
              <a:noAutofit/>
            </a:bodyPr>
            <a:lstStyle/>
            <a:p>
              <a:pPr indent="0" lvl="0" marL="0" marR="0" rtl="0" algn="ctr">
                <a:lnSpc>
                  <a:spcPct val="90000"/>
                </a:lnSpc>
                <a:spcBef>
                  <a:spcPts val="0"/>
                </a:spcBef>
                <a:spcAft>
                  <a:spcPts val="0"/>
                </a:spcAft>
                <a:buNone/>
              </a:pPr>
              <a:r>
                <a:rPr b="0" i="0" lang="en-US" sz="3200" u="none" cap="none" strike="noStrike">
                  <a:solidFill>
                    <a:schemeClr val="dk1"/>
                  </a:solidFill>
                  <a:latin typeface="Arial"/>
                  <a:ea typeface="Arial"/>
                  <a:cs typeface="Arial"/>
                  <a:sym typeface="Arial"/>
                </a:rPr>
                <a:t>¿Qué información (datos) recopila actualmente? </a:t>
              </a:r>
              <a:endParaRPr b="0" i="0" sz="3200" u="none" cap="none" strike="noStrike">
                <a:solidFill>
                  <a:schemeClr val="dk1"/>
                </a:solidFill>
                <a:latin typeface="Arial"/>
                <a:ea typeface="Arial"/>
                <a:cs typeface="Arial"/>
                <a:sym typeface="Arial"/>
              </a:endParaRPr>
            </a:p>
          </p:txBody>
        </p:sp>
        <p:sp>
          <p:nvSpPr>
            <p:cNvPr id="182" name="Google Shape;182;p84"/>
            <p:cNvSpPr/>
            <p:nvPr/>
          </p:nvSpPr>
          <p:spPr>
            <a:xfrm>
              <a:off x="5437253" y="933"/>
              <a:ext cx="3589064" cy="2153438"/>
            </a:xfrm>
            <a:prstGeom prst="rect">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84"/>
            <p:cNvSpPr txBox="1"/>
            <p:nvPr/>
          </p:nvSpPr>
          <p:spPr>
            <a:xfrm>
              <a:off x="5437253" y="933"/>
              <a:ext cx="3589064" cy="2153438"/>
            </a:xfrm>
            <a:prstGeom prst="rect">
              <a:avLst/>
            </a:prstGeom>
            <a:solidFill>
              <a:srgbClr val="FFD966"/>
            </a:solidFill>
            <a:ln cap="flat" cmpd="sng" w="9525">
              <a:solidFill>
                <a:schemeClr val="dk1"/>
              </a:solidFill>
              <a:prstDash val="solid"/>
              <a:round/>
              <a:headEnd len="sm" w="sm" type="none"/>
              <a:tailEnd len="sm" w="sm" type="none"/>
            </a:ln>
          </p:spPr>
          <p:txBody>
            <a:bodyPr anchorCtr="0" anchor="ctr" bIns="163825" lIns="163825" spcFirstLastPara="1" rIns="163825" wrap="square" tIns="163825">
              <a:noAutofit/>
            </a:bodyPr>
            <a:lstStyle/>
            <a:p>
              <a:pPr indent="0" lvl="0" marL="0" marR="0" rtl="0" algn="ctr">
                <a:lnSpc>
                  <a:spcPct val="90000"/>
                </a:lnSpc>
                <a:spcBef>
                  <a:spcPts val="0"/>
                </a:spcBef>
                <a:spcAft>
                  <a:spcPts val="0"/>
                </a:spcAft>
                <a:buNone/>
              </a:pPr>
              <a:r>
                <a:rPr b="0" i="0" lang="en-US" sz="3200" u="none" cap="none" strike="noStrike">
                  <a:solidFill>
                    <a:schemeClr val="dk1"/>
                  </a:solidFill>
                  <a:latin typeface="Arial"/>
                  <a:ea typeface="Arial"/>
                  <a:cs typeface="Arial"/>
                  <a:sym typeface="Arial"/>
                </a:rPr>
                <a:t>¿Cómo utiliza actualmente esta información (datos)? </a:t>
              </a:r>
              <a:endParaRPr b="0" i="0" sz="3200" u="none" cap="none" strike="noStrike">
                <a:solidFill>
                  <a:schemeClr val="dk1"/>
                </a:solidFill>
                <a:latin typeface="Arial"/>
                <a:ea typeface="Arial"/>
                <a:cs typeface="Arial"/>
                <a:sym typeface="Arial"/>
              </a:endParaRPr>
            </a:p>
          </p:txBody>
        </p:sp>
        <p:sp>
          <p:nvSpPr>
            <p:cNvPr id="184" name="Google Shape;184;p84"/>
            <p:cNvSpPr/>
            <p:nvPr/>
          </p:nvSpPr>
          <p:spPr>
            <a:xfrm>
              <a:off x="3463267" y="2513279"/>
              <a:ext cx="3589064" cy="2153438"/>
            </a:xfrm>
            <a:prstGeom prst="rect">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p84"/>
            <p:cNvSpPr txBox="1"/>
            <p:nvPr/>
          </p:nvSpPr>
          <p:spPr>
            <a:xfrm>
              <a:off x="3463266" y="2513279"/>
              <a:ext cx="3740995" cy="2153438"/>
            </a:xfrm>
            <a:prstGeom prst="rect">
              <a:avLst/>
            </a:prstGeom>
            <a:solidFill>
              <a:srgbClr val="FFD966"/>
            </a:solidFill>
            <a:ln cap="flat" cmpd="sng" w="9525">
              <a:solidFill>
                <a:schemeClr val="dk1"/>
              </a:solidFill>
              <a:prstDash val="solid"/>
              <a:round/>
              <a:headEnd len="sm" w="sm" type="none"/>
              <a:tailEnd len="sm" w="sm" type="none"/>
            </a:ln>
          </p:spPr>
          <p:txBody>
            <a:bodyPr anchorCtr="0" anchor="ctr" bIns="163825" lIns="163825" spcFirstLastPara="1" rIns="163825" wrap="square" tIns="163825">
              <a:noAutofit/>
            </a:bodyPr>
            <a:lstStyle/>
            <a:p>
              <a:pPr indent="0" lvl="0" marL="0" marR="0" rtl="0" algn="ctr">
                <a:lnSpc>
                  <a:spcPct val="90000"/>
                </a:lnSpc>
                <a:spcBef>
                  <a:spcPts val="0"/>
                </a:spcBef>
                <a:spcAft>
                  <a:spcPts val="0"/>
                </a:spcAft>
                <a:buNone/>
              </a:pPr>
              <a:r>
                <a:rPr b="0" i="0" lang="en-US" sz="3200" u="none" cap="none" strike="noStrike">
                  <a:solidFill>
                    <a:schemeClr val="dk1"/>
                  </a:solidFill>
                  <a:latin typeface="Arial"/>
                  <a:ea typeface="Arial"/>
                  <a:cs typeface="Arial"/>
                  <a:sym typeface="Arial"/>
                </a:rPr>
                <a:t>¿Qué información (datos) quiere/necesita? </a:t>
              </a:r>
              <a:endParaRPr b="0" i="0" sz="3200" u="none" cap="none" strike="noStrike">
                <a:solidFill>
                  <a:schemeClr val="dk1"/>
                </a:solidFill>
                <a:latin typeface="Arial"/>
                <a:ea typeface="Arial"/>
                <a:cs typeface="Aria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90" name="Shape 190"/>
        <p:cNvGrpSpPr/>
        <p:nvPr/>
      </p:nvGrpSpPr>
      <p:grpSpPr>
        <a:xfrm>
          <a:off x="0" y="0"/>
          <a:ext cx="0" cy="0"/>
          <a:chOff x="0" y="0"/>
          <a:chExt cx="0" cy="0"/>
        </a:xfrm>
      </p:grpSpPr>
      <p:sp>
        <p:nvSpPr>
          <p:cNvPr id="191" name="Google Shape;191;p85"/>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¿Por Qué Recopilamos Datos? </a:t>
            </a:r>
            <a:endParaRPr/>
          </a:p>
        </p:txBody>
      </p:sp>
      <p:sp>
        <p:nvSpPr>
          <p:cNvPr id="192" name="Google Shape;192;p85"/>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SzPts val="3600"/>
              <a:buChar char="•"/>
            </a:pPr>
            <a:r>
              <a:rPr lang="en-US"/>
              <a:t>¡Vamos a saber de ti! </a:t>
            </a:r>
            <a:endParaRPr/>
          </a:p>
          <a:p>
            <a:pPr indent="-457200" lvl="0" marL="457200" rtl="0" algn="l">
              <a:lnSpc>
                <a:spcPct val="90000"/>
              </a:lnSpc>
              <a:spcBef>
                <a:spcPts val="1000"/>
              </a:spcBef>
              <a:spcAft>
                <a:spcPts val="0"/>
              </a:spcAft>
              <a:buSzPts val="3600"/>
              <a:buChar char="•"/>
            </a:pPr>
            <a:r>
              <a:rPr lang="en-US"/>
              <a:t>¿Por qué recopilamos datos? </a:t>
            </a:r>
            <a:endParaRPr/>
          </a:p>
        </p:txBody>
      </p:sp>
      <p:pic>
        <p:nvPicPr>
          <p:cNvPr descr="A group of colorful square paper&#10;&#10;Description automatically generated" id="193" name="Google Shape;193;p85"/>
          <p:cNvPicPr preferRelativeResize="0"/>
          <p:nvPr/>
        </p:nvPicPr>
        <p:blipFill rotWithShape="1">
          <a:blip r:embed="rId3">
            <a:alphaModFix/>
          </a:blip>
          <a:srcRect b="0" l="0" r="0" t="0"/>
          <a:stretch/>
        </p:blipFill>
        <p:spPr>
          <a:xfrm>
            <a:off x="9334500" y="492130"/>
            <a:ext cx="2177739" cy="1451826"/>
          </a:xfrm>
          <a:prstGeom prst="rect">
            <a:avLst/>
          </a:prstGeom>
          <a:noFill/>
          <a:ln>
            <a:noFill/>
          </a:ln>
        </p:spPr>
      </p:pic>
      <p:sp>
        <p:nvSpPr>
          <p:cNvPr id="194" name="Google Shape;194;p85"/>
          <p:cNvSpPr/>
          <p:nvPr/>
        </p:nvSpPr>
        <p:spPr>
          <a:xfrm>
            <a:off x="2155277" y="3996111"/>
            <a:ext cx="1881352" cy="1334394"/>
          </a:xfrm>
          <a:prstGeom prst="snip1Rect">
            <a:avLst>
              <a:gd fmla="val 16667" name="adj"/>
            </a:avLst>
          </a:prstGeom>
          <a:solidFill>
            <a:srgbClr val="C00000"/>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5" name="Google Shape;195;p85"/>
          <p:cNvSpPr/>
          <p:nvPr/>
        </p:nvSpPr>
        <p:spPr>
          <a:xfrm>
            <a:off x="4647543" y="3500002"/>
            <a:ext cx="1881352" cy="1334394"/>
          </a:xfrm>
          <a:prstGeom prst="snip1Rect">
            <a:avLst>
              <a:gd fmla="val 16667" name="adj"/>
            </a:avLst>
          </a:prstGeom>
          <a:solidFill>
            <a:schemeClr val="accent6"/>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6" name="Google Shape;196;p85"/>
          <p:cNvSpPr/>
          <p:nvPr/>
        </p:nvSpPr>
        <p:spPr>
          <a:xfrm>
            <a:off x="6771946" y="2661717"/>
            <a:ext cx="1881352" cy="1334394"/>
          </a:xfrm>
          <a:prstGeom prst="snip1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7" name="Google Shape;197;p85"/>
          <p:cNvSpPr/>
          <p:nvPr/>
        </p:nvSpPr>
        <p:spPr>
          <a:xfrm>
            <a:off x="6885589" y="4451495"/>
            <a:ext cx="1881352" cy="1334394"/>
          </a:xfrm>
          <a:prstGeom prst="snip1Rect">
            <a:avLst>
              <a:gd fmla="val 16667" name="adj"/>
            </a:avLst>
          </a:prstGeom>
          <a:solidFill>
            <a:srgbClr val="7030A0"/>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8" name="Google Shape;198;p85"/>
          <p:cNvSpPr/>
          <p:nvPr/>
        </p:nvSpPr>
        <p:spPr>
          <a:xfrm>
            <a:off x="4453430" y="5244662"/>
            <a:ext cx="1881352" cy="1334394"/>
          </a:xfrm>
          <a:prstGeom prst="snip1Rect">
            <a:avLst>
              <a:gd fmla="val 16667" name="adj"/>
            </a:avLst>
          </a:prstGeom>
          <a:solidFill>
            <a:schemeClr val="accent4"/>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9" name="Google Shape;199;p85"/>
          <p:cNvSpPr/>
          <p:nvPr/>
        </p:nvSpPr>
        <p:spPr>
          <a:xfrm>
            <a:off x="9334500" y="3076001"/>
            <a:ext cx="1881352" cy="1334394"/>
          </a:xfrm>
          <a:prstGeom prst="snip1Rect">
            <a:avLst>
              <a:gd fmla="val 16667" name="adj"/>
            </a:avLst>
          </a:prstGeom>
          <a:solidFill>
            <a:srgbClr val="FF30FE"/>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0" name="Google Shape;200;p85"/>
          <p:cNvSpPr/>
          <p:nvPr/>
        </p:nvSpPr>
        <p:spPr>
          <a:xfrm>
            <a:off x="9096047" y="5104294"/>
            <a:ext cx="1881352" cy="1334394"/>
          </a:xfrm>
          <a:prstGeom prst="snip1Rect">
            <a:avLst>
              <a:gd fmla="val 16667" name="adj"/>
            </a:avLst>
          </a:prstGeom>
          <a:solidFill>
            <a:srgbClr val="00B0F0"/>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04" name="Shape 204"/>
        <p:cNvGrpSpPr/>
        <p:nvPr/>
      </p:nvGrpSpPr>
      <p:grpSpPr>
        <a:xfrm>
          <a:off x="0" y="0"/>
          <a:ext cx="0" cy="0"/>
          <a:chOff x="0" y="0"/>
          <a:chExt cx="0" cy="0"/>
        </a:xfrm>
      </p:grpSpPr>
      <p:sp>
        <p:nvSpPr>
          <p:cNvPr id="205" name="Google Shape;205;p87"/>
          <p:cNvSpPr txBox="1"/>
          <p:nvPr>
            <p:ph type="title"/>
          </p:nvPr>
        </p:nvSpPr>
        <p:spPr>
          <a:xfrm>
            <a:off x="971549" y="196849"/>
            <a:ext cx="11220451" cy="90581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n-US" sz="2900"/>
              <a:t>Tipos De Datos Que Podríamos Recopilar En Cuidado Infantil Familiar</a:t>
            </a:r>
            <a:endParaRPr/>
          </a:p>
        </p:txBody>
      </p:sp>
      <p:grpSp>
        <p:nvGrpSpPr>
          <p:cNvPr id="206" name="Google Shape;206;p87"/>
          <p:cNvGrpSpPr/>
          <p:nvPr/>
        </p:nvGrpSpPr>
        <p:grpSpPr>
          <a:xfrm>
            <a:off x="971550" y="2554389"/>
            <a:ext cx="10382249" cy="2162428"/>
            <a:chOff x="0" y="1095057"/>
            <a:chExt cx="10382249" cy="2162428"/>
          </a:xfrm>
        </p:grpSpPr>
        <p:sp>
          <p:nvSpPr>
            <p:cNvPr id="207" name="Google Shape;207;p87"/>
            <p:cNvSpPr/>
            <p:nvPr/>
          </p:nvSpPr>
          <p:spPr>
            <a:xfrm>
              <a:off x="0" y="1095057"/>
              <a:ext cx="2920007" cy="1854204"/>
            </a:xfrm>
            <a:prstGeom prst="roundRect">
              <a:avLst>
                <a:gd fmla="val 10000" name="adj"/>
              </a:avLst>
            </a:prstGeom>
            <a:solidFill>
              <a:srgbClr val="D66E29"/>
            </a:solidFill>
            <a:ln cap="flat" cmpd="sng" w="38100">
              <a:solidFill>
                <a:schemeClr val="accent2"/>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p87"/>
            <p:cNvSpPr/>
            <p:nvPr/>
          </p:nvSpPr>
          <p:spPr>
            <a:xfrm>
              <a:off x="324445" y="1403281"/>
              <a:ext cx="2920007" cy="1854204"/>
            </a:xfrm>
            <a:prstGeom prst="roundRect">
              <a:avLst>
                <a:gd fmla="val 10000" name="adj"/>
              </a:avLst>
            </a:prstGeom>
            <a:solidFill>
              <a:schemeClr val="lt1">
                <a:alpha val="89411"/>
              </a:schemeClr>
            </a:solidFill>
            <a:ln cap="flat" cmpd="sng" w="25400">
              <a:solidFill>
                <a:srgbClr val="D66E2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p87"/>
            <p:cNvSpPr txBox="1"/>
            <p:nvPr/>
          </p:nvSpPr>
          <p:spPr>
            <a:xfrm>
              <a:off x="378753" y="1457589"/>
              <a:ext cx="2865698" cy="1745588"/>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b="0" i="0" lang="en-US" sz="2900" u="none" cap="none" strike="noStrike">
                  <a:solidFill>
                    <a:srgbClr val="000000"/>
                  </a:solidFill>
                  <a:latin typeface="Arial"/>
                  <a:ea typeface="Arial"/>
                  <a:cs typeface="Arial"/>
                  <a:sym typeface="Arial"/>
                </a:rPr>
                <a:t>Implementación De Proveedores </a:t>
              </a:r>
              <a:endParaRPr b="0" i="0" sz="2900" u="none" cap="none" strike="noStrike">
                <a:solidFill>
                  <a:srgbClr val="000000"/>
                </a:solidFill>
                <a:latin typeface="Arial"/>
                <a:ea typeface="Arial"/>
                <a:cs typeface="Arial"/>
                <a:sym typeface="Arial"/>
              </a:endParaRPr>
            </a:p>
          </p:txBody>
        </p:sp>
        <p:sp>
          <p:nvSpPr>
            <p:cNvPr id="210" name="Google Shape;210;p87"/>
            <p:cNvSpPr/>
            <p:nvPr/>
          </p:nvSpPr>
          <p:spPr>
            <a:xfrm>
              <a:off x="3568898" y="1095057"/>
              <a:ext cx="2920007" cy="1854204"/>
            </a:xfrm>
            <a:prstGeom prst="roundRect">
              <a:avLst>
                <a:gd fmla="val 10000" name="adj"/>
              </a:avLst>
            </a:prstGeom>
            <a:solidFill>
              <a:schemeClr val="accent5"/>
            </a:solidFill>
            <a:ln cap="flat" cmpd="sng" w="38100">
              <a:solidFill>
                <a:schemeClr val="accent5"/>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87"/>
            <p:cNvSpPr/>
            <p:nvPr/>
          </p:nvSpPr>
          <p:spPr>
            <a:xfrm>
              <a:off x="3893343" y="1403281"/>
              <a:ext cx="2920007" cy="1854204"/>
            </a:xfrm>
            <a:prstGeom prst="roundRect">
              <a:avLst>
                <a:gd fmla="val 10000" name="adj"/>
              </a:avLst>
            </a:prstGeom>
            <a:solidFill>
              <a:srgbClr val="FFFFFF">
                <a:alpha val="68627"/>
              </a:srgbClr>
            </a:solidFill>
            <a:ln cap="flat" cmpd="sng" w="254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87"/>
            <p:cNvSpPr txBox="1"/>
            <p:nvPr/>
          </p:nvSpPr>
          <p:spPr>
            <a:xfrm>
              <a:off x="3947651" y="1457589"/>
              <a:ext cx="2811391" cy="1745588"/>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b="0" i="0" lang="en-US" sz="2900" u="none" cap="none" strike="noStrike">
                  <a:solidFill>
                    <a:srgbClr val="000000"/>
                  </a:solidFill>
                  <a:latin typeface="Arial"/>
                  <a:ea typeface="Arial"/>
                  <a:cs typeface="Arial"/>
                  <a:sym typeface="Arial"/>
                </a:rPr>
                <a:t>Resultados De Los Niños </a:t>
              </a:r>
              <a:endParaRPr b="0" i="0" sz="2900" u="none" cap="none" strike="noStrike">
                <a:solidFill>
                  <a:srgbClr val="000000"/>
                </a:solidFill>
                <a:latin typeface="Arial"/>
                <a:ea typeface="Arial"/>
                <a:cs typeface="Arial"/>
                <a:sym typeface="Arial"/>
              </a:endParaRPr>
            </a:p>
          </p:txBody>
        </p:sp>
        <p:sp>
          <p:nvSpPr>
            <p:cNvPr id="213" name="Google Shape;213;p87"/>
            <p:cNvSpPr/>
            <p:nvPr/>
          </p:nvSpPr>
          <p:spPr>
            <a:xfrm>
              <a:off x="7137796" y="1095057"/>
              <a:ext cx="2920007" cy="1854204"/>
            </a:xfrm>
            <a:prstGeom prst="roundRect">
              <a:avLst>
                <a:gd fmla="val 10000" name="adj"/>
              </a:avLst>
            </a:prstGeom>
            <a:solidFill>
              <a:schemeClr val="accent6"/>
            </a:solidFill>
            <a:ln cap="flat" cmpd="sng" w="38100">
              <a:solidFill>
                <a:schemeClr val="accent6"/>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87"/>
            <p:cNvSpPr/>
            <p:nvPr/>
          </p:nvSpPr>
          <p:spPr>
            <a:xfrm>
              <a:off x="7462242" y="1403281"/>
              <a:ext cx="2920007" cy="1854204"/>
            </a:xfrm>
            <a:prstGeom prst="roundRect">
              <a:avLst>
                <a:gd fmla="val 10000" name="adj"/>
              </a:avLst>
            </a:prstGeom>
            <a:solidFill>
              <a:schemeClr val="lt1">
                <a:alpha val="89411"/>
              </a:schemeClr>
            </a:solidFill>
            <a:ln cap="flat" cmpd="sng" w="254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87"/>
            <p:cNvSpPr txBox="1"/>
            <p:nvPr/>
          </p:nvSpPr>
          <p:spPr>
            <a:xfrm>
              <a:off x="7516550" y="1457589"/>
              <a:ext cx="2811391" cy="1745588"/>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b="0" i="0" lang="en-US" sz="2900" u="none" cap="none" strike="noStrike">
                  <a:solidFill>
                    <a:srgbClr val="000000"/>
                  </a:solidFill>
                  <a:latin typeface="Arial"/>
                  <a:ea typeface="Arial"/>
                  <a:cs typeface="Arial"/>
                  <a:sym typeface="Arial"/>
                </a:rPr>
                <a:t>Satisfacción Familiar </a:t>
              </a:r>
              <a:endParaRPr b="0" i="0" sz="2900" u="none" cap="none" strike="noStrike">
                <a:solidFill>
                  <a:srgbClr val="000000"/>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6"/>
          <p:cNvSpPr txBox="1"/>
          <p:nvPr>
            <p:ph type="title"/>
          </p:nvPr>
        </p:nvSpPr>
        <p:spPr>
          <a:xfrm>
            <a:off x="971549" y="196849"/>
            <a:ext cx="10954287" cy="76944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Gill Sans"/>
              <a:buNone/>
            </a:pPr>
            <a:r>
              <a:rPr lang="en-US" sz="2800"/>
              <a:t>Tipos De Datos Que Podríamos Recopilar En Cuidado Infantil Familiar</a:t>
            </a:r>
            <a:endParaRPr sz="2800"/>
          </a:p>
        </p:txBody>
      </p:sp>
      <p:grpSp>
        <p:nvGrpSpPr>
          <p:cNvPr id="221" name="Google Shape;221;p6"/>
          <p:cNvGrpSpPr/>
          <p:nvPr/>
        </p:nvGrpSpPr>
        <p:grpSpPr>
          <a:xfrm>
            <a:off x="971549" y="1459685"/>
            <a:ext cx="10382249" cy="2216734"/>
            <a:chOff x="0" y="1095057"/>
            <a:chExt cx="10382249" cy="2216734"/>
          </a:xfrm>
        </p:grpSpPr>
        <p:sp>
          <p:nvSpPr>
            <p:cNvPr id="222" name="Google Shape;222;p6"/>
            <p:cNvSpPr/>
            <p:nvPr/>
          </p:nvSpPr>
          <p:spPr>
            <a:xfrm>
              <a:off x="0" y="1095057"/>
              <a:ext cx="2920007" cy="1854204"/>
            </a:xfrm>
            <a:prstGeom prst="roundRect">
              <a:avLst>
                <a:gd fmla="val 10000" name="adj"/>
              </a:avLst>
            </a:prstGeom>
            <a:solidFill>
              <a:srgbClr val="D66E29"/>
            </a:solidFill>
            <a:ln cap="flat" cmpd="sng" w="38100">
              <a:solidFill>
                <a:schemeClr val="accent2"/>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6"/>
            <p:cNvSpPr/>
            <p:nvPr/>
          </p:nvSpPr>
          <p:spPr>
            <a:xfrm>
              <a:off x="324445" y="1403281"/>
              <a:ext cx="2920007" cy="1854204"/>
            </a:xfrm>
            <a:prstGeom prst="roundRect">
              <a:avLst>
                <a:gd fmla="val 10000" name="adj"/>
              </a:avLst>
            </a:prstGeom>
            <a:solidFill>
              <a:schemeClr val="lt1">
                <a:alpha val="89411"/>
              </a:schemeClr>
            </a:solidFill>
            <a:ln cap="flat" cmpd="sng" w="25400">
              <a:solidFill>
                <a:srgbClr val="D66E2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p6"/>
            <p:cNvSpPr txBox="1"/>
            <p:nvPr/>
          </p:nvSpPr>
          <p:spPr>
            <a:xfrm>
              <a:off x="378753" y="1457588"/>
              <a:ext cx="2920007" cy="1854203"/>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lang="en-US" sz="2900"/>
                <a:t>Práctica</a:t>
              </a:r>
              <a:r>
                <a:rPr lang="en-US" sz="2900"/>
                <a:t> de los</a:t>
              </a:r>
              <a:r>
                <a:rPr b="0" i="0" lang="en-US" sz="2900" u="none" cap="none" strike="noStrike">
                  <a:solidFill>
                    <a:srgbClr val="000000"/>
                  </a:solidFill>
                  <a:latin typeface="Arial"/>
                  <a:ea typeface="Arial"/>
                  <a:cs typeface="Arial"/>
                  <a:sym typeface="Arial"/>
                </a:rPr>
                <a:t> Proveedores </a:t>
              </a:r>
              <a:endParaRPr b="0" i="0" sz="2900" u="none" cap="none" strike="noStrike">
                <a:solidFill>
                  <a:srgbClr val="000000"/>
                </a:solidFill>
                <a:latin typeface="Arial"/>
                <a:ea typeface="Arial"/>
                <a:cs typeface="Arial"/>
                <a:sym typeface="Arial"/>
              </a:endParaRPr>
            </a:p>
          </p:txBody>
        </p:sp>
        <p:sp>
          <p:nvSpPr>
            <p:cNvPr id="225" name="Google Shape;225;p6"/>
            <p:cNvSpPr/>
            <p:nvPr/>
          </p:nvSpPr>
          <p:spPr>
            <a:xfrm>
              <a:off x="3568898" y="1095057"/>
              <a:ext cx="2920007" cy="1854204"/>
            </a:xfrm>
            <a:prstGeom prst="roundRect">
              <a:avLst>
                <a:gd fmla="val 10000" name="adj"/>
              </a:avLst>
            </a:prstGeom>
            <a:solidFill>
              <a:schemeClr val="accent5"/>
            </a:solidFill>
            <a:ln cap="flat" cmpd="sng" w="38100">
              <a:solidFill>
                <a:schemeClr val="accent5"/>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6"/>
            <p:cNvSpPr/>
            <p:nvPr/>
          </p:nvSpPr>
          <p:spPr>
            <a:xfrm>
              <a:off x="3893343" y="1403281"/>
              <a:ext cx="2920007" cy="1854204"/>
            </a:xfrm>
            <a:prstGeom prst="roundRect">
              <a:avLst>
                <a:gd fmla="val 10000" name="adj"/>
              </a:avLst>
            </a:prstGeom>
            <a:solidFill>
              <a:srgbClr val="FFFFFF">
                <a:alpha val="68627"/>
              </a:srgbClr>
            </a:solidFill>
            <a:ln cap="flat" cmpd="sng" w="254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6"/>
            <p:cNvSpPr txBox="1"/>
            <p:nvPr/>
          </p:nvSpPr>
          <p:spPr>
            <a:xfrm>
              <a:off x="3947651" y="1457589"/>
              <a:ext cx="2811391" cy="1745588"/>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b="0" i="0" lang="en-US" sz="2900" u="none" cap="none" strike="noStrike">
                  <a:solidFill>
                    <a:srgbClr val="000000"/>
                  </a:solidFill>
                  <a:latin typeface="Arial"/>
                  <a:ea typeface="Arial"/>
                  <a:cs typeface="Arial"/>
                  <a:sym typeface="Arial"/>
                </a:rPr>
                <a:t>Resultados De Los Niños </a:t>
              </a:r>
              <a:endParaRPr b="0" i="0" sz="2900" u="none" cap="none" strike="noStrike">
                <a:solidFill>
                  <a:srgbClr val="000000"/>
                </a:solidFill>
                <a:latin typeface="Arial"/>
                <a:ea typeface="Arial"/>
                <a:cs typeface="Arial"/>
                <a:sym typeface="Arial"/>
              </a:endParaRPr>
            </a:p>
          </p:txBody>
        </p:sp>
        <p:sp>
          <p:nvSpPr>
            <p:cNvPr id="228" name="Google Shape;228;p6"/>
            <p:cNvSpPr/>
            <p:nvPr/>
          </p:nvSpPr>
          <p:spPr>
            <a:xfrm>
              <a:off x="7137796" y="1095057"/>
              <a:ext cx="2920007" cy="1854204"/>
            </a:xfrm>
            <a:prstGeom prst="roundRect">
              <a:avLst>
                <a:gd fmla="val 10000" name="adj"/>
              </a:avLst>
            </a:prstGeom>
            <a:solidFill>
              <a:schemeClr val="accent6"/>
            </a:solidFill>
            <a:ln cap="flat" cmpd="sng" w="38100">
              <a:solidFill>
                <a:schemeClr val="accent6"/>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6"/>
            <p:cNvSpPr/>
            <p:nvPr/>
          </p:nvSpPr>
          <p:spPr>
            <a:xfrm>
              <a:off x="7462242" y="1403281"/>
              <a:ext cx="2920007" cy="1854204"/>
            </a:xfrm>
            <a:prstGeom prst="roundRect">
              <a:avLst>
                <a:gd fmla="val 10000" name="adj"/>
              </a:avLst>
            </a:prstGeom>
            <a:solidFill>
              <a:schemeClr val="lt1">
                <a:alpha val="89411"/>
              </a:schemeClr>
            </a:solidFill>
            <a:ln cap="flat" cmpd="sng" w="254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6"/>
            <p:cNvSpPr txBox="1"/>
            <p:nvPr/>
          </p:nvSpPr>
          <p:spPr>
            <a:xfrm>
              <a:off x="7516550" y="1457589"/>
              <a:ext cx="2811391" cy="1745588"/>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b="0" i="0" lang="en-US" sz="2900" u="none" cap="none" strike="noStrike">
                  <a:solidFill>
                    <a:srgbClr val="000000"/>
                  </a:solidFill>
                  <a:latin typeface="Arial"/>
                  <a:ea typeface="Arial"/>
                  <a:cs typeface="Arial"/>
                  <a:sym typeface="Arial"/>
                </a:rPr>
                <a:t>Satisfacción Y Necesidades Familiares </a:t>
              </a:r>
              <a:endParaRPr b="0" i="0" sz="2900" u="none" cap="none" strike="noStrike">
                <a:solidFill>
                  <a:srgbClr val="000000"/>
                </a:solidFill>
                <a:latin typeface="Arial"/>
                <a:ea typeface="Arial"/>
                <a:cs typeface="Arial"/>
                <a:sym typeface="Arial"/>
              </a:endParaRPr>
            </a:p>
          </p:txBody>
        </p:sp>
      </p:grpSp>
      <p:sp>
        <p:nvSpPr>
          <p:cNvPr id="231" name="Google Shape;231;p6"/>
          <p:cNvSpPr txBox="1"/>
          <p:nvPr/>
        </p:nvSpPr>
        <p:spPr>
          <a:xfrm>
            <a:off x="2171458" y="4628874"/>
            <a:ext cx="8857890" cy="769441"/>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4400" u="none" cap="none" strike="noStrike">
                <a:solidFill>
                  <a:schemeClr val="dk1"/>
                </a:solidFill>
                <a:latin typeface="Arial"/>
                <a:ea typeface="Arial"/>
                <a:cs typeface="Arial"/>
                <a:sym typeface="Arial"/>
              </a:rPr>
              <a:t>¿Qué podríamos querer saber? </a:t>
            </a:r>
            <a:endParaRPr/>
          </a:p>
        </p:txBody>
      </p:sp>
      <p:cxnSp>
        <p:nvCxnSpPr>
          <p:cNvPr id="232" name="Google Shape;232;p6"/>
          <p:cNvCxnSpPr/>
          <p:nvPr/>
        </p:nvCxnSpPr>
        <p:spPr>
          <a:xfrm>
            <a:off x="3337765" y="3817269"/>
            <a:ext cx="553791" cy="616448"/>
          </a:xfrm>
          <a:prstGeom prst="straightConnector1">
            <a:avLst/>
          </a:prstGeom>
          <a:noFill/>
          <a:ln cap="flat" cmpd="sng" w="76200">
            <a:solidFill>
              <a:schemeClr val="accent2"/>
            </a:solidFill>
            <a:prstDash val="solid"/>
            <a:round/>
            <a:headEnd len="sm" w="sm" type="none"/>
            <a:tailEnd len="med" w="med" type="triangle"/>
          </a:ln>
        </p:spPr>
      </p:cxnSp>
      <p:cxnSp>
        <p:nvCxnSpPr>
          <p:cNvPr id="233" name="Google Shape;233;p6"/>
          <p:cNvCxnSpPr/>
          <p:nvPr/>
        </p:nvCxnSpPr>
        <p:spPr>
          <a:xfrm>
            <a:off x="6324894" y="3811043"/>
            <a:ext cx="0" cy="658469"/>
          </a:xfrm>
          <a:prstGeom prst="straightConnector1">
            <a:avLst/>
          </a:prstGeom>
          <a:noFill/>
          <a:ln cap="flat" cmpd="sng" w="76200">
            <a:solidFill>
              <a:srgbClr val="5597D3"/>
            </a:solidFill>
            <a:prstDash val="solid"/>
            <a:round/>
            <a:headEnd len="sm" w="sm" type="none"/>
            <a:tailEnd len="med" w="med" type="triangle"/>
          </a:ln>
        </p:spPr>
      </p:cxnSp>
      <p:cxnSp>
        <p:nvCxnSpPr>
          <p:cNvPr id="234" name="Google Shape;234;p6"/>
          <p:cNvCxnSpPr/>
          <p:nvPr/>
        </p:nvCxnSpPr>
        <p:spPr>
          <a:xfrm flipH="1">
            <a:off x="8488099" y="3838626"/>
            <a:ext cx="462718" cy="601318"/>
          </a:xfrm>
          <a:prstGeom prst="straightConnector1">
            <a:avLst/>
          </a:prstGeom>
          <a:noFill/>
          <a:ln cap="flat" cmpd="sng" w="76200">
            <a:solidFill>
              <a:schemeClr val="accent6"/>
            </a:solidFill>
            <a:prstDash val="solid"/>
            <a:round/>
            <a:headEnd len="sm" w="sm" type="none"/>
            <a:tailEnd len="med" w="med" type="triangl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89"/>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Prácticas De Los Proveedores </a:t>
            </a:r>
            <a:endParaRPr/>
          </a:p>
        </p:txBody>
      </p:sp>
      <p:sp>
        <p:nvSpPr>
          <p:cNvPr id="241" name="Google Shape;241;p89"/>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SzPts val="3600"/>
              <a:buChar char="•"/>
            </a:pPr>
            <a:r>
              <a:rPr lang="en-US"/>
              <a:t>¿He apoyado relaciones cariñosas y receptivas con todos los niños y entre ellos? </a:t>
            </a:r>
            <a:br>
              <a:rPr lang="en-US"/>
            </a:br>
            <a:r>
              <a:rPr lang="en-US"/>
              <a:t>¿El entorno apoya el compromiso y la participación?</a:t>
            </a:r>
            <a:br>
              <a:rPr lang="en-US"/>
            </a:br>
            <a:r>
              <a:rPr lang="en-US"/>
              <a:t>¿Está funcionando la forma en que estoy apoyando al niño? </a:t>
            </a:r>
            <a:endParaRPr/>
          </a:p>
        </p:txBody>
      </p:sp>
      <p:sp>
        <p:nvSpPr>
          <p:cNvPr id="242" name="Google Shape;242;p89"/>
          <p:cNvSpPr txBox="1"/>
          <p:nvPr/>
        </p:nvSpPr>
        <p:spPr>
          <a:xfrm>
            <a:off x="8155677" y="4288691"/>
            <a:ext cx="2919900" cy="1854300"/>
          </a:xfrm>
          <a:prstGeom prst="rect">
            <a:avLst/>
          </a:prstGeom>
          <a:solidFill>
            <a:srgbClr val="DB6015"/>
          </a:solid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lang="en-US" sz="2900"/>
              <a:t>Práctica</a:t>
            </a:r>
            <a:r>
              <a:rPr lang="en-US" sz="2900"/>
              <a:t> de los</a:t>
            </a:r>
            <a:r>
              <a:rPr b="0" i="0" lang="en-US" sz="2900" u="none" cap="none" strike="noStrike">
                <a:solidFill>
                  <a:srgbClr val="000000"/>
                </a:solidFill>
                <a:latin typeface="Arial"/>
                <a:ea typeface="Arial"/>
                <a:cs typeface="Arial"/>
                <a:sym typeface="Arial"/>
              </a:rPr>
              <a:t> Proveedores </a:t>
            </a:r>
            <a:endParaRPr b="0" i="0" sz="29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7"/>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Prácticas De Los Proveedores </a:t>
            </a:r>
            <a:endParaRPr/>
          </a:p>
        </p:txBody>
      </p:sp>
      <p:sp>
        <p:nvSpPr>
          <p:cNvPr id="249" name="Google Shape;249;p7"/>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381000" lvl="0" marL="457200" rtl="0" algn="l">
              <a:lnSpc>
                <a:spcPct val="90000"/>
              </a:lnSpc>
              <a:spcBef>
                <a:spcPts val="1000"/>
              </a:spcBef>
              <a:spcAft>
                <a:spcPts val="0"/>
              </a:spcAft>
              <a:buClr>
                <a:srgbClr val="FFD100"/>
              </a:buClr>
              <a:buSzPts val="2400"/>
              <a:buChar char="•"/>
            </a:pPr>
            <a:r>
              <a:rPr lang="en-US" sz="2400"/>
              <a:t>¿Cómo reflexiona sobre sus propias prácticas?</a:t>
            </a:r>
            <a:r>
              <a:rPr lang="en-US" sz="2400">
                <a:solidFill>
                  <a:schemeClr val="dk1"/>
                </a:solidFill>
                <a:latin typeface="Arial"/>
                <a:ea typeface="Arial"/>
                <a:cs typeface="Arial"/>
                <a:sym typeface="Arial"/>
              </a:rPr>
              <a:t>¿Cuáles son algunas de las maneras en que podemos aprender más sobre nuestras propias prácticas de enseñanza?"</a:t>
            </a:r>
            <a:br>
              <a:rPr lang="en-US" sz="2400">
                <a:solidFill>
                  <a:schemeClr val="dk1"/>
                </a:solidFill>
                <a:latin typeface="Arial"/>
                <a:ea typeface="Arial"/>
                <a:cs typeface="Arial"/>
                <a:sym typeface="Arial"/>
              </a:rPr>
            </a:br>
            <a:endParaRPr sz="2400"/>
          </a:p>
        </p:txBody>
      </p:sp>
      <p:pic>
        <p:nvPicPr>
          <p:cNvPr descr="A hand holding a pen over a notebook&#10;&#10;Description automatically generated" id="250" name="Google Shape;250;p7"/>
          <p:cNvPicPr preferRelativeResize="0"/>
          <p:nvPr/>
        </p:nvPicPr>
        <p:blipFill rotWithShape="1">
          <a:blip r:embed="rId3">
            <a:alphaModFix/>
          </a:blip>
          <a:srcRect b="0" l="0" r="0" t="0"/>
          <a:stretch/>
        </p:blipFill>
        <p:spPr>
          <a:xfrm>
            <a:off x="971550" y="2884867"/>
            <a:ext cx="2717894" cy="2228673"/>
          </a:xfrm>
          <a:prstGeom prst="rect">
            <a:avLst/>
          </a:prstGeom>
          <a:noFill/>
          <a:ln>
            <a:noFill/>
          </a:ln>
        </p:spPr>
      </p:pic>
      <p:pic>
        <p:nvPicPr>
          <p:cNvPr descr="A person holding a camera&#10;&#10;Description automatically generated" id="251" name="Google Shape;251;p7"/>
          <p:cNvPicPr preferRelativeResize="0"/>
          <p:nvPr/>
        </p:nvPicPr>
        <p:blipFill rotWithShape="1">
          <a:blip r:embed="rId4">
            <a:alphaModFix/>
          </a:blip>
          <a:srcRect b="0" l="0" r="0" t="0"/>
          <a:stretch/>
        </p:blipFill>
        <p:spPr>
          <a:xfrm>
            <a:off x="4260364" y="2884867"/>
            <a:ext cx="3671272" cy="2056797"/>
          </a:xfrm>
          <a:prstGeom prst="rect">
            <a:avLst/>
          </a:prstGeom>
          <a:noFill/>
          <a:ln>
            <a:noFill/>
          </a:ln>
        </p:spPr>
      </p:pic>
      <p:pic>
        <p:nvPicPr>
          <p:cNvPr descr="A clipboard with a graph on it&#10;&#10;Description automatically generated" id="252" name="Google Shape;252;p7"/>
          <p:cNvPicPr preferRelativeResize="0"/>
          <p:nvPr/>
        </p:nvPicPr>
        <p:blipFill rotWithShape="1">
          <a:blip r:embed="rId5">
            <a:alphaModFix/>
          </a:blip>
          <a:srcRect b="0" l="0" r="0" t="0"/>
          <a:stretch/>
        </p:blipFill>
        <p:spPr>
          <a:xfrm>
            <a:off x="8507344" y="2812693"/>
            <a:ext cx="3434886" cy="212897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2022-12-08T15:29:00Z</dcterms:created>
  <dc:creator>MacNish, Ashley</dc:creator>
</cp:coreProperties>
</file>