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12192000"/>
  <p:notesSz cx="6858000" cy="9144000"/>
  <p:embeddedFontLst>
    <p:embeddedFont>
      <p:font typeface="EB Garamond"/>
      <p:regular r:id="rId30"/>
      <p:bold r:id="rId31"/>
      <p:italic r:id="rId32"/>
      <p:boldItalic r:id="rId33"/>
    </p:embeddedFont>
    <p:embeddedFont>
      <p:font typeface="Quattrocento Sans"/>
      <p:regular r:id="rId34"/>
      <p:bold r:id="rId35"/>
      <p:italic r:id="rId36"/>
      <p:boldItalic r:id="rId37"/>
    </p:embeddedFont>
    <p:embeddedFont>
      <p:font typeface="Quicksand"/>
      <p:regular r:id="rId38"/>
      <p:bold r:id="rId39"/>
    </p:embeddedFont>
    <p:embeddedFont>
      <p:font typeface="Gill Sans"/>
      <p:regular r:id="rId40"/>
      <p:bold r:id="rId41"/>
    </p:embeddedFont>
    <p:embeddedFont>
      <p:font typeface="Century Gothic"/>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6" roundtripDataSignature="AMtx7mhg3UHLxbUdYD+BKyAa8FHNVlpo9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GillSans-regular.fntdata"/><Relationship Id="rId20" Type="http://schemas.openxmlformats.org/officeDocument/2006/relationships/slide" Target="slides/slide16.xml"/><Relationship Id="rId42" Type="http://schemas.openxmlformats.org/officeDocument/2006/relationships/font" Target="fonts/CenturyGothic-regular.fntdata"/><Relationship Id="rId41" Type="http://schemas.openxmlformats.org/officeDocument/2006/relationships/font" Target="fonts/GillSans-bold.fntdata"/><Relationship Id="rId22" Type="http://schemas.openxmlformats.org/officeDocument/2006/relationships/slide" Target="slides/slide18.xml"/><Relationship Id="rId44" Type="http://schemas.openxmlformats.org/officeDocument/2006/relationships/font" Target="fonts/CenturyGothic-italic.fntdata"/><Relationship Id="rId21" Type="http://schemas.openxmlformats.org/officeDocument/2006/relationships/slide" Target="slides/slide17.xml"/><Relationship Id="rId43" Type="http://schemas.openxmlformats.org/officeDocument/2006/relationships/font" Target="fonts/CenturyGothic-bold.fntdata"/><Relationship Id="rId24" Type="http://schemas.openxmlformats.org/officeDocument/2006/relationships/slide" Target="slides/slide20.xml"/><Relationship Id="rId46" Type="http://customschemas.google.com/relationships/presentationmetadata" Target="metadata"/><Relationship Id="rId23" Type="http://schemas.openxmlformats.org/officeDocument/2006/relationships/slide" Target="slides/slide19.xml"/><Relationship Id="rId45" Type="http://schemas.openxmlformats.org/officeDocument/2006/relationships/font" Target="fonts/CenturyGothic-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EBGaramond-bold.fntdata"/><Relationship Id="rId30" Type="http://schemas.openxmlformats.org/officeDocument/2006/relationships/font" Target="fonts/EBGaramond-regular.fntdata"/><Relationship Id="rId11" Type="http://schemas.openxmlformats.org/officeDocument/2006/relationships/slide" Target="slides/slide7.xml"/><Relationship Id="rId33" Type="http://schemas.openxmlformats.org/officeDocument/2006/relationships/font" Target="fonts/EBGaramond-boldItalic.fntdata"/><Relationship Id="rId10" Type="http://schemas.openxmlformats.org/officeDocument/2006/relationships/slide" Target="slides/slide6.xml"/><Relationship Id="rId32" Type="http://schemas.openxmlformats.org/officeDocument/2006/relationships/font" Target="fonts/EBGaramond-italic.fntdata"/><Relationship Id="rId13" Type="http://schemas.openxmlformats.org/officeDocument/2006/relationships/slide" Target="slides/slide9.xml"/><Relationship Id="rId35" Type="http://schemas.openxmlformats.org/officeDocument/2006/relationships/font" Target="fonts/QuattrocentoSans-bold.fntdata"/><Relationship Id="rId12" Type="http://schemas.openxmlformats.org/officeDocument/2006/relationships/slide" Target="slides/slide8.xml"/><Relationship Id="rId34" Type="http://schemas.openxmlformats.org/officeDocument/2006/relationships/font" Target="fonts/QuattrocentoSans-regular.fntdata"/><Relationship Id="rId15" Type="http://schemas.openxmlformats.org/officeDocument/2006/relationships/slide" Target="slides/slide11.xml"/><Relationship Id="rId37" Type="http://schemas.openxmlformats.org/officeDocument/2006/relationships/font" Target="fonts/QuattrocentoSans-boldItalic.fntdata"/><Relationship Id="rId14" Type="http://schemas.openxmlformats.org/officeDocument/2006/relationships/slide" Target="slides/slide10.xml"/><Relationship Id="rId36" Type="http://schemas.openxmlformats.org/officeDocument/2006/relationships/font" Target="fonts/QuattrocentoSans-italic.fntdata"/><Relationship Id="rId17" Type="http://schemas.openxmlformats.org/officeDocument/2006/relationships/slide" Target="slides/slide13.xml"/><Relationship Id="rId39" Type="http://schemas.openxmlformats.org/officeDocument/2006/relationships/font" Target="fonts/Quicksand-bold.fntdata"/><Relationship Id="rId16" Type="http://schemas.openxmlformats.org/officeDocument/2006/relationships/slide" Target="slides/slide12.xml"/><Relationship Id="rId38" Type="http://schemas.openxmlformats.org/officeDocument/2006/relationships/font" Target="fonts/Quicksand-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2" name="Google Shape;142;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Welcome</a:t>
            </a:r>
            <a:endParaRPr/>
          </a:p>
          <a:p>
            <a:pPr indent="0" lvl="0" marL="0" rtl="0" algn="l">
              <a:lnSpc>
                <a:spcPct val="100000"/>
              </a:lnSpc>
              <a:spcBef>
                <a:spcPts val="0"/>
              </a:spcBef>
              <a:spcAft>
                <a:spcPts val="0"/>
              </a:spcAft>
              <a:buSzPts val="1400"/>
              <a:buNone/>
            </a:pPr>
            <a:r>
              <a:rPr lang="en-US"/>
              <a:t>Raise hands, thumbs up</a:t>
            </a:r>
            <a:endParaRPr/>
          </a:p>
        </p:txBody>
      </p:sp>
      <p:sp>
        <p:nvSpPr>
          <p:cNvPr id="143" name="Google Shape;143;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entury Gothic"/>
              <a:buNone/>
            </a:pPr>
            <a:fld id="{00000000-1234-1234-1234-123412341234}" type="slidenum">
              <a:rPr b="0" i="0" lang="en-US" sz="1200" u="none" cap="none" strike="noStrike">
                <a:solidFill>
                  <a:srgbClr val="000000"/>
                </a:solidFill>
                <a:latin typeface="Century Gothic"/>
                <a:ea typeface="Century Gothic"/>
                <a:cs typeface="Century Gothic"/>
                <a:sym typeface="Century Gothic"/>
              </a:rPr>
              <a:t>‹#›</a:t>
            </a:fld>
            <a:endParaRPr b="0" i="0" sz="1200" u="none" cap="none" strike="noStrike">
              <a:solidFill>
                <a:srgbClr val="000000"/>
              </a:solidFill>
              <a:latin typeface="Century Gothic"/>
              <a:ea typeface="Century Gothic"/>
              <a:cs typeface="Century Gothic"/>
              <a:sym typeface="Century Gothic"/>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7" name="Google Shape;287;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3" name="Google Shape;303;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9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9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br>
              <a:rPr lang="en-US" u="none" strike="noStrike">
                <a:solidFill>
                  <a:srgbClr val="0D0D0D"/>
                </a:solidFill>
                <a:latin typeface="Gill Sans"/>
                <a:ea typeface="Gill Sans"/>
                <a:cs typeface="Gill Sans"/>
                <a:sym typeface="Gill Sans"/>
              </a:rPr>
            </a:br>
            <a:r>
              <a:rPr lang="en-US" u="none" strike="noStrike">
                <a:solidFill>
                  <a:srgbClr val="0D0D0D"/>
                </a:solidFill>
                <a:latin typeface="Gill Sans"/>
                <a:ea typeface="Gill Sans"/>
                <a:cs typeface="Gill Sans"/>
                <a:sym typeface="Gill Sans"/>
              </a:rPr>
              <a:t>Delegating tasks effectively can greatly benefit family child care providers, allowing them to focus on key aspects of their work while ensuring that all necessary tasks are completed. Here's a strategy they could consider:</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Assess Tasks: Begin by making a list of all the tasks involved in running the family child care operation. This could include meal preparation, cleaning, organizing activities, paperwork, etc. Categorize tasks based on their frequency and importance.</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Identify Strengths and Weaknesses: Determine which tasks you excel at and which ones you struggle with. Knowing your strengths and weaknesses will help you delegate effectively.</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Prioritize Tasks: Prioritize tasks based on urgency and importance. Some tasks may need to be completed daily, while others can be done weekly or monthly.</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Delegate Appropriately: Identify tasks that can be delegated to others. This could include hiring additional staff, involving family members, or even outsourcing certain tasks like accounting or marketing.</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Communicate Clearly: When delegating tasks, provide clear instructions and expectations to the person you're delegating to. Make sure they understand what needs to be done, how it should be done, and by when.</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Provide Training and Support: Offer any necessary training or support to the individuals you're delegating tasks to. This might include demonstrating how to perform certain tasks, providing resources, or being available to answer questions.</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Monitor Progress: Keep track of the tasks you've delegated and monitor progress regularly. Provide feedback and guidance as needed to ensure tasks are being completed satisfactorily.</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Adjust as Necessary: Be flexible and willing to adjust your delegation strategy as needed. If certain tasks aren't being completed effectively, reassess and make changes as necessary.</a:t>
            </a:r>
            <a:endParaRPr/>
          </a:p>
          <a:p>
            <a:pPr indent="-228600" lvl="0" marL="457200" rtl="0" algn="l">
              <a:lnSpc>
                <a:spcPct val="100000"/>
              </a:lnSpc>
              <a:spcBef>
                <a:spcPts val="0"/>
              </a:spcBef>
              <a:spcAft>
                <a:spcPts val="0"/>
              </a:spcAft>
              <a:buSzPts val="1400"/>
              <a:buFont typeface="Arial"/>
              <a:buAutoNum type="arabicPeriod"/>
            </a:pPr>
            <a:r>
              <a:rPr lang="en-US" u="none" strike="noStrike">
                <a:solidFill>
                  <a:srgbClr val="0D0D0D"/>
                </a:solidFill>
                <a:latin typeface="Gill Sans"/>
                <a:ea typeface="Gill Sans"/>
                <a:cs typeface="Gill Sans"/>
                <a:sym typeface="Gill Sans"/>
              </a:rPr>
              <a:t>Celebrate Successes: Recognize and celebrate the successful completion of delegated tasks. This will help motivate those involved and reinforce the importance of delegation within your family child care operation.</a:t>
            </a:r>
            <a:endParaRPr/>
          </a:p>
          <a:p>
            <a:pPr indent="-228600" lvl="0" marL="457200" marR="0" rtl="0" algn="l">
              <a:lnSpc>
                <a:spcPct val="100000"/>
              </a:lnSpc>
              <a:spcBef>
                <a:spcPts val="0"/>
              </a:spcBef>
              <a:spcAft>
                <a:spcPts val="0"/>
              </a:spcAft>
              <a:buSzPts val="1400"/>
              <a:buNone/>
            </a:pPr>
            <a:r>
              <a:t/>
            </a:r>
            <a:endParaRPr/>
          </a:p>
        </p:txBody>
      </p:sp>
      <p:sp>
        <p:nvSpPr>
          <p:cNvPr id="336" name="Google Shape;336;p9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9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0" name="Google Shape;370;p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p9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a:t>It's essential for providers to schedule breaks to rest and recharge. </a:t>
            </a:r>
            <a:endParaRPr/>
          </a:p>
          <a:p>
            <a:pPr indent="-228600" lvl="0" marL="457200" rtl="0" algn="l">
              <a:lnSpc>
                <a:spcPct val="100000"/>
              </a:lnSpc>
              <a:spcBef>
                <a:spcPts val="0"/>
              </a:spcBef>
              <a:spcAft>
                <a:spcPts val="0"/>
              </a:spcAft>
              <a:buSzPts val="1400"/>
              <a:buNone/>
            </a:pPr>
            <a:r>
              <a:rPr b="0" i="0" lang="en-US"/>
              <a:t>Taking breaks can prevent burnout and maintain productivity throughout the day.</a:t>
            </a:r>
            <a:endParaRPr/>
          </a:p>
          <a:p>
            <a:pPr indent="-228600" lvl="0" marL="457200" marR="0" rtl="0" algn="l">
              <a:lnSpc>
                <a:spcPct val="100000"/>
              </a:lnSpc>
              <a:spcBef>
                <a:spcPts val="0"/>
              </a:spcBef>
              <a:spcAft>
                <a:spcPts val="0"/>
              </a:spcAft>
              <a:buSzPts val="1400"/>
              <a:buNone/>
            </a:pPr>
            <a:r>
              <a:t/>
            </a:r>
            <a:endParaRPr/>
          </a:p>
        </p:txBody>
      </p:sp>
      <p:sp>
        <p:nvSpPr>
          <p:cNvPr id="377" name="Google Shape;377;p9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9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4" name="Google Shape;394;p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9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sz="1200">
                <a:solidFill>
                  <a:srgbClr val="0D0D0D"/>
                </a:solidFill>
                <a:latin typeface="Quattrocento Sans"/>
                <a:ea typeface="Quattrocento Sans"/>
                <a:cs typeface="Quattrocento Sans"/>
                <a:sym typeface="Quattrocento Sans"/>
              </a:rPr>
              <a:t>While having a schedule is important, it's also crucial to remain flexible and adaptable to the needs of the children and any unexpected events that may arise.</a:t>
            </a:r>
            <a:endParaRPr sz="1200">
              <a:latin typeface="Times New Roman"/>
              <a:ea typeface="Times New Roman"/>
              <a:cs typeface="Times New Roman"/>
              <a:sym typeface="Times New Roman"/>
            </a:endParaRPr>
          </a:p>
          <a:p>
            <a:pPr indent="-228600" lvl="0" marL="457200" marR="0" rtl="0" algn="l">
              <a:lnSpc>
                <a:spcPct val="100000"/>
              </a:lnSpc>
              <a:spcBef>
                <a:spcPts val="0"/>
              </a:spcBef>
              <a:spcAft>
                <a:spcPts val="0"/>
              </a:spcAft>
              <a:buSzPts val="1400"/>
              <a:buNone/>
            </a:pPr>
            <a:r>
              <a:t/>
            </a:r>
            <a:endParaRPr/>
          </a:p>
        </p:txBody>
      </p:sp>
      <p:sp>
        <p:nvSpPr>
          <p:cNvPr id="419" name="Google Shape;419;p9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9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SzPts val="1400"/>
              <a:buNone/>
            </a:pPr>
            <a:r>
              <a:rPr b="1" lang="en-US" sz="1200">
                <a:solidFill>
                  <a:srgbClr val="0D0D0D"/>
                </a:solidFill>
                <a:latin typeface="Quattrocento Sans"/>
                <a:ea typeface="Quattrocento Sans"/>
                <a:cs typeface="Quattrocento Sans"/>
                <a:sym typeface="Quattrocento Sans"/>
              </a:rPr>
              <a:t>Rutina de cuidado personal: </a:t>
            </a:r>
            <a:r>
              <a:rPr b="0" lang="en-US" sz="1200">
                <a:solidFill>
                  <a:srgbClr val="0D0D0D"/>
                </a:solidFill>
                <a:latin typeface="Quattrocento Sans"/>
                <a:ea typeface="Quattrocento Sans"/>
                <a:cs typeface="Quattrocento Sans"/>
                <a:sym typeface="Quattrocento Sans"/>
              </a:rPr>
              <a:t>Establezca una rutina de cuidado personal que incluya actividades que disfrute, como ejercicio, meditación, lectura o pasar tiempo al aire libre. Programe descansos regulares a lo largo del día para recargar energías y rejuvenecer.</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Hábitos alimenticios saludables</a:t>
            </a:r>
            <a:r>
              <a:rPr b="0" lang="en-US" sz="1200">
                <a:solidFill>
                  <a:srgbClr val="0D0D0D"/>
                </a:solidFill>
                <a:latin typeface="Quattrocento Sans"/>
                <a:ea typeface="Quattrocento Sans"/>
                <a:cs typeface="Quattrocento Sans"/>
                <a:sym typeface="Quattrocento Sans"/>
              </a:rPr>
              <a:t>: Mantenga una dieta equilibrada rica en frutas, verduras, cereales integrales, proteínas magras y mucha agua. Evite saltarse comidas y opte por refrigerios nutritivos para mantener los niveles de energía durante todo el día.</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Descanso adecuado: </a:t>
            </a:r>
            <a:r>
              <a:rPr b="0" lang="en-US" sz="1200">
                <a:solidFill>
                  <a:srgbClr val="0D0D0D"/>
                </a:solidFill>
                <a:latin typeface="Quattrocento Sans"/>
                <a:ea typeface="Quattrocento Sans"/>
                <a:cs typeface="Quattrocento Sans"/>
                <a:sym typeface="Quattrocento Sans"/>
              </a:rPr>
              <a:t>Asegúrese de dormir lo suficiente cada noche para sentirse descansado y renovado. Cree una rutina relajante a la hora de acostarse y priorice un sueño de calidad para apoyar el bienestar físico y mental.</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Establezca límites</a:t>
            </a:r>
            <a:r>
              <a:rPr b="0" lang="en-US" sz="1200">
                <a:solidFill>
                  <a:srgbClr val="0D0D0D"/>
                </a:solidFill>
                <a:latin typeface="Quattrocento Sans"/>
                <a:ea typeface="Quattrocento Sans"/>
                <a:cs typeface="Quattrocento Sans"/>
                <a:sym typeface="Quattrocento Sans"/>
              </a:rPr>
              <a:t>: Establezca límites claros entre el trabajo y la vida personal para evitar el agotamiento y mantener el equilibrio entre el trabajo y la vida personal. Designe momentos específicos para las tareas relacionadas con el trabajo y dedique tiempo a la relajación, los pasatiempos y a pasar tiempo con sus seres queridos.</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Busque apoyo</a:t>
            </a:r>
            <a:r>
              <a:rPr b="0" lang="en-US" sz="1200">
                <a:solidFill>
                  <a:srgbClr val="0D0D0D"/>
                </a:solidFill>
                <a:latin typeface="Quattrocento Sans"/>
                <a:ea typeface="Quattrocento Sans"/>
                <a:cs typeface="Quattrocento Sans"/>
                <a:sym typeface="Quattrocento Sans"/>
              </a:rPr>
              <a:t>: Construya una red de apoyo de colegas, amigos y familiares que entiendan las demandas de su profesión. Compartan experiencias, busquen consejo y ofrézcanse apoyo unos a otros.</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Desarrollo profesional</a:t>
            </a:r>
            <a:r>
              <a:rPr b="0" lang="en-US" sz="1200">
                <a:solidFill>
                  <a:srgbClr val="0D0D0D"/>
                </a:solidFill>
                <a:latin typeface="Quattrocento Sans"/>
                <a:ea typeface="Quattrocento Sans"/>
                <a:cs typeface="Quattrocento Sans"/>
                <a:sym typeface="Quattrocento Sans"/>
              </a:rPr>
              <a:t>: Invierta en el aprendizaje continuo y el desarrollo profesional para mejorar sus habilidades y conocimientos en el cuidado de niños. Asista a talleres, sesiones de capacitación y conferencias para mantenerse actualizado sobre las mejores prácticas y tendencias en la educación de la primera infancia.</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Practique el manejo del estrés</a:t>
            </a:r>
            <a:r>
              <a:rPr b="0" lang="en-US" sz="1200">
                <a:solidFill>
                  <a:srgbClr val="0D0D0D"/>
                </a:solidFill>
                <a:latin typeface="Quattrocento Sans"/>
                <a:ea typeface="Quattrocento Sans"/>
                <a:cs typeface="Quattrocento Sans"/>
                <a:sym typeface="Quattrocento Sans"/>
              </a:rPr>
              <a:t>: Desarrolle técnicas de manejo del estrés, como ejercicios de respiración profunda, yoga o meditación de atención plena para reducir los niveles de estrés y promover la relajación.</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Delegar tareas</a:t>
            </a:r>
            <a:r>
              <a:rPr b="0" lang="en-US" sz="1200">
                <a:solidFill>
                  <a:srgbClr val="0D0D0D"/>
                </a:solidFill>
                <a:latin typeface="Quattrocento Sans"/>
                <a:ea typeface="Quattrocento Sans"/>
                <a:cs typeface="Quattrocento Sans"/>
                <a:sym typeface="Quattrocento Sans"/>
              </a:rPr>
              <a:t>: Delegue tareas que se pueden compartir con asistentes, familiares o personal de apoyo para aligerar su carga de trabajo. Priorice las tareas en función de la importancia y la urgencia y delegue cuando sea necesario para evitar sentirse abrumado.</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Conéctese con la naturaleza</a:t>
            </a:r>
            <a:r>
              <a:rPr b="0" lang="en-US" sz="1200">
                <a:solidFill>
                  <a:srgbClr val="0D0D0D"/>
                </a:solidFill>
                <a:latin typeface="Quattrocento Sans"/>
                <a:ea typeface="Quattrocento Sans"/>
                <a:cs typeface="Quattrocento Sans"/>
                <a:sym typeface="Quattrocento Sans"/>
              </a:rPr>
              <a:t>: pase tiempo al aire libre con regularidad para disfrutar de los beneficios de la naturaleza, como el aire fresco, la luz solar y el paisaje natural. Lleve a los niños a caminar por la naturaleza, juegue en el patio trasero o simplemente siéntese afuera durante los descansos para recargar energías.</a:t>
            </a:r>
            <a:br>
              <a:rPr b="0" lang="en-US" sz="1200">
                <a:solidFill>
                  <a:srgbClr val="0D0D0D"/>
                </a:solidFill>
                <a:latin typeface="Quattrocento Sans"/>
                <a:ea typeface="Quattrocento Sans"/>
                <a:cs typeface="Quattrocento Sans"/>
                <a:sym typeface="Quattrocento Sans"/>
              </a:rPr>
            </a:br>
            <a:r>
              <a:rPr b="1" lang="en-US" sz="1200">
                <a:solidFill>
                  <a:srgbClr val="0D0D0D"/>
                </a:solidFill>
                <a:latin typeface="Quattrocento Sans"/>
                <a:ea typeface="Quattrocento Sans"/>
                <a:cs typeface="Quattrocento Sans"/>
                <a:sym typeface="Quattrocento Sans"/>
              </a:rPr>
              <a:t>Celebre los logros</a:t>
            </a:r>
            <a:r>
              <a:rPr b="0" lang="en-US" sz="1200">
                <a:solidFill>
                  <a:srgbClr val="0D0D0D"/>
                </a:solidFill>
                <a:latin typeface="Quattrocento Sans"/>
                <a:ea typeface="Quattrocento Sans"/>
                <a:cs typeface="Quattrocento Sans"/>
                <a:sym typeface="Quattrocento Sans"/>
              </a:rPr>
              <a:t>: Reconozca y celebre sus logros, tanto grandes como pequeños, para aumentar la moral y la motivación. Reconozca el impacto positivo que tiene en la vida de los niños y siéntase orgulloso de sus contribuciones a su desarrollo.</a:t>
            </a:r>
            <a:br>
              <a:rPr b="1" lang="en-US" sz="1200">
                <a:solidFill>
                  <a:srgbClr val="0D0D0D"/>
                </a:solidFill>
                <a:latin typeface="Quattrocento Sans"/>
                <a:ea typeface="Quattrocento Sans"/>
                <a:cs typeface="Quattrocento Sans"/>
                <a:sym typeface="Quattrocento Sans"/>
              </a:rPr>
            </a:br>
            <a:endParaRPr/>
          </a:p>
        </p:txBody>
      </p:sp>
      <p:sp>
        <p:nvSpPr>
          <p:cNvPr id="427" name="Google Shape;427;p9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10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b="0" lang="en-US" sz="1800">
                <a:solidFill>
                  <a:srgbClr val="753844"/>
                </a:solidFill>
                <a:latin typeface="Quicksand"/>
                <a:ea typeface="Quicksand"/>
                <a:cs typeface="Quicksand"/>
                <a:sym typeface="Quicksand"/>
              </a:rPr>
              <a:t>autocuidado por su impacto en nuestro bienestar individual y colectivo.</a:t>
            </a:r>
            <a:br>
              <a:rPr b="0" lang="en-US" sz="1800">
                <a:solidFill>
                  <a:srgbClr val="753844"/>
                </a:solidFill>
                <a:latin typeface="Quicksand"/>
                <a:ea typeface="Quicksand"/>
                <a:cs typeface="Quicksand"/>
                <a:sym typeface="Quicksand"/>
              </a:rPr>
            </a:br>
            <a:r>
              <a:rPr b="0" lang="en-US" sz="1800">
                <a:solidFill>
                  <a:srgbClr val="753844"/>
                </a:solidFill>
                <a:latin typeface="Quicksand"/>
                <a:ea typeface="Quicksand"/>
                <a:cs typeface="Quicksand"/>
                <a:sym typeface="Quicksand"/>
              </a:rPr>
              <a:t>También sabemos que el cuidado personal es diferente para cada individuo. Sus necesidades de cuidado personal pueden cambiar dependiendo de lo que esté sucediendo en su vida. Te animamos a que encuentres </a:t>
            </a:r>
            <a:br>
              <a:rPr b="0" lang="en-US" sz="1800">
                <a:solidFill>
                  <a:srgbClr val="753844"/>
                </a:solidFill>
                <a:latin typeface="Quicksand"/>
                <a:ea typeface="Quicksand"/>
                <a:cs typeface="Quicksand"/>
                <a:sym typeface="Quicksand"/>
              </a:rPr>
            </a:br>
            <a:r>
              <a:rPr b="0" lang="en-US" sz="1800">
                <a:solidFill>
                  <a:srgbClr val="753844"/>
                </a:solidFill>
                <a:latin typeface="Quicksand"/>
                <a:ea typeface="Quicksand"/>
                <a:cs typeface="Quicksand"/>
                <a:sym typeface="Quicksand"/>
              </a:rPr>
              <a:t>las formas de cuidarse que funcionan para usted. </a:t>
            </a:r>
            <a:br>
              <a:rPr b="0" lang="en-US" sz="1800">
                <a:solidFill>
                  <a:srgbClr val="753844"/>
                </a:solidFill>
                <a:latin typeface="Quicksand"/>
                <a:ea typeface="Quicksand"/>
                <a:cs typeface="Quicksand"/>
                <a:sym typeface="Quicksand"/>
              </a:rPr>
            </a:br>
            <a:endParaRPr/>
          </a:p>
        </p:txBody>
      </p:sp>
      <p:sp>
        <p:nvSpPr>
          <p:cNvPr id="454" name="Google Shape;454;p10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Erin</a:t>
            </a:r>
            <a:endParaRPr/>
          </a:p>
        </p:txBody>
      </p:sp>
      <p:sp>
        <p:nvSpPr>
          <p:cNvPr id="150" name="Google Shape;150;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10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0" name="Google Shape;460;p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0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6" name="Google Shape;466;p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10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3" name="Google Shape;473;p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1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9" name="Google Shape;479;p10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https://www.csun.edu/sites/default/files/SUN-Self-care-Plan.pdf</a:t>
            </a:r>
            <a:endParaRPr/>
          </a:p>
        </p:txBody>
      </p:sp>
      <p:sp>
        <p:nvSpPr>
          <p:cNvPr id="480" name="Google Shape;480;p10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52888a25c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352888a25cb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7" name="Google Shape;487;g352888a25cb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3" name="Google Shape;493;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min</a:t>
            </a:r>
            <a:endParaRPr/>
          </a:p>
        </p:txBody>
      </p:sp>
      <p:sp>
        <p:nvSpPr>
          <p:cNvPr id="494" name="Google Shape;494;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63" name="Google Shape;163;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Create a Schedule</a:t>
            </a:r>
            <a:r>
              <a:rPr lang="en-US" sz="1800">
                <a:solidFill>
                  <a:srgbClr val="0D0D0D"/>
                </a:solidFill>
                <a:latin typeface="Quattrocento Sans"/>
                <a:ea typeface="Quattrocento Sans"/>
                <a:cs typeface="Quattrocento Sans"/>
                <a:sym typeface="Quattrocento Sans"/>
              </a:rPr>
              <a:t>: Establishing a daily or weekly schedule can help providers allocate time for different activities such as meals, playtime, naps, and educational activities. Having a structured routine can provide stability for both the children and the provider.</a:t>
            </a:r>
            <a:endParaRPr sz="1800">
              <a:latin typeface="Times New Roman"/>
              <a:ea typeface="Times New Roman"/>
              <a:cs typeface="Times New Roman"/>
              <a:sym typeface="Times New Roman"/>
            </a:endParaRPr>
          </a:p>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Use a Planner or Calendar</a:t>
            </a:r>
            <a:r>
              <a:rPr lang="en-US" sz="1800">
                <a:solidFill>
                  <a:srgbClr val="0D0D0D"/>
                </a:solidFill>
                <a:latin typeface="Quattrocento Sans"/>
                <a:ea typeface="Quattrocento Sans"/>
                <a:cs typeface="Quattrocento Sans"/>
                <a:sym typeface="Quattrocento Sans"/>
              </a:rPr>
              <a:t>: Utilize a planner or digital calendar to keep track of appointments, activities, and important dates. This ensures that nothing is overlooked and helps in planning ahead.</a:t>
            </a:r>
            <a:endParaRPr sz="1800">
              <a:latin typeface="Times New Roman"/>
              <a:ea typeface="Times New Roman"/>
              <a:cs typeface="Times New Roman"/>
              <a:sym typeface="Times New Roman"/>
            </a:endParaRPr>
          </a:p>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Set Priorities</a:t>
            </a:r>
            <a:r>
              <a:rPr lang="en-US" sz="1800">
                <a:solidFill>
                  <a:srgbClr val="0D0D0D"/>
                </a:solidFill>
                <a:latin typeface="Quattrocento Sans"/>
                <a:ea typeface="Quattrocento Sans"/>
                <a:cs typeface="Quattrocento Sans"/>
                <a:sym typeface="Quattrocento Sans"/>
              </a:rPr>
              <a:t>: Identify tasks that are most important and prioritize them accordingly. This prevents feeling overwhelmed and helps in focusing on essential activities.</a:t>
            </a:r>
            <a:endParaRPr sz="1800">
              <a:latin typeface="Times New Roman"/>
              <a:ea typeface="Times New Roman"/>
              <a:cs typeface="Times New Roman"/>
              <a:sym typeface="Times New Roman"/>
            </a:endParaRPr>
          </a:p>
          <a:p>
            <a:pPr indent="-228600" lvl="0" marL="457200" marR="0" rtl="0" algn="l">
              <a:lnSpc>
                <a:spcPct val="100000"/>
              </a:lnSpc>
              <a:spcBef>
                <a:spcPts val="0"/>
              </a:spcBef>
              <a:spcAft>
                <a:spcPts val="0"/>
              </a:spcAft>
              <a:buSzPts val="1400"/>
              <a:buNone/>
            </a:pPr>
            <a:r>
              <a:t/>
            </a:r>
            <a:endParaRPr/>
          </a:p>
        </p:txBody>
      </p:sp>
      <p:sp>
        <p:nvSpPr>
          <p:cNvPr id="193" name="Google Shape;193;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Create a Schedule</a:t>
            </a:r>
            <a:r>
              <a:rPr lang="en-US" sz="1800">
                <a:solidFill>
                  <a:srgbClr val="0D0D0D"/>
                </a:solidFill>
                <a:latin typeface="Quattrocento Sans"/>
                <a:ea typeface="Quattrocento Sans"/>
                <a:cs typeface="Quattrocento Sans"/>
                <a:sym typeface="Quattrocento Sans"/>
              </a:rPr>
              <a:t>: Establishing a daily or weekly schedule can help providers allocate time for different activities such as meals, playtime, naps, and educational activities. Having a structured routine can provide stability for both the children and the provider.</a:t>
            </a:r>
            <a:endParaRPr sz="1800">
              <a:latin typeface="Times New Roman"/>
              <a:ea typeface="Times New Roman"/>
              <a:cs typeface="Times New Roman"/>
              <a:sym typeface="Times New Roman"/>
            </a:endParaRPr>
          </a:p>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Use a Planner or Calendar</a:t>
            </a:r>
            <a:r>
              <a:rPr lang="en-US" sz="1800">
                <a:solidFill>
                  <a:srgbClr val="0D0D0D"/>
                </a:solidFill>
                <a:latin typeface="Quattrocento Sans"/>
                <a:ea typeface="Quattrocento Sans"/>
                <a:cs typeface="Quattrocento Sans"/>
                <a:sym typeface="Quattrocento Sans"/>
              </a:rPr>
              <a:t>: Utilize a planner or digital calendar to keep track of appointments, activities, and important dates. This ensures that nothing is overlooked and helps in planning ahead.</a:t>
            </a:r>
            <a:endParaRPr sz="1800">
              <a:latin typeface="Times New Roman"/>
              <a:ea typeface="Times New Roman"/>
              <a:cs typeface="Times New Roman"/>
              <a:sym typeface="Times New Roman"/>
            </a:endParaRPr>
          </a:p>
          <a:p>
            <a:pPr indent="-342900" lvl="0" marL="342900" marR="0" rtl="0" algn="l">
              <a:lnSpc>
                <a:spcPct val="100000"/>
              </a:lnSpc>
              <a:spcBef>
                <a:spcPts val="0"/>
              </a:spcBef>
              <a:spcAft>
                <a:spcPts val="0"/>
              </a:spcAft>
              <a:buSzPts val="1400"/>
              <a:buNone/>
            </a:pPr>
            <a:r>
              <a:rPr b="1" lang="en-US" sz="1800">
                <a:solidFill>
                  <a:srgbClr val="0D0D0D"/>
                </a:solidFill>
                <a:latin typeface="Quattrocento Sans"/>
                <a:ea typeface="Quattrocento Sans"/>
                <a:cs typeface="Quattrocento Sans"/>
                <a:sym typeface="Quattrocento Sans"/>
              </a:rPr>
              <a:t>Set Priorities</a:t>
            </a:r>
            <a:r>
              <a:rPr lang="en-US" sz="1800">
                <a:solidFill>
                  <a:srgbClr val="0D0D0D"/>
                </a:solidFill>
                <a:latin typeface="Quattrocento Sans"/>
                <a:ea typeface="Quattrocento Sans"/>
                <a:cs typeface="Quattrocento Sans"/>
                <a:sym typeface="Quattrocento Sans"/>
              </a:rPr>
              <a:t>: Identify tasks that are most important and prioritize them accordingly. This prevents feeling overwhelmed and helps in focusing on essential activities.</a:t>
            </a:r>
            <a:endParaRPr sz="1800">
              <a:latin typeface="Times New Roman"/>
              <a:ea typeface="Times New Roman"/>
              <a:cs typeface="Times New Roman"/>
              <a:sym typeface="Times New Roman"/>
            </a:endParaRPr>
          </a:p>
          <a:p>
            <a:pPr indent="-228600" lvl="0" marL="457200" marR="0" rtl="0" algn="l">
              <a:lnSpc>
                <a:spcPct val="100000"/>
              </a:lnSpc>
              <a:spcBef>
                <a:spcPts val="0"/>
              </a:spcBef>
              <a:spcAft>
                <a:spcPts val="0"/>
              </a:spcAft>
              <a:buSzPts val="1400"/>
              <a:buNone/>
            </a:pPr>
            <a:r>
              <a:t/>
            </a:r>
            <a:endParaRPr/>
          </a:p>
        </p:txBody>
      </p:sp>
      <p:sp>
        <p:nvSpPr>
          <p:cNvPr id="206" name="Google Shape;206;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000000"/>
                </a:solidFill>
                <a:latin typeface="EB Garamond"/>
                <a:ea typeface="EB Garamond"/>
                <a:cs typeface="EB Garamond"/>
                <a:sym typeface="EB Garamond"/>
              </a:rPr>
              <a:t>What are some high, medium, low priority tasks? . </a:t>
            </a:r>
            <a:endParaRPr/>
          </a:p>
          <a:p>
            <a:pPr indent="-228600" lvl="0" marL="457200" marR="0" rtl="0" algn="l">
              <a:lnSpc>
                <a:spcPct val="100000"/>
              </a:lnSpc>
              <a:spcBef>
                <a:spcPts val="0"/>
              </a:spcBef>
              <a:spcAft>
                <a:spcPts val="0"/>
              </a:spcAft>
              <a:buSzPts val="1400"/>
              <a:buNone/>
            </a:pPr>
            <a:r>
              <a:t/>
            </a:r>
            <a:endParaRPr/>
          </a:p>
        </p:txBody>
      </p:sp>
      <p:sp>
        <p:nvSpPr>
          <p:cNvPr id="218" name="Google Shape;218;p8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7" name="Google Shape;277;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p:bgPr>
    </p:bg>
    <p:spTree>
      <p:nvGrpSpPr>
        <p:cNvPr id="14" name="Shape 14"/>
        <p:cNvGrpSpPr/>
        <p:nvPr/>
      </p:nvGrpSpPr>
      <p:grpSpPr>
        <a:xfrm>
          <a:off x="0" y="0"/>
          <a:ext cx="0" cy="0"/>
          <a:chOff x="0" y="0"/>
          <a:chExt cx="0" cy="0"/>
        </a:xfrm>
      </p:grpSpPr>
      <p:sp>
        <p:nvSpPr>
          <p:cNvPr id="15" name="Google Shape;15;p6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6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 name="Google Shape;17;p6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6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9" name="Google Shape;19;p62"/>
          <p:cNvPicPr preferRelativeResize="0"/>
          <p:nvPr/>
        </p:nvPicPr>
        <p:blipFill rotWithShape="1">
          <a:blip r:embed="rId2">
            <a:alphaModFix/>
          </a:blip>
          <a:srcRect b="0" l="0" r="0" t="0"/>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omparison">
  <p:cSld name="6_Comparison">
    <p:spTree>
      <p:nvGrpSpPr>
        <p:cNvPr id="83" name="Shape 83"/>
        <p:cNvGrpSpPr/>
        <p:nvPr/>
      </p:nvGrpSpPr>
      <p:grpSpPr>
        <a:xfrm>
          <a:off x="0" y="0"/>
          <a:ext cx="0" cy="0"/>
          <a:chOff x="0" y="0"/>
          <a:chExt cx="0" cy="0"/>
        </a:xfrm>
      </p:grpSpPr>
      <p:sp>
        <p:nvSpPr>
          <p:cNvPr id="84" name="Google Shape;84;p76"/>
          <p:cNvSpPr/>
          <p:nvPr/>
        </p:nvSpPr>
        <p:spPr>
          <a:xfrm>
            <a:off x="839788" y="196849"/>
            <a:ext cx="11352212" cy="779196"/>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85" name="Google Shape;85;p76"/>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7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7" name="Google Shape;87;p7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7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9" name="Google Shape;89;p7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92" name="Google Shape;92;p7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3" name="Shape 93"/>
        <p:cNvGrpSpPr/>
        <p:nvPr/>
      </p:nvGrpSpPr>
      <p:grpSpPr>
        <a:xfrm>
          <a:off x="0" y="0"/>
          <a:ext cx="0" cy="0"/>
          <a:chOff x="0" y="0"/>
          <a:chExt cx="0" cy="0"/>
        </a:xfrm>
      </p:grpSpPr>
      <p:sp>
        <p:nvSpPr>
          <p:cNvPr id="94" name="Google Shape;94;p7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Gill Sans"/>
              <a:buNone/>
              <a:defRPr b="0" i="0" sz="32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7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chemeClr val="dk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chemeClr val="dk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7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99" name="Google Shape;99;p77"/>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00" name="Shape 100"/>
        <p:cNvGrpSpPr/>
        <p:nvPr/>
      </p:nvGrpSpPr>
      <p:grpSpPr>
        <a:xfrm>
          <a:off x="0" y="0"/>
          <a:ext cx="0" cy="0"/>
          <a:chOff x="0" y="0"/>
          <a:chExt cx="0" cy="0"/>
        </a:xfrm>
      </p:grpSpPr>
      <p:sp>
        <p:nvSpPr>
          <p:cNvPr id="101" name="Google Shape;101;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03" name="Google Shape;103;p78"/>
          <p:cNvPicPr preferRelativeResize="0"/>
          <p:nvPr/>
        </p:nvPicPr>
        <p:blipFill rotWithShape="1">
          <a:blip r:embed="rId2">
            <a:alphaModFix/>
          </a:blip>
          <a:srcRect b="0" l="0" r="0" t="0"/>
          <a:stretch/>
        </p:blipFill>
        <p:spPr>
          <a:xfrm>
            <a:off x="5764441" y="-8397"/>
            <a:ext cx="6427559" cy="6364748"/>
          </a:xfrm>
          <a:prstGeom prst="rect">
            <a:avLst/>
          </a:prstGeom>
          <a:noFill/>
          <a:ln>
            <a:noFill/>
          </a:ln>
        </p:spPr>
      </p:pic>
      <p:sp>
        <p:nvSpPr>
          <p:cNvPr id="104" name="Google Shape;104;p78"/>
          <p:cNvSpPr txBox="1"/>
          <p:nvPr>
            <p:ph idx="1" type="body"/>
          </p:nvPr>
        </p:nvSpPr>
        <p:spPr>
          <a:xfrm>
            <a:off x="625642" y="368968"/>
            <a:ext cx="4812632" cy="58079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chemeClr val="dk1"/>
              </a:buClr>
              <a:buSzPts val="36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05" name="Google Shape;105;p78"/>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106" name="Shape 106"/>
        <p:cNvGrpSpPr/>
        <p:nvPr/>
      </p:nvGrpSpPr>
      <p:grpSpPr>
        <a:xfrm>
          <a:off x="0" y="0"/>
          <a:ext cx="0" cy="0"/>
          <a:chOff x="0" y="0"/>
          <a:chExt cx="0" cy="0"/>
        </a:xfrm>
      </p:grpSpPr>
      <p:sp>
        <p:nvSpPr>
          <p:cNvPr id="107" name="Google Shape;107;p79"/>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79"/>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9" name="Google Shape;109;p79"/>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79"/>
          <p:cNvSpPr/>
          <p:nvPr/>
        </p:nvSpPr>
        <p:spPr>
          <a:xfrm>
            <a:off x="0" y="0"/>
            <a:ext cx="1339850" cy="6858000"/>
          </a:xfrm>
          <a:prstGeom prst="rect">
            <a:avLst/>
          </a:prstGeom>
          <a:solidFill>
            <a:srgbClr val="FFD1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11" name="Google Shape;111;p79"/>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12" name="Shape 112"/>
        <p:cNvGrpSpPr/>
        <p:nvPr/>
      </p:nvGrpSpPr>
      <p:grpSpPr>
        <a:xfrm>
          <a:off x="0" y="0"/>
          <a:ext cx="0" cy="0"/>
          <a:chOff x="0" y="0"/>
          <a:chExt cx="0" cy="0"/>
        </a:xfrm>
      </p:grpSpPr>
      <p:sp>
        <p:nvSpPr>
          <p:cNvPr id="113" name="Google Shape;113;p80"/>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80"/>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15" name="Google Shape;115;p80"/>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80"/>
          <p:cNvSpPr/>
          <p:nvPr/>
        </p:nvSpPr>
        <p:spPr>
          <a:xfrm>
            <a:off x="0" y="0"/>
            <a:ext cx="1339850" cy="6858000"/>
          </a:xfrm>
          <a:prstGeom prst="rect">
            <a:avLst/>
          </a:prstGeom>
          <a:solidFill>
            <a:srgbClr val="76BC2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17" name="Google Shape;117;p80"/>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118" name="Shape 118"/>
        <p:cNvGrpSpPr/>
        <p:nvPr/>
      </p:nvGrpSpPr>
      <p:grpSpPr>
        <a:xfrm>
          <a:off x="0" y="0"/>
          <a:ext cx="0" cy="0"/>
          <a:chOff x="0" y="0"/>
          <a:chExt cx="0" cy="0"/>
        </a:xfrm>
      </p:grpSpPr>
      <p:sp>
        <p:nvSpPr>
          <p:cNvPr id="119" name="Google Shape;119;p81"/>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81"/>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21" name="Google Shape;121;p81"/>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81"/>
          <p:cNvSpPr/>
          <p:nvPr/>
        </p:nvSpPr>
        <p:spPr>
          <a:xfrm>
            <a:off x="0" y="0"/>
            <a:ext cx="1339850" cy="6858000"/>
          </a:xfrm>
          <a:prstGeom prst="rect">
            <a:avLst/>
          </a:prstGeom>
          <a:solidFill>
            <a:srgbClr val="EB895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23" name="Google Shape;123;p81"/>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24" name="Shape 124"/>
        <p:cNvGrpSpPr/>
        <p:nvPr/>
      </p:nvGrpSpPr>
      <p:grpSpPr>
        <a:xfrm>
          <a:off x="0" y="0"/>
          <a:ext cx="0" cy="0"/>
          <a:chOff x="0" y="0"/>
          <a:chExt cx="0" cy="0"/>
        </a:xfrm>
      </p:grpSpPr>
      <p:sp>
        <p:nvSpPr>
          <p:cNvPr id="125" name="Google Shape;125;p82"/>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82"/>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27" name="Google Shape;127;p82"/>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82"/>
          <p:cNvSpPr/>
          <p:nvPr/>
        </p:nvSpPr>
        <p:spPr>
          <a:xfrm>
            <a:off x="0" y="0"/>
            <a:ext cx="1339850" cy="6858000"/>
          </a:xfrm>
          <a:prstGeom prst="rect">
            <a:avLst/>
          </a:prstGeom>
          <a:solidFill>
            <a:srgbClr val="008AAB"/>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29" name="Google Shape;129;p82"/>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30" name="Shape 130"/>
        <p:cNvGrpSpPr/>
        <p:nvPr/>
      </p:nvGrpSpPr>
      <p:grpSpPr>
        <a:xfrm>
          <a:off x="0" y="0"/>
          <a:ext cx="0" cy="0"/>
          <a:chOff x="0" y="0"/>
          <a:chExt cx="0" cy="0"/>
        </a:xfrm>
      </p:grpSpPr>
      <p:sp>
        <p:nvSpPr>
          <p:cNvPr id="131" name="Google Shape;131;p83"/>
          <p:cNvSpPr txBox="1"/>
          <p:nvPr>
            <p:ph type="title"/>
          </p:nvPr>
        </p:nvSpPr>
        <p:spPr>
          <a:xfrm>
            <a:off x="294199" y="365125"/>
            <a:ext cx="1152674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83"/>
          <p:cNvSpPr txBox="1"/>
          <p:nvPr>
            <p:ph idx="1" type="body"/>
          </p:nvPr>
        </p:nvSpPr>
        <p:spPr>
          <a:xfrm>
            <a:off x="294200" y="1703465"/>
            <a:ext cx="564873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3" name="Google Shape;133;p83"/>
          <p:cNvSpPr txBox="1"/>
          <p:nvPr>
            <p:ph idx="2" type="body"/>
          </p:nvPr>
        </p:nvSpPr>
        <p:spPr>
          <a:xfrm>
            <a:off x="6172202" y="1703465"/>
            <a:ext cx="5648739"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4" name="Google Shape;134;p83"/>
          <p:cNvSpPr txBox="1"/>
          <p:nvPr>
            <p:ph idx="11" type="ftr"/>
          </p:nvPr>
        </p:nvSpPr>
        <p:spPr>
          <a:xfrm>
            <a:off x="513829" y="6363318"/>
            <a:ext cx="5966098"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83"/>
          <p:cNvSpPr txBox="1"/>
          <p:nvPr>
            <p:ph idx="12" type="sldNum"/>
          </p:nvPr>
        </p:nvSpPr>
        <p:spPr>
          <a:xfrm>
            <a:off x="0" y="6363318"/>
            <a:ext cx="51646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cxnSp>
        <p:nvCxnSpPr>
          <p:cNvPr id="136" name="Google Shape;136;p83"/>
          <p:cNvCxnSpPr/>
          <p:nvPr/>
        </p:nvCxnSpPr>
        <p:spPr>
          <a:xfrm>
            <a:off x="513829" y="6412530"/>
            <a:ext cx="0" cy="266700"/>
          </a:xfrm>
          <a:prstGeom prst="straightConnector1">
            <a:avLst/>
          </a:prstGeom>
          <a:noFill/>
          <a:ln cap="flat" cmpd="sng" w="19050">
            <a:solidFill>
              <a:schemeClr val="dk1"/>
            </a:solidFill>
            <a:prstDash val="solid"/>
            <a:miter lim="800000"/>
            <a:headEnd len="sm" w="sm" type="none"/>
            <a:tailEnd len="sm" w="sm" type="none"/>
          </a:ln>
        </p:spPr>
      </p:cxnSp>
      <p:sp>
        <p:nvSpPr>
          <p:cNvPr id="137" name="Google Shape;137;p83"/>
          <p:cNvSpPr txBox="1"/>
          <p:nvPr>
            <p:ph idx="3" type="body"/>
          </p:nvPr>
        </p:nvSpPr>
        <p:spPr>
          <a:xfrm>
            <a:off x="294199"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83"/>
          <p:cNvSpPr txBox="1"/>
          <p:nvPr>
            <p:ph idx="4" type="body"/>
          </p:nvPr>
        </p:nvSpPr>
        <p:spPr>
          <a:xfrm>
            <a:off x="6172202"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39" name="Google Shape;139;p83"/>
          <p:cNvPicPr preferRelativeResize="0"/>
          <p:nvPr/>
        </p:nvPicPr>
        <p:blipFill rotWithShape="1">
          <a:blip r:embed="rId2">
            <a:alphaModFix/>
          </a:blip>
          <a:srcRect b="0" l="0" r="0" t="0"/>
          <a:stretch/>
        </p:blipFill>
        <p:spPr>
          <a:xfrm>
            <a:off x="10081646" y="6252494"/>
            <a:ext cx="1975136" cy="49378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63"/>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6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6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24" name="Google Shape;24;p63"/>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64"/>
          <p:cNvSpPr/>
          <p:nvPr/>
        </p:nvSpPr>
        <p:spPr>
          <a:xfrm>
            <a:off x="971550" y="196849"/>
            <a:ext cx="11220450" cy="738099"/>
          </a:xfrm>
          <a:prstGeom prst="round2DiagRect">
            <a:avLst>
              <a:gd fmla="val 16667" name="adj1"/>
              <a:gd fmla="val 0" name="adj2"/>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7" name="Google Shape;27;p6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64"/>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indent="-431800" lvl="1" marL="9144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indent="-406400" lvl="2" marL="13716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indent="-381000" lvl="3" marL="18288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6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1" name="Google Shape;31;p64"/>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2" name="Shape 32"/>
        <p:cNvGrpSpPr/>
        <p:nvPr/>
      </p:nvGrpSpPr>
      <p:grpSpPr>
        <a:xfrm>
          <a:off x="0" y="0"/>
          <a:ext cx="0" cy="0"/>
          <a:chOff x="0" y="0"/>
          <a:chExt cx="0" cy="0"/>
        </a:xfrm>
      </p:grpSpPr>
      <p:sp>
        <p:nvSpPr>
          <p:cNvPr id="33" name="Google Shape;33;p68"/>
          <p:cNvSpPr/>
          <p:nvPr/>
        </p:nvSpPr>
        <p:spPr>
          <a:xfrm>
            <a:off x="971550" y="196849"/>
            <a:ext cx="11220450" cy="748373"/>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34" name="Google Shape;34;p68"/>
          <p:cNvSpPr txBox="1"/>
          <p:nvPr>
            <p:ph type="title"/>
          </p:nvPr>
        </p:nvSpPr>
        <p:spPr>
          <a:xfrm>
            <a:off x="971550" y="196849"/>
            <a:ext cx="10382250" cy="74837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8"/>
          <p:cNvSpPr txBox="1"/>
          <p:nvPr>
            <p:ph idx="1" type="body"/>
          </p:nvPr>
        </p:nvSpPr>
        <p:spPr>
          <a:xfrm>
            <a:off x="971550" y="1297653"/>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8" name="Google Shape;38;p68"/>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39" name="Shape 39"/>
        <p:cNvGrpSpPr/>
        <p:nvPr/>
      </p:nvGrpSpPr>
      <p:grpSpPr>
        <a:xfrm>
          <a:off x="0" y="0"/>
          <a:ext cx="0" cy="0"/>
          <a:chOff x="0" y="0"/>
          <a:chExt cx="0" cy="0"/>
        </a:xfrm>
      </p:grpSpPr>
      <p:sp>
        <p:nvSpPr>
          <p:cNvPr id="40" name="Google Shape;40;p69"/>
          <p:cNvSpPr/>
          <p:nvPr/>
        </p:nvSpPr>
        <p:spPr>
          <a:xfrm>
            <a:off x="971550" y="196850"/>
            <a:ext cx="11220450" cy="717550"/>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41" name="Google Shape;41;p69"/>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9"/>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45" name="Google Shape;45;p69"/>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p:cSld name="2_Two Content">
    <p:spTree>
      <p:nvGrpSpPr>
        <p:cNvPr id="46" name="Shape 46"/>
        <p:cNvGrpSpPr/>
        <p:nvPr/>
      </p:nvGrpSpPr>
      <p:grpSpPr>
        <a:xfrm>
          <a:off x="0" y="0"/>
          <a:ext cx="0" cy="0"/>
          <a:chOff x="0" y="0"/>
          <a:chExt cx="0" cy="0"/>
        </a:xfrm>
      </p:grpSpPr>
      <p:sp>
        <p:nvSpPr>
          <p:cNvPr id="47" name="Google Shape;47;p71"/>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1"/>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76BC21"/>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71"/>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52" name="Google Shape;52;p71"/>
          <p:cNvSpPr/>
          <p:nvPr/>
        </p:nvSpPr>
        <p:spPr>
          <a:xfrm rot="1365024">
            <a:off x="10001248" y="3623531"/>
            <a:ext cx="3308350" cy="2876550"/>
          </a:xfrm>
          <a:prstGeom prst="triangle">
            <a:avLst>
              <a:gd fmla="val 50000" name="adj"/>
            </a:avLst>
          </a:prstGeom>
          <a:solidFill>
            <a:srgbClr val="DB601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53" name="Google Shape;53;p71"/>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54" name="Google Shape;54;p71"/>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55" name="Shape 55"/>
        <p:cNvGrpSpPr/>
        <p:nvPr/>
      </p:nvGrpSpPr>
      <p:grpSpPr>
        <a:xfrm>
          <a:off x="0" y="0"/>
          <a:ext cx="0" cy="0"/>
          <a:chOff x="0" y="0"/>
          <a:chExt cx="0" cy="0"/>
        </a:xfrm>
      </p:grpSpPr>
      <p:sp>
        <p:nvSpPr>
          <p:cNvPr id="56" name="Google Shape;56;p72"/>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72"/>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EB8952"/>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72"/>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61" name="Google Shape;61;p72"/>
          <p:cNvSpPr/>
          <p:nvPr/>
        </p:nvSpPr>
        <p:spPr>
          <a:xfrm rot="1365024">
            <a:off x="10001248" y="3623531"/>
            <a:ext cx="3308350" cy="2876550"/>
          </a:xfrm>
          <a:prstGeom prst="triangle">
            <a:avLst>
              <a:gd fmla="val 50000" name="adj"/>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62" name="Google Shape;62;p72"/>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63" name="Google Shape;63;p72"/>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p:cSld name="3_Two Content">
    <p:spTree>
      <p:nvGrpSpPr>
        <p:cNvPr id="64" name="Shape 64"/>
        <p:cNvGrpSpPr/>
        <p:nvPr/>
      </p:nvGrpSpPr>
      <p:grpSpPr>
        <a:xfrm>
          <a:off x="0" y="0"/>
          <a:ext cx="0" cy="0"/>
          <a:chOff x="0" y="0"/>
          <a:chExt cx="0" cy="0"/>
        </a:xfrm>
      </p:grpSpPr>
      <p:sp>
        <p:nvSpPr>
          <p:cNvPr id="65" name="Google Shape;65;p73"/>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73"/>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73"/>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70" name="Google Shape;70;p73"/>
          <p:cNvSpPr/>
          <p:nvPr/>
        </p:nvSpPr>
        <p:spPr>
          <a:xfrm rot="1365024">
            <a:off x="10001248" y="3623531"/>
            <a:ext cx="3308350" cy="2876550"/>
          </a:xfrm>
          <a:prstGeom prst="triangle">
            <a:avLst>
              <a:gd fmla="val 50000" name="adj"/>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71" name="Google Shape;71;p73"/>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72" name="Google Shape;72;p73"/>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p:cSld name="5_Comparison">
    <p:spTree>
      <p:nvGrpSpPr>
        <p:cNvPr id="73" name="Shape 73"/>
        <p:cNvGrpSpPr/>
        <p:nvPr/>
      </p:nvGrpSpPr>
      <p:grpSpPr>
        <a:xfrm>
          <a:off x="0" y="0"/>
          <a:ext cx="0" cy="0"/>
          <a:chOff x="0" y="0"/>
          <a:chExt cx="0" cy="0"/>
        </a:xfrm>
      </p:grpSpPr>
      <p:sp>
        <p:nvSpPr>
          <p:cNvPr id="74" name="Google Shape;74;p75"/>
          <p:cNvSpPr/>
          <p:nvPr/>
        </p:nvSpPr>
        <p:spPr>
          <a:xfrm>
            <a:off x="839788" y="196849"/>
            <a:ext cx="11352212" cy="779196"/>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75" name="Google Shape;75;p75"/>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7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7" name="Google Shape;77;p7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7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7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82" name="Google Shape;82;p7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1"/>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Gill Sans"/>
              <a:buNone/>
              <a:defRPr b="0" i="0" sz="44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1"/>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Gill Sans"/>
                <a:ea typeface="Gill Sans"/>
                <a:cs typeface="Gill Sans"/>
                <a:sym typeface="Gill Sans"/>
              </a:defRPr>
            </a:lvl1pPr>
            <a:lvl2pPr indent="-431800" lvl="1" marL="914400" marR="0" rtl="0" algn="l">
              <a:lnSpc>
                <a:spcPct val="90000"/>
              </a:lnSpc>
              <a:spcBef>
                <a:spcPts val="500"/>
              </a:spcBef>
              <a:spcAft>
                <a:spcPts val="0"/>
              </a:spcAft>
              <a:buClr>
                <a:schemeClr val="dk1"/>
              </a:buClr>
              <a:buSzPts val="3200"/>
              <a:buFont typeface="Arial"/>
              <a:buChar char="•"/>
              <a:defRPr b="0" i="0" sz="3200" u="none" cap="none" strike="noStrike">
                <a:solidFill>
                  <a:schemeClr val="dk1"/>
                </a:solidFill>
                <a:latin typeface="Gill Sans"/>
                <a:ea typeface="Gill Sans"/>
                <a:cs typeface="Gill Sans"/>
                <a:sym typeface="Gill Sans"/>
              </a:defRPr>
            </a:lvl2pPr>
            <a:lvl3pPr indent="-406400" lvl="2" marL="13716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Gill Sans"/>
                <a:ea typeface="Gill Sans"/>
                <a:cs typeface="Gill Sans"/>
                <a:sym typeface="Gill Sans"/>
              </a:defRPr>
            </a:lvl3pPr>
            <a:lvl4pPr indent="-381000" lvl="3" marL="1828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6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8.png"/><Relationship Id="rId4" Type="http://schemas.openxmlformats.org/officeDocument/2006/relationships/image" Target="../media/image18.png"/><Relationship Id="rId5"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2.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1.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52000"/>
              <a:buNone/>
            </a:pPr>
            <a:br>
              <a:rPr lang="en-US" sz="52000"/>
            </a:br>
            <a:r>
              <a:rPr lang="en-US"/>
              <a:t>Módulo 12</a:t>
            </a:r>
            <a:endParaRPr sz="9600">
              <a:solidFill>
                <a:schemeClr val="accent1"/>
              </a:solidFill>
            </a:endParaRPr>
          </a:p>
        </p:txBody>
      </p:sp>
      <p:sp>
        <p:nvSpPr>
          <p:cNvPr id="146" name="Google Shape;146;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91"/>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Cómo Organizarse Y Mantenerse Organizado</a:t>
            </a:r>
            <a:endParaRPr/>
          </a:p>
        </p:txBody>
      </p:sp>
      <p:grpSp>
        <p:nvGrpSpPr>
          <p:cNvPr id="290" name="Google Shape;290;p91"/>
          <p:cNvGrpSpPr/>
          <p:nvPr/>
        </p:nvGrpSpPr>
        <p:grpSpPr>
          <a:xfrm>
            <a:off x="1313939" y="1179245"/>
            <a:ext cx="9470504" cy="4826080"/>
            <a:chOff x="569356" y="3587"/>
            <a:chExt cx="9470504" cy="4826080"/>
          </a:xfrm>
        </p:grpSpPr>
        <p:sp>
          <p:nvSpPr>
            <p:cNvPr id="291" name="Google Shape;291;p91"/>
            <p:cNvSpPr/>
            <p:nvPr/>
          </p:nvSpPr>
          <p:spPr>
            <a:xfrm>
              <a:off x="569356" y="3587"/>
              <a:ext cx="4205864" cy="3139589"/>
            </a:xfrm>
            <a:prstGeom prst="round2SameRect">
              <a:avLst>
                <a:gd fmla="val 8000" name="adj1"/>
                <a:gd fmla="val 0" name="adj2"/>
              </a:avLst>
            </a:prstGeom>
            <a:solidFill>
              <a:schemeClr val="lt1">
                <a:alpha val="89411"/>
              </a:schemeClr>
            </a:solidFill>
            <a:ln cap="flat" cmpd="sng" w="25400">
              <a:solidFill>
                <a:srgbClr val="4372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91"/>
            <p:cNvSpPr txBox="1"/>
            <p:nvPr/>
          </p:nvSpPr>
          <p:spPr>
            <a:xfrm>
              <a:off x="642920" y="77151"/>
              <a:ext cx="4058736" cy="3066025"/>
            </a:xfrm>
            <a:prstGeom prst="rect">
              <a:avLst/>
            </a:prstGeom>
            <a:noFill/>
            <a:ln>
              <a:noFill/>
            </a:ln>
          </p:spPr>
          <p:txBody>
            <a:bodyPr anchorCtr="0" anchor="t" bIns="27925" lIns="27925" spcFirstLastPara="1" rIns="27925" wrap="square" tIns="83800">
              <a:noAutofit/>
            </a:bodyPr>
            <a:lstStyle/>
            <a:p>
              <a:pPr indent="-228600" lvl="1" marL="228600" marR="0" rtl="0" algn="l">
                <a:lnSpc>
                  <a:spcPct val="90000"/>
                </a:lnSpc>
                <a:spcBef>
                  <a:spcPts val="0"/>
                </a:spcBef>
                <a:spcAft>
                  <a:spcPts val="0"/>
                </a:spcAft>
                <a:buClr>
                  <a:srgbClr val="000000"/>
                </a:buClr>
                <a:buSzPts val="2200"/>
                <a:buFont typeface="Arial"/>
                <a:buChar char="•"/>
              </a:pPr>
              <a:r>
                <a:rPr b="0" i="0" lang="en-US" sz="2100" u="none" cap="none" strike="noStrike">
                  <a:solidFill>
                    <a:srgbClr val="000000"/>
                  </a:solidFill>
                  <a:latin typeface="Arial"/>
                  <a:ea typeface="Arial"/>
                  <a:cs typeface="Arial"/>
                  <a:sym typeface="Arial"/>
                </a:rPr>
                <a:t>Considere la posibilidad de crear listas de verificación para las tareas diarias, como la limpieza, la preparación de comidas y los controles de seguridad. </a:t>
              </a:r>
              <a:br>
                <a:rPr b="0" i="0" lang="en-US" sz="2100" u="none" cap="none" strike="noStrike">
                  <a:solidFill>
                    <a:srgbClr val="000000"/>
                  </a:solidFill>
                  <a:latin typeface="Arial"/>
                  <a:ea typeface="Arial"/>
                  <a:cs typeface="Arial"/>
                  <a:sym typeface="Arial"/>
                </a:rPr>
              </a:br>
              <a:r>
                <a:rPr b="0" i="0" lang="en-US" sz="2100" u="none" cap="none" strike="noStrike">
                  <a:solidFill>
                    <a:srgbClr val="000000"/>
                  </a:solidFill>
                  <a:latin typeface="Arial"/>
                  <a:ea typeface="Arial"/>
                  <a:cs typeface="Arial"/>
                  <a:sym typeface="Arial"/>
                </a:rPr>
                <a:t>Marque los elementos a medida que se completan para asegurarse de que no se pase nada por alto.</a:t>
              </a:r>
              <a:r>
                <a:rPr b="0" i="0" lang="en-US" sz="2200" u="none" cap="none" strike="noStrike">
                  <a:solidFill>
                    <a:srgbClr val="000000"/>
                  </a:solidFill>
                  <a:latin typeface="Arial"/>
                  <a:ea typeface="Arial"/>
                  <a:cs typeface="Arial"/>
                  <a:sym typeface="Arial"/>
                </a:rPr>
                <a:t>	</a:t>
              </a:r>
              <a:endParaRPr b="0" i="0" sz="2200" u="none" cap="none" strike="noStrike">
                <a:solidFill>
                  <a:srgbClr val="000000"/>
                </a:solidFill>
                <a:latin typeface="Arial"/>
                <a:ea typeface="Arial"/>
                <a:cs typeface="Arial"/>
                <a:sym typeface="Arial"/>
              </a:endParaRPr>
            </a:p>
          </p:txBody>
        </p:sp>
        <p:sp>
          <p:nvSpPr>
            <p:cNvPr id="293" name="Google Shape;293;p91"/>
            <p:cNvSpPr/>
            <p:nvPr/>
          </p:nvSpPr>
          <p:spPr>
            <a:xfrm>
              <a:off x="569356" y="3143176"/>
              <a:ext cx="4205864" cy="1350023"/>
            </a:xfrm>
            <a:prstGeom prst="rect">
              <a:avLst/>
            </a:prstGeom>
            <a:solidFill>
              <a:srgbClr val="4372C3"/>
            </a:solidFill>
            <a:ln cap="flat" cmpd="sng" w="25400">
              <a:solidFill>
                <a:srgbClr val="4372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91"/>
            <p:cNvSpPr txBox="1"/>
            <p:nvPr/>
          </p:nvSpPr>
          <p:spPr>
            <a:xfrm>
              <a:off x="569356" y="3143176"/>
              <a:ext cx="2961876" cy="1350023"/>
            </a:xfrm>
            <a:prstGeom prst="rect">
              <a:avLst/>
            </a:prstGeom>
            <a:noFill/>
            <a:ln>
              <a:noFill/>
            </a:ln>
          </p:spPr>
          <p:txBody>
            <a:bodyPr anchorCtr="0" anchor="ctr" bIns="0" lIns="163825" spcFirstLastPara="1" rIns="54600" wrap="square" tIns="0">
              <a:noAutofit/>
            </a:bodyPr>
            <a:lstStyle/>
            <a:p>
              <a:pPr indent="0" lvl="0" marL="0" marR="0" rtl="0" algn="l">
                <a:lnSpc>
                  <a:spcPct val="90000"/>
                </a:lnSpc>
                <a:spcBef>
                  <a:spcPts val="0"/>
                </a:spcBef>
                <a:spcAft>
                  <a:spcPts val="0"/>
                </a:spcAft>
                <a:buNone/>
              </a:pPr>
              <a:r>
                <a:rPr b="1" i="0" lang="en-US" sz="2800" u="none" cap="none" strike="noStrike">
                  <a:solidFill>
                    <a:schemeClr val="lt1"/>
                  </a:solidFill>
                  <a:latin typeface="Arial"/>
                  <a:ea typeface="Arial"/>
                  <a:cs typeface="Arial"/>
                  <a:sym typeface="Arial"/>
                </a:rPr>
                <a:t>Crear Listas De Verificación </a:t>
              </a:r>
              <a:endParaRPr b="0" i="0" sz="4300" u="none" cap="none" strike="noStrike">
                <a:solidFill>
                  <a:schemeClr val="lt1"/>
                </a:solidFill>
                <a:latin typeface="Arial"/>
                <a:ea typeface="Arial"/>
                <a:cs typeface="Arial"/>
                <a:sym typeface="Arial"/>
              </a:endParaRPr>
            </a:p>
          </p:txBody>
        </p:sp>
        <p:sp>
          <p:nvSpPr>
            <p:cNvPr id="295" name="Google Shape;295;p91"/>
            <p:cNvSpPr/>
            <p:nvPr/>
          </p:nvSpPr>
          <p:spPr>
            <a:xfrm>
              <a:off x="3650209" y="3357615"/>
              <a:ext cx="1472052" cy="1472052"/>
            </a:xfrm>
            <a:prstGeom prst="ellipse">
              <a:avLst/>
            </a:prstGeom>
            <a:blipFill rotWithShape="1">
              <a:blip r:embed="rId3">
                <a:alphaModFix/>
              </a:blip>
              <a:stretch>
                <a:fillRect b="-39996" l="0" r="0" t="-39996"/>
              </a:stretch>
            </a:blipFill>
            <a:ln cap="flat" cmpd="sng" w="25400">
              <a:solidFill>
                <a:srgbClr val="CCD3EA">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91"/>
            <p:cNvSpPr/>
            <p:nvPr/>
          </p:nvSpPr>
          <p:spPr>
            <a:xfrm>
              <a:off x="5486954" y="3587"/>
              <a:ext cx="4205864" cy="3139589"/>
            </a:xfrm>
            <a:prstGeom prst="round2SameRect">
              <a:avLst>
                <a:gd fmla="val 8000" name="adj1"/>
                <a:gd fmla="val 0" name="adj2"/>
              </a:avLst>
            </a:prstGeom>
            <a:solidFill>
              <a:schemeClr val="lt1">
                <a:alpha val="89411"/>
              </a:schemeClr>
            </a:solidFill>
            <a:ln cap="flat" cmpd="sng" w="25400">
              <a:solidFill>
                <a:srgbClr val="6FAA4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91"/>
            <p:cNvSpPr txBox="1"/>
            <p:nvPr/>
          </p:nvSpPr>
          <p:spPr>
            <a:xfrm>
              <a:off x="5560518" y="77151"/>
              <a:ext cx="4058736" cy="3066025"/>
            </a:xfrm>
            <a:prstGeom prst="rect">
              <a:avLst/>
            </a:prstGeom>
            <a:noFill/>
            <a:ln>
              <a:noFill/>
            </a:ln>
          </p:spPr>
          <p:txBody>
            <a:bodyPr anchorCtr="0" anchor="t" bIns="27925" lIns="27925" spcFirstLastPara="1" rIns="27925" wrap="square" tIns="83800">
              <a:noAutofit/>
            </a:bodyPr>
            <a:lstStyle/>
            <a:p>
              <a:pPr indent="-228600" lvl="1" marL="228600" marR="0" rtl="0" algn="l">
                <a:lnSpc>
                  <a:spcPct val="90000"/>
                </a:lnSpc>
                <a:spcBef>
                  <a:spcPts val="0"/>
                </a:spcBef>
                <a:spcAft>
                  <a:spcPts val="0"/>
                </a:spcAft>
                <a:buClr>
                  <a:srgbClr val="000000"/>
                </a:buClr>
                <a:buSzPts val="2200"/>
                <a:buFont typeface="Arial"/>
                <a:buChar char="•"/>
              </a:pPr>
              <a:r>
                <a:rPr b="0" i="0" lang="en-US" sz="1900" u="none" cap="none" strike="noStrike">
                  <a:solidFill>
                    <a:srgbClr val="000000"/>
                  </a:solidFill>
                  <a:latin typeface="Arial"/>
                  <a:ea typeface="Arial"/>
                  <a:cs typeface="Arial"/>
                  <a:sym typeface="Arial"/>
                </a:rPr>
                <a:t>Us</a:t>
              </a:r>
              <a:r>
                <a:rPr lang="en-US" sz="1900"/>
                <a:t>e</a:t>
              </a:r>
              <a:r>
                <a:rPr b="0" i="0" lang="en-US" sz="1900" u="none" cap="none" strike="noStrike">
                  <a:solidFill>
                    <a:srgbClr val="000000"/>
                  </a:solidFill>
                  <a:latin typeface="Arial"/>
                  <a:ea typeface="Arial"/>
                  <a:cs typeface="Arial"/>
                  <a:sym typeface="Arial"/>
                </a:rPr>
                <a:t> estantes, contenedores y gabinetes para mantener los juguetes, libros y suministros ordenados y de fácil acceso. ¡Píd</a:t>
              </a:r>
              <a:r>
                <a:rPr lang="en-US" sz="1900"/>
                <a:t>a</a:t>
              </a:r>
              <a:r>
                <a:rPr b="0" i="0" lang="en-US" sz="1900" u="none" cap="none" strike="noStrike">
                  <a:solidFill>
                    <a:srgbClr val="000000"/>
                  </a:solidFill>
                  <a:latin typeface="Arial"/>
                  <a:ea typeface="Arial"/>
                  <a:cs typeface="Arial"/>
                  <a:sym typeface="Arial"/>
                </a:rPr>
                <a:t>les a los padres que </a:t>
              </a:r>
              <a:r>
                <a:rPr lang="en-US" sz="1900"/>
                <a:t>l</a:t>
              </a:r>
              <a:r>
                <a:rPr b="0" i="0" lang="en-US" sz="1900" u="none" cap="none" strike="noStrike">
                  <a:solidFill>
                    <a:srgbClr val="000000"/>
                  </a:solidFill>
                  <a:latin typeface="Arial"/>
                  <a:ea typeface="Arial"/>
                  <a:cs typeface="Arial"/>
                  <a:sym typeface="Arial"/>
                </a:rPr>
                <a:t>e ayuden a crear o donar estantes viejos! </a:t>
              </a:r>
              <a:br>
                <a:rPr b="0" i="0" lang="en-US" sz="1900" u="none" cap="none" strike="noStrike">
                  <a:solidFill>
                    <a:srgbClr val="000000"/>
                  </a:solidFill>
                  <a:latin typeface="Arial"/>
                  <a:ea typeface="Arial"/>
                  <a:cs typeface="Arial"/>
                  <a:sym typeface="Arial"/>
                </a:rPr>
              </a:br>
              <a:r>
                <a:rPr b="0" i="0" lang="en-US" sz="1900" u="none" cap="none" strike="noStrike">
                  <a:solidFill>
                    <a:srgbClr val="000000"/>
                  </a:solidFill>
                  <a:latin typeface="Arial"/>
                  <a:ea typeface="Arial"/>
                  <a:cs typeface="Arial"/>
                  <a:sym typeface="Arial"/>
                </a:rPr>
                <a:t>El etiquetado de contenedores puede agilizar aún más el proceso de búsqueda y devolución de artículos.</a:t>
              </a:r>
              <a:endParaRPr b="0" i="0" sz="1900" u="none" cap="none" strike="noStrike">
                <a:solidFill>
                  <a:srgbClr val="000000"/>
                </a:solidFill>
                <a:latin typeface="Arial"/>
                <a:ea typeface="Arial"/>
                <a:cs typeface="Arial"/>
                <a:sym typeface="Arial"/>
              </a:endParaRPr>
            </a:p>
          </p:txBody>
        </p:sp>
        <p:sp>
          <p:nvSpPr>
            <p:cNvPr id="298" name="Google Shape;298;p91"/>
            <p:cNvSpPr/>
            <p:nvPr/>
          </p:nvSpPr>
          <p:spPr>
            <a:xfrm>
              <a:off x="5486954" y="3143176"/>
              <a:ext cx="4205864" cy="1350023"/>
            </a:xfrm>
            <a:prstGeom prst="rect">
              <a:avLst/>
            </a:prstGeom>
            <a:solidFill>
              <a:srgbClr val="6FAA47"/>
            </a:solidFill>
            <a:ln cap="flat" cmpd="sng" w="25400">
              <a:solidFill>
                <a:srgbClr val="6FAA4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91"/>
            <p:cNvSpPr txBox="1"/>
            <p:nvPr/>
          </p:nvSpPr>
          <p:spPr>
            <a:xfrm>
              <a:off x="5486953" y="3143176"/>
              <a:ext cx="3762469" cy="1350023"/>
            </a:xfrm>
            <a:prstGeom prst="rect">
              <a:avLst/>
            </a:prstGeom>
            <a:noFill/>
            <a:ln>
              <a:noFill/>
            </a:ln>
          </p:spPr>
          <p:txBody>
            <a:bodyPr anchorCtr="0" anchor="ctr" bIns="0" lIns="163825" spcFirstLastPara="1" rIns="54600" wrap="square" tIns="0">
              <a:noAutofit/>
            </a:bodyPr>
            <a:lstStyle/>
            <a:p>
              <a:pPr indent="0" lvl="0" marL="0" marR="0" rtl="0" algn="l">
                <a:lnSpc>
                  <a:spcPct val="90000"/>
                </a:lnSpc>
                <a:spcBef>
                  <a:spcPts val="0"/>
                </a:spcBef>
                <a:spcAft>
                  <a:spcPts val="0"/>
                </a:spcAft>
                <a:buNone/>
              </a:pPr>
              <a:r>
                <a:rPr b="1" i="0" lang="en-US" sz="2800" u="none" cap="none" strike="noStrike">
                  <a:solidFill>
                    <a:schemeClr val="lt1"/>
                  </a:solidFill>
                  <a:latin typeface="Arial"/>
                  <a:ea typeface="Arial"/>
                  <a:cs typeface="Arial"/>
                  <a:sym typeface="Arial"/>
                </a:rPr>
                <a:t>Usar El Almacenamiento Inteligente</a:t>
              </a:r>
              <a:endParaRPr b="0" i="0" sz="4400" u="none" cap="none" strike="noStrike">
                <a:solidFill>
                  <a:schemeClr val="lt1"/>
                </a:solidFill>
                <a:latin typeface="Arial"/>
                <a:ea typeface="Arial"/>
                <a:cs typeface="Arial"/>
                <a:sym typeface="Arial"/>
              </a:endParaRPr>
            </a:p>
          </p:txBody>
        </p:sp>
        <p:sp>
          <p:nvSpPr>
            <p:cNvPr id="300" name="Google Shape;300;p91"/>
            <p:cNvSpPr/>
            <p:nvPr/>
          </p:nvSpPr>
          <p:spPr>
            <a:xfrm>
              <a:off x="8567808" y="3357615"/>
              <a:ext cx="1472052" cy="1472052"/>
            </a:xfrm>
            <a:prstGeom prst="ellipse">
              <a:avLst/>
            </a:prstGeom>
            <a:blipFill rotWithShape="1">
              <a:blip r:embed="rId4">
                <a:alphaModFix/>
              </a:blip>
              <a:stretch>
                <a:fillRect b="-120982" l="0" r="0" t="-120979"/>
              </a:stretch>
            </a:blipFill>
            <a:ln cap="flat" cmpd="sng" w="25400">
              <a:solidFill>
                <a:srgbClr val="CCD3EA">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92"/>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manejo del tiempo #4</a:t>
            </a:r>
            <a:endParaRPr/>
          </a:p>
        </p:txBody>
      </p:sp>
      <p:grpSp>
        <p:nvGrpSpPr>
          <p:cNvPr id="306" name="Google Shape;306;p92"/>
          <p:cNvGrpSpPr/>
          <p:nvPr/>
        </p:nvGrpSpPr>
        <p:grpSpPr>
          <a:xfrm>
            <a:off x="3225035" y="1563246"/>
            <a:ext cx="6008628" cy="4231586"/>
            <a:chOff x="2253485" y="218032"/>
            <a:chExt cx="6008628" cy="4231586"/>
          </a:xfrm>
        </p:grpSpPr>
        <p:sp>
          <p:nvSpPr>
            <p:cNvPr id="307" name="Google Shape;307;p92"/>
            <p:cNvSpPr/>
            <p:nvPr/>
          </p:nvSpPr>
          <p:spPr>
            <a:xfrm>
              <a:off x="3858090" y="1366591"/>
              <a:ext cx="2867141" cy="2867141"/>
            </a:xfrm>
            <a:prstGeom prst="ellipse">
              <a:avLst/>
            </a:prstGeom>
            <a:solidFill>
              <a:srgbClr val="4372C3">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92"/>
            <p:cNvSpPr txBox="1"/>
            <p:nvPr/>
          </p:nvSpPr>
          <p:spPr>
            <a:xfrm>
              <a:off x="4277973" y="1786474"/>
              <a:ext cx="2027375" cy="2027375"/>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None/>
              </a:pPr>
              <a:r>
                <a:rPr b="1" i="0" lang="en-US" sz="2000" u="none" cap="none" strike="noStrike">
                  <a:solidFill>
                    <a:schemeClr val="dk1"/>
                  </a:solidFill>
                  <a:latin typeface="Arial"/>
                  <a:ea typeface="Arial"/>
                  <a:cs typeface="Arial"/>
                  <a:sym typeface="Arial"/>
                </a:rPr>
                <a:t>Estable</a:t>
              </a:r>
              <a:r>
                <a:rPr b="1" lang="en-US" sz="2000">
                  <a:solidFill>
                    <a:schemeClr val="dk1"/>
                  </a:solidFill>
                </a:rPr>
                <a:t>zca</a:t>
              </a:r>
              <a:r>
                <a:rPr b="1" i="0" lang="en-US" sz="2000" u="none" cap="none" strike="noStrike">
                  <a:solidFill>
                    <a:schemeClr val="dk1"/>
                  </a:solidFill>
                  <a:latin typeface="Arial"/>
                  <a:ea typeface="Arial"/>
                  <a:cs typeface="Arial"/>
                  <a:sym typeface="Arial"/>
                </a:rPr>
                <a:t> un sistema de comunicación claro</a:t>
              </a:r>
              <a:br>
                <a:rPr b="1" i="0" lang="en-US" sz="2000" u="none" cap="none" strike="noStrike">
                  <a:solidFill>
                    <a:schemeClr val="dk1"/>
                  </a:solidFill>
                  <a:latin typeface="Arial"/>
                  <a:ea typeface="Arial"/>
                  <a:cs typeface="Arial"/>
                  <a:sym typeface="Arial"/>
                </a:rPr>
              </a:br>
              <a:endParaRPr b="0" i="0" sz="2000" u="none" cap="none" strike="noStrike">
                <a:solidFill>
                  <a:schemeClr val="dk1"/>
                </a:solidFill>
                <a:latin typeface="Arial"/>
                <a:ea typeface="Arial"/>
                <a:cs typeface="Arial"/>
                <a:sym typeface="Arial"/>
              </a:endParaRPr>
            </a:p>
          </p:txBody>
        </p:sp>
        <p:sp>
          <p:nvSpPr>
            <p:cNvPr id="309" name="Google Shape;309;p92"/>
            <p:cNvSpPr/>
            <p:nvPr/>
          </p:nvSpPr>
          <p:spPr>
            <a:xfrm>
              <a:off x="3784246" y="218032"/>
              <a:ext cx="3014828" cy="1433570"/>
            </a:xfrm>
            <a:prstGeom prst="ellipse">
              <a:avLst/>
            </a:prstGeom>
            <a:solidFill>
              <a:srgbClr val="43BCB8">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92"/>
            <p:cNvSpPr txBox="1"/>
            <p:nvPr/>
          </p:nvSpPr>
          <p:spPr>
            <a:xfrm>
              <a:off x="4225757" y="427973"/>
              <a:ext cx="2131806" cy="1013688"/>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None/>
              </a:pPr>
              <a:r>
                <a:rPr b="0" i="0" lang="en-US" sz="1400" u="none" cap="none" strike="noStrike">
                  <a:solidFill>
                    <a:schemeClr val="dk1"/>
                  </a:solidFill>
                  <a:latin typeface="Arial"/>
                  <a:ea typeface="Arial"/>
                  <a:cs typeface="Arial"/>
                  <a:sym typeface="Arial"/>
                </a:rPr>
                <a:t>Manten</a:t>
              </a:r>
              <a:r>
                <a:rPr lang="en-US">
                  <a:solidFill>
                    <a:schemeClr val="dk1"/>
                  </a:solidFill>
                </a:rPr>
                <a:t>ga</a:t>
              </a:r>
              <a:r>
                <a:rPr b="0" i="0" lang="en-US" sz="1400" u="none" cap="none" strike="noStrike">
                  <a:solidFill>
                    <a:schemeClr val="dk1"/>
                  </a:solidFill>
                  <a:latin typeface="Arial"/>
                  <a:ea typeface="Arial"/>
                  <a:cs typeface="Arial"/>
                  <a:sym typeface="Arial"/>
                </a:rPr>
                <a:t> una comunicación abierta con las familias con respecto a los horarios, las políticas y las actualizaciones. </a:t>
              </a:r>
              <a:br>
                <a:rPr b="0" i="0" lang="en-US" sz="1400" u="none" cap="none" strike="noStrike">
                  <a:solidFill>
                    <a:schemeClr val="dk1"/>
                  </a:solidFill>
                  <a:latin typeface="Arial"/>
                  <a:ea typeface="Arial"/>
                  <a:cs typeface="Arial"/>
                  <a:sym typeface="Arial"/>
                </a:rPr>
              </a:br>
              <a:endParaRPr b="0" i="0" sz="1400" u="none" cap="none" strike="noStrike">
                <a:solidFill>
                  <a:schemeClr val="dk1"/>
                </a:solidFill>
                <a:latin typeface="Arial"/>
                <a:ea typeface="Arial"/>
                <a:cs typeface="Arial"/>
                <a:sym typeface="Arial"/>
              </a:endParaRPr>
            </a:p>
          </p:txBody>
        </p:sp>
        <p:sp>
          <p:nvSpPr>
            <p:cNvPr id="311" name="Google Shape;311;p92"/>
            <p:cNvSpPr/>
            <p:nvPr/>
          </p:nvSpPr>
          <p:spPr>
            <a:xfrm>
              <a:off x="5552077" y="3016048"/>
              <a:ext cx="2710036" cy="1433570"/>
            </a:xfrm>
            <a:prstGeom prst="ellipse">
              <a:avLst/>
            </a:prstGeom>
            <a:solidFill>
              <a:srgbClr val="45B363">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92"/>
            <p:cNvSpPr txBox="1"/>
            <p:nvPr/>
          </p:nvSpPr>
          <p:spPr>
            <a:xfrm>
              <a:off x="5948953" y="3225989"/>
              <a:ext cx="1916284" cy="1013688"/>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None/>
              </a:pPr>
              <a:r>
                <a:rPr b="0" i="0" lang="en-US" sz="1400" u="none" cap="none" strike="noStrike">
                  <a:solidFill>
                    <a:schemeClr val="dk1"/>
                  </a:solidFill>
                  <a:latin typeface="Arial"/>
                  <a:ea typeface="Arial"/>
                  <a:cs typeface="Arial"/>
                  <a:sym typeface="Arial"/>
                </a:rPr>
                <a:t>Utilice un sistema que sea fácil y que permita compartir y recibir.</a:t>
              </a:r>
              <a:endParaRPr b="0" i="0" sz="1400" u="none" cap="none" strike="noStrike">
                <a:solidFill>
                  <a:schemeClr val="dk1"/>
                </a:solidFill>
                <a:latin typeface="Arial"/>
                <a:ea typeface="Arial"/>
                <a:cs typeface="Arial"/>
                <a:sym typeface="Arial"/>
              </a:endParaRPr>
            </a:p>
          </p:txBody>
        </p:sp>
        <p:sp>
          <p:nvSpPr>
            <p:cNvPr id="313" name="Google Shape;313;p92"/>
            <p:cNvSpPr/>
            <p:nvPr/>
          </p:nvSpPr>
          <p:spPr>
            <a:xfrm>
              <a:off x="2253485" y="3016048"/>
              <a:ext cx="2845480" cy="1433570"/>
            </a:xfrm>
            <a:prstGeom prst="ellipse">
              <a:avLst/>
            </a:prstGeom>
            <a:solidFill>
              <a:srgbClr val="6FAA47">
                <a:alpha val="49411"/>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92"/>
            <p:cNvSpPr txBox="1"/>
            <p:nvPr/>
          </p:nvSpPr>
          <p:spPr>
            <a:xfrm>
              <a:off x="2670196" y="3225989"/>
              <a:ext cx="2012058" cy="1013688"/>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None/>
              </a:pPr>
              <a:r>
                <a:rPr b="0" i="0" lang="en-US" sz="1400" u="none" cap="none" strike="noStrike">
                  <a:solidFill>
                    <a:schemeClr val="dk1"/>
                  </a:solidFill>
                  <a:latin typeface="Arial"/>
                  <a:ea typeface="Arial"/>
                  <a:cs typeface="Arial"/>
                  <a:sym typeface="Arial"/>
                </a:rPr>
                <a:t>Una comunicación clara puede evitar malentendidos y garantizar un funcionamiento sin problemas.</a:t>
              </a:r>
              <a:endParaRPr b="0" i="0" sz="1400" u="none" cap="none" strike="noStrike">
                <a:solidFill>
                  <a:schemeClr val="dk1"/>
                </a:solidFill>
                <a:latin typeface="Arial"/>
                <a:ea typeface="Arial"/>
                <a:cs typeface="Arial"/>
                <a:sym typeface="Arial"/>
              </a:endParaRPr>
            </a:p>
          </p:txBody>
        </p:sp>
      </p:grpSp>
      <p:pic>
        <p:nvPicPr>
          <p:cNvPr descr="A group of people sitting around a table&#10;&#10;AI-generated content may be incorrect." id="315" name="Google Shape;315;p92"/>
          <p:cNvPicPr preferRelativeResize="0"/>
          <p:nvPr/>
        </p:nvPicPr>
        <p:blipFill rotWithShape="1">
          <a:blip r:embed="rId3">
            <a:alphaModFix/>
          </a:blip>
          <a:srcRect b="23926" l="0" r="0" t="30984"/>
          <a:stretch/>
        </p:blipFill>
        <p:spPr>
          <a:xfrm>
            <a:off x="8684738" y="1774704"/>
            <a:ext cx="3095505" cy="24815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9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de manejo del tiempo #5</a:t>
            </a:r>
            <a:endParaRPr/>
          </a:p>
        </p:txBody>
      </p:sp>
      <p:grpSp>
        <p:nvGrpSpPr>
          <p:cNvPr id="321" name="Google Shape;321;p93"/>
          <p:cNvGrpSpPr/>
          <p:nvPr/>
        </p:nvGrpSpPr>
        <p:grpSpPr>
          <a:xfrm>
            <a:off x="976812" y="1345214"/>
            <a:ext cx="10505074" cy="4667652"/>
            <a:chOff x="5262" y="0"/>
            <a:chExt cx="10505074" cy="4667652"/>
          </a:xfrm>
        </p:grpSpPr>
        <p:sp>
          <p:nvSpPr>
            <p:cNvPr id="322" name="Google Shape;322;p93"/>
            <p:cNvSpPr/>
            <p:nvPr/>
          </p:nvSpPr>
          <p:spPr>
            <a:xfrm>
              <a:off x="788670" y="0"/>
              <a:ext cx="8938260" cy="4667652"/>
            </a:xfrm>
            <a:prstGeom prst="rightArrow">
              <a:avLst>
                <a:gd fmla="val 50000" name="adj1"/>
                <a:gd fmla="val 50000" name="adj2"/>
              </a:avLst>
            </a:prstGeom>
            <a:solidFill>
              <a:srgbClr val="CCD3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93"/>
            <p:cNvSpPr/>
            <p:nvPr/>
          </p:nvSpPr>
          <p:spPr>
            <a:xfrm>
              <a:off x="5262" y="1400295"/>
              <a:ext cx="2531343" cy="1867060"/>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93"/>
            <p:cNvSpPr txBox="1"/>
            <p:nvPr/>
          </p:nvSpPr>
          <p:spPr>
            <a:xfrm>
              <a:off x="96404" y="1491437"/>
              <a:ext cx="2349059" cy="1684776"/>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Deleg</a:t>
              </a:r>
              <a:r>
                <a:rPr lang="en-US" sz="2000">
                  <a:solidFill>
                    <a:schemeClr val="lt1"/>
                  </a:solidFill>
                </a:rPr>
                <a:t>ue</a:t>
              </a:r>
              <a:r>
                <a:rPr b="0" i="0" lang="en-US" sz="2000" u="none" cap="none" strike="noStrike">
                  <a:solidFill>
                    <a:schemeClr val="lt1"/>
                  </a:solidFill>
                  <a:latin typeface="Arial"/>
                  <a:ea typeface="Arial"/>
                  <a:cs typeface="Arial"/>
                  <a:sym typeface="Arial"/>
                </a:rPr>
                <a:t> tareas como la limpieza o el trabajo administrativo a asistentes o familiares.</a:t>
              </a:r>
              <a:endParaRPr b="0" i="0" sz="2000" u="none" cap="none" strike="noStrike">
                <a:solidFill>
                  <a:schemeClr val="lt1"/>
                </a:solidFill>
                <a:latin typeface="Arial"/>
                <a:ea typeface="Arial"/>
                <a:cs typeface="Arial"/>
                <a:sym typeface="Arial"/>
              </a:endParaRPr>
            </a:p>
          </p:txBody>
        </p:sp>
        <p:sp>
          <p:nvSpPr>
            <p:cNvPr id="325" name="Google Shape;325;p93"/>
            <p:cNvSpPr/>
            <p:nvPr/>
          </p:nvSpPr>
          <p:spPr>
            <a:xfrm>
              <a:off x="2663173" y="1400295"/>
              <a:ext cx="2531343" cy="1867060"/>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93"/>
            <p:cNvSpPr txBox="1"/>
            <p:nvPr/>
          </p:nvSpPr>
          <p:spPr>
            <a:xfrm>
              <a:off x="2754315" y="1491437"/>
              <a:ext cx="2349059" cy="1684776"/>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¡Esto permite que el proveedor se concentre en el cuidado!</a:t>
              </a:r>
              <a:endParaRPr b="0" i="0" sz="2000" u="none" cap="none" strike="noStrike">
                <a:solidFill>
                  <a:schemeClr val="lt1"/>
                </a:solidFill>
                <a:latin typeface="Arial"/>
                <a:ea typeface="Arial"/>
                <a:cs typeface="Arial"/>
                <a:sym typeface="Arial"/>
              </a:endParaRPr>
            </a:p>
          </p:txBody>
        </p:sp>
        <p:sp>
          <p:nvSpPr>
            <p:cNvPr id="327" name="Google Shape;327;p93"/>
            <p:cNvSpPr/>
            <p:nvPr/>
          </p:nvSpPr>
          <p:spPr>
            <a:xfrm>
              <a:off x="5321083" y="1400295"/>
              <a:ext cx="2531343" cy="1867060"/>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93"/>
            <p:cNvSpPr txBox="1"/>
            <p:nvPr/>
          </p:nvSpPr>
          <p:spPr>
            <a:xfrm>
              <a:off x="5412225" y="1491437"/>
              <a:ext cx="2349059" cy="1684776"/>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¡Haga que los niños mayores aprendan a ayudar con las tareas y tareas del hogar! </a:t>
              </a:r>
              <a:endParaRPr b="0" i="0" sz="1400" u="none" cap="none" strike="noStrike">
                <a:solidFill>
                  <a:srgbClr val="000000"/>
                </a:solidFill>
                <a:latin typeface="Arial"/>
                <a:ea typeface="Arial"/>
                <a:cs typeface="Arial"/>
                <a:sym typeface="Arial"/>
              </a:endParaRPr>
            </a:p>
          </p:txBody>
        </p:sp>
        <p:sp>
          <p:nvSpPr>
            <p:cNvPr id="329" name="Google Shape;329;p93"/>
            <p:cNvSpPr/>
            <p:nvPr/>
          </p:nvSpPr>
          <p:spPr>
            <a:xfrm>
              <a:off x="7978993" y="1400295"/>
              <a:ext cx="2531343" cy="1867060"/>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93"/>
            <p:cNvSpPr txBox="1"/>
            <p:nvPr/>
          </p:nvSpPr>
          <p:spPr>
            <a:xfrm>
              <a:off x="8070135" y="1491437"/>
              <a:ext cx="2349059" cy="1684776"/>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chemeClr val="lt1"/>
                  </a:solidFill>
                  <a:latin typeface="Arial"/>
                  <a:ea typeface="Arial"/>
                  <a:cs typeface="Arial"/>
                  <a:sym typeface="Arial"/>
                </a:rPr>
                <a:t>¡Us</a:t>
              </a:r>
              <a:r>
                <a:rPr lang="en-US" sz="2000">
                  <a:solidFill>
                    <a:schemeClr val="lt1"/>
                  </a:solidFill>
                </a:rPr>
                <a:t>e</a:t>
              </a:r>
              <a:r>
                <a:rPr b="0" i="0" lang="en-US" sz="2000" u="none" cap="none" strike="noStrike">
                  <a:solidFill>
                    <a:schemeClr val="lt1"/>
                  </a:solidFill>
                  <a:latin typeface="Arial"/>
                  <a:ea typeface="Arial"/>
                  <a:cs typeface="Arial"/>
                  <a:sym typeface="Arial"/>
                </a:rPr>
                <a:t> la tecnología! Hay una aplicación para eso ☺ </a:t>
              </a:r>
              <a:endParaRPr b="0" i="0" sz="2000" u="none" cap="none" strike="noStrike">
                <a:solidFill>
                  <a:schemeClr val="lt1"/>
                </a:solidFill>
                <a:latin typeface="Arial"/>
                <a:ea typeface="Arial"/>
                <a:cs typeface="Arial"/>
                <a:sym typeface="Arial"/>
              </a:endParaRPr>
            </a:p>
          </p:txBody>
        </p:sp>
      </p:grpSp>
      <p:sp>
        <p:nvSpPr>
          <p:cNvPr id="331" name="Google Shape;331;p93"/>
          <p:cNvSpPr txBox="1"/>
          <p:nvPr/>
        </p:nvSpPr>
        <p:spPr>
          <a:xfrm>
            <a:off x="971550" y="1345214"/>
            <a:ext cx="3461700" cy="646500"/>
          </a:xfrm>
          <a:prstGeom prst="rect">
            <a:avLst/>
          </a:prstGeom>
          <a:solidFill>
            <a:schemeClr val="accent6"/>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rgbClr val="000000"/>
                </a:solidFill>
                <a:latin typeface="Gill Sans"/>
                <a:ea typeface="Gill Sans"/>
                <a:cs typeface="Gill Sans"/>
                <a:sym typeface="Gill Sans"/>
              </a:rPr>
              <a:t>¡DELEG</a:t>
            </a:r>
            <a:r>
              <a:rPr b="1" lang="en-US" sz="3600">
                <a:latin typeface="Gill Sans"/>
                <a:ea typeface="Gill Sans"/>
                <a:cs typeface="Gill Sans"/>
                <a:sym typeface="Gill Sans"/>
              </a:rPr>
              <a:t>UE</a:t>
            </a:r>
            <a:r>
              <a:rPr b="1" i="0" lang="en-US" sz="36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p:txBody>
      </p:sp>
      <p:pic>
        <p:nvPicPr>
          <p:cNvPr descr="A group of children in a classroom&#10;&#10;AI-generated content may be incorrect." id="332" name="Google Shape;332;p93"/>
          <p:cNvPicPr preferRelativeResize="0"/>
          <p:nvPr/>
        </p:nvPicPr>
        <p:blipFill rotWithShape="1">
          <a:blip r:embed="rId3">
            <a:alphaModFix/>
          </a:blip>
          <a:srcRect b="0" l="0" r="0" t="0"/>
          <a:stretch/>
        </p:blipFill>
        <p:spPr>
          <a:xfrm>
            <a:off x="9041685" y="320231"/>
            <a:ext cx="3091547" cy="204996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7" name="Shape 337"/>
        <p:cNvGrpSpPr/>
        <p:nvPr/>
      </p:nvGrpSpPr>
      <p:grpSpPr>
        <a:xfrm>
          <a:off x="0" y="0"/>
          <a:ext cx="0" cy="0"/>
          <a:chOff x="0" y="0"/>
          <a:chExt cx="0" cy="0"/>
        </a:xfrm>
      </p:grpSpPr>
      <p:grpSp>
        <p:nvGrpSpPr>
          <p:cNvPr id="338" name="Google Shape;338;p94"/>
          <p:cNvGrpSpPr/>
          <p:nvPr/>
        </p:nvGrpSpPr>
        <p:grpSpPr>
          <a:xfrm>
            <a:off x="1198128" y="171752"/>
            <a:ext cx="10857342" cy="1711494"/>
            <a:chOff x="9559" y="0"/>
            <a:chExt cx="10857342" cy="1711494"/>
          </a:xfrm>
        </p:grpSpPr>
        <p:sp>
          <p:nvSpPr>
            <p:cNvPr id="339" name="Google Shape;339;p94"/>
            <p:cNvSpPr/>
            <p:nvPr/>
          </p:nvSpPr>
          <p:spPr>
            <a:xfrm>
              <a:off x="9559" y="0"/>
              <a:ext cx="2857195" cy="1711494"/>
            </a:xfrm>
            <a:prstGeom prst="roundRect">
              <a:avLst>
                <a:gd fmla="val 10000"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94"/>
            <p:cNvSpPr txBox="1"/>
            <p:nvPr/>
          </p:nvSpPr>
          <p:spPr>
            <a:xfrm>
              <a:off x="59687" y="50128"/>
              <a:ext cx="2756939" cy="161123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1" i="0" lang="en-US" sz="2900" u="none" cap="none" strike="noStrike">
                  <a:solidFill>
                    <a:schemeClr val="lt1"/>
                  </a:solidFill>
                  <a:latin typeface="Arial"/>
                  <a:ea typeface="Arial"/>
                  <a:cs typeface="Arial"/>
                  <a:sym typeface="Arial"/>
                </a:rPr>
                <a:t>Evaluar Tareas</a:t>
              </a:r>
              <a:endParaRPr b="0" i="0" sz="2900" u="none" cap="none" strike="noStrike">
                <a:solidFill>
                  <a:schemeClr val="lt1"/>
                </a:solidFill>
                <a:latin typeface="Arial"/>
                <a:ea typeface="Arial"/>
                <a:cs typeface="Arial"/>
                <a:sym typeface="Arial"/>
              </a:endParaRPr>
            </a:p>
          </p:txBody>
        </p:sp>
        <p:sp>
          <p:nvSpPr>
            <p:cNvPr id="341" name="Google Shape;341;p94"/>
            <p:cNvSpPr/>
            <p:nvPr/>
          </p:nvSpPr>
          <p:spPr>
            <a:xfrm>
              <a:off x="3152474" y="501454"/>
              <a:ext cx="605725" cy="708584"/>
            </a:xfrm>
            <a:prstGeom prst="rightArrow">
              <a:avLst>
                <a:gd fmla="val 60000" name="adj1"/>
                <a:gd fmla="val 50000" name="adj2"/>
              </a:avLst>
            </a:prstGeom>
            <a:solidFill>
              <a:srgbClr val="4372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94"/>
            <p:cNvSpPr txBox="1"/>
            <p:nvPr/>
          </p:nvSpPr>
          <p:spPr>
            <a:xfrm>
              <a:off x="3152474" y="643171"/>
              <a:ext cx="424008" cy="42515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300"/>
                <a:buFont typeface="Arial"/>
                <a:buNone/>
              </a:pPr>
              <a:r>
                <a:t/>
              </a:r>
              <a:endParaRPr b="0" i="0" sz="2300" u="none" cap="none" strike="noStrike">
                <a:solidFill>
                  <a:schemeClr val="lt1"/>
                </a:solidFill>
                <a:latin typeface="Arial"/>
                <a:ea typeface="Arial"/>
                <a:cs typeface="Arial"/>
                <a:sym typeface="Arial"/>
              </a:endParaRPr>
            </a:p>
          </p:txBody>
        </p:sp>
        <p:sp>
          <p:nvSpPr>
            <p:cNvPr id="343" name="Google Shape;343;p94"/>
            <p:cNvSpPr/>
            <p:nvPr/>
          </p:nvSpPr>
          <p:spPr>
            <a:xfrm>
              <a:off x="4009632" y="0"/>
              <a:ext cx="2857195" cy="1711494"/>
            </a:xfrm>
            <a:prstGeom prst="roundRect">
              <a:avLst>
                <a:gd fmla="val 10000"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94"/>
            <p:cNvSpPr txBox="1"/>
            <p:nvPr/>
          </p:nvSpPr>
          <p:spPr>
            <a:xfrm>
              <a:off x="4059760" y="50128"/>
              <a:ext cx="2756939" cy="161123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1" i="0" lang="en-US" sz="2900" u="none" cap="none" strike="noStrike">
                  <a:solidFill>
                    <a:schemeClr val="lt1"/>
                  </a:solidFill>
                  <a:latin typeface="Arial"/>
                  <a:ea typeface="Arial"/>
                  <a:cs typeface="Arial"/>
                  <a:sym typeface="Arial"/>
                </a:rPr>
                <a:t>Identificar Fortalezas y Debilidades</a:t>
              </a:r>
              <a:endParaRPr b="0" i="0" sz="2900" u="none" cap="none" strike="noStrike">
                <a:solidFill>
                  <a:schemeClr val="lt1"/>
                </a:solidFill>
                <a:latin typeface="Arial"/>
                <a:ea typeface="Arial"/>
                <a:cs typeface="Arial"/>
                <a:sym typeface="Arial"/>
              </a:endParaRPr>
            </a:p>
          </p:txBody>
        </p:sp>
        <p:sp>
          <p:nvSpPr>
            <p:cNvPr id="345" name="Google Shape;345;p94"/>
            <p:cNvSpPr/>
            <p:nvPr/>
          </p:nvSpPr>
          <p:spPr>
            <a:xfrm>
              <a:off x="7152547" y="501454"/>
              <a:ext cx="605725" cy="708584"/>
            </a:xfrm>
            <a:prstGeom prst="rightArrow">
              <a:avLst>
                <a:gd fmla="val 60000" name="adj1"/>
                <a:gd fmla="val 50000" name="adj2"/>
              </a:avLst>
            </a:prstGeom>
            <a:solidFill>
              <a:srgbClr val="6FAA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94"/>
            <p:cNvSpPr txBox="1"/>
            <p:nvPr/>
          </p:nvSpPr>
          <p:spPr>
            <a:xfrm>
              <a:off x="7152547" y="643171"/>
              <a:ext cx="424008" cy="42515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300"/>
                <a:buFont typeface="Arial"/>
                <a:buNone/>
              </a:pPr>
              <a:r>
                <a:t/>
              </a:r>
              <a:endParaRPr b="0" i="0" sz="2300" u="none" cap="none" strike="noStrike">
                <a:solidFill>
                  <a:schemeClr val="lt1"/>
                </a:solidFill>
                <a:latin typeface="Arial"/>
                <a:ea typeface="Arial"/>
                <a:cs typeface="Arial"/>
                <a:sym typeface="Arial"/>
              </a:endParaRPr>
            </a:p>
          </p:txBody>
        </p:sp>
        <p:sp>
          <p:nvSpPr>
            <p:cNvPr id="347" name="Google Shape;347;p94"/>
            <p:cNvSpPr/>
            <p:nvPr/>
          </p:nvSpPr>
          <p:spPr>
            <a:xfrm>
              <a:off x="8009706" y="0"/>
              <a:ext cx="2857195" cy="1711494"/>
            </a:xfrm>
            <a:prstGeom prst="roundRect">
              <a:avLst>
                <a:gd fmla="val 10000"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94"/>
            <p:cNvSpPr txBox="1"/>
            <p:nvPr/>
          </p:nvSpPr>
          <p:spPr>
            <a:xfrm>
              <a:off x="8059834" y="50128"/>
              <a:ext cx="2756939" cy="1611238"/>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None/>
              </a:pPr>
              <a:r>
                <a:rPr b="1" i="0" lang="en-US" sz="2900" u="none" cap="none" strike="noStrike">
                  <a:solidFill>
                    <a:schemeClr val="lt1"/>
                  </a:solidFill>
                  <a:latin typeface="Arial"/>
                  <a:ea typeface="Arial"/>
                  <a:cs typeface="Arial"/>
                  <a:sym typeface="Arial"/>
                </a:rPr>
                <a:t>Priorizar Tareas</a:t>
              </a:r>
              <a:endParaRPr b="0" i="0" sz="2900" u="none" cap="none" strike="noStrike">
                <a:solidFill>
                  <a:schemeClr val="lt1"/>
                </a:solidFill>
                <a:latin typeface="Arial"/>
                <a:ea typeface="Arial"/>
                <a:cs typeface="Arial"/>
                <a:sym typeface="Arial"/>
              </a:endParaRPr>
            </a:p>
          </p:txBody>
        </p:sp>
      </p:grpSp>
      <p:grpSp>
        <p:nvGrpSpPr>
          <p:cNvPr id="349" name="Google Shape;349;p94"/>
          <p:cNvGrpSpPr/>
          <p:nvPr/>
        </p:nvGrpSpPr>
        <p:grpSpPr>
          <a:xfrm>
            <a:off x="1198128" y="2209345"/>
            <a:ext cx="10857342" cy="1714317"/>
            <a:chOff x="9559" y="583023"/>
            <a:chExt cx="10857342" cy="1714317"/>
          </a:xfrm>
        </p:grpSpPr>
        <p:sp>
          <p:nvSpPr>
            <p:cNvPr id="350" name="Google Shape;350;p94"/>
            <p:cNvSpPr/>
            <p:nvPr/>
          </p:nvSpPr>
          <p:spPr>
            <a:xfrm>
              <a:off x="9559" y="583023"/>
              <a:ext cx="2857195" cy="1714317"/>
            </a:xfrm>
            <a:prstGeom prst="roundRect">
              <a:avLst>
                <a:gd fmla="val 10000"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94"/>
            <p:cNvSpPr txBox="1"/>
            <p:nvPr/>
          </p:nvSpPr>
          <p:spPr>
            <a:xfrm>
              <a:off x="59770" y="633234"/>
              <a:ext cx="2806983" cy="1613895"/>
            </a:xfrm>
            <a:prstGeom prst="rect">
              <a:avLst/>
            </a:prstGeom>
            <a:noFill/>
            <a:ln>
              <a:noFill/>
            </a:ln>
          </p:spPr>
          <p:txBody>
            <a:bodyPr anchorCtr="0" anchor="ctr" bIns="95250" lIns="95250" spcFirstLastPara="1" rIns="95250" wrap="square" tIns="95250">
              <a:noAutofit/>
            </a:bodyPr>
            <a:lstStyle/>
            <a:p>
              <a:pPr indent="0" lvl="0" marL="0" marR="0" rtl="0" algn="ctr">
                <a:lnSpc>
                  <a:spcPct val="90000"/>
                </a:lnSpc>
                <a:spcBef>
                  <a:spcPts val="0"/>
                </a:spcBef>
                <a:spcAft>
                  <a:spcPts val="0"/>
                </a:spcAft>
                <a:buNone/>
              </a:pPr>
              <a:r>
                <a:rPr b="1" i="0" lang="en-US" sz="2500" u="none" cap="none" strike="noStrike">
                  <a:solidFill>
                    <a:schemeClr val="lt1"/>
                  </a:solidFill>
                  <a:latin typeface="Arial"/>
                  <a:ea typeface="Arial"/>
                  <a:cs typeface="Arial"/>
                  <a:sym typeface="Arial"/>
                </a:rPr>
                <a:t>Delegar Apropiadamente</a:t>
              </a:r>
              <a:r>
                <a:rPr b="0" i="0" lang="en-US" sz="2500" u="none" cap="none" strike="noStrike">
                  <a:solidFill>
                    <a:schemeClr val="lt1"/>
                  </a:solidFill>
                  <a:latin typeface="Arial"/>
                  <a:ea typeface="Arial"/>
                  <a:cs typeface="Arial"/>
                  <a:sym typeface="Arial"/>
                </a:rPr>
                <a:t>: </a:t>
              </a:r>
              <a:endParaRPr b="0" i="0" sz="2500" u="none" cap="none" strike="noStrike">
                <a:solidFill>
                  <a:schemeClr val="lt1"/>
                </a:solidFill>
                <a:latin typeface="Arial"/>
                <a:ea typeface="Arial"/>
                <a:cs typeface="Arial"/>
                <a:sym typeface="Arial"/>
              </a:endParaRPr>
            </a:p>
          </p:txBody>
        </p:sp>
        <p:sp>
          <p:nvSpPr>
            <p:cNvPr id="352" name="Google Shape;352;p94"/>
            <p:cNvSpPr/>
            <p:nvPr/>
          </p:nvSpPr>
          <p:spPr>
            <a:xfrm>
              <a:off x="3152474" y="1085889"/>
              <a:ext cx="605725" cy="708584"/>
            </a:xfrm>
            <a:prstGeom prst="rightArrow">
              <a:avLst>
                <a:gd fmla="val 60000" name="adj1"/>
                <a:gd fmla="val 50000" name="adj2"/>
              </a:avLst>
            </a:prstGeom>
            <a:solidFill>
              <a:srgbClr val="4372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94"/>
            <p:cNvSpPr txBox="1"/>
            <p:nvPr/>
          </p:nvSpPr>
          <p:spPr>
            <a:xfrm>
              <a:off x="3152474" y="1227606"/>
              <a:ext cx="424008" cy="42515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354" name="Google Shape;354;p94"/>
            <p:cNvSpPr/>
            <p:nvPr/>
          </p:nvSpPr>
          <p:spPr>
            <a:xfrm>
              <a:off x="4009632" y="583023"/>
              <a:ext cx="3092704" cy="1714317"/>
            </a:xfrm>
            <a:prstGeom prst="roundRect">
              <a:avLst>
                <a:gd fmla="val 10000"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94"/>
            <p:cNvSpPr txBox="1"/>
            <p:nvPr/>
          </p:nvSpPr>
          <p:spPr>
            <a:xfrm>
              <a:off x="3910926" y="852029"/>
              <a:ext cx="3290116" cy="1397223"/>
            </a:xfrm>
            <a:prstGeom prst="rect">
              <a:avLst/>
            </a:prstGeom>
            <a:noFill/>
            <a:ln>
              <a:noFill/>
            </a:ln>
          </p:spPr>
          <p:txBody>
            <a:bodyPr anchorCtr="0" anchor="ctr" bIns="95250" lIns="95250" spcFirstLastPara="1" rIns="95250" wrap="square" tIns="95250">
              <a:noAutofit/>
            </a:bodyPr>
            <a:lstStyle/>
            <a:p>
              <a:pPr indent="0" lvl="0" marL="0" marR="0" rtl="0" algn="ctr">
                <a:lnSpc>
                  <a:spcPct val="90000"/>
                </a:lnSpc>
                <a:spcBef>
                  <a:spcPts val="0"/>
                </a:spcBef>
                <a:spcAft>
                  <a:spcPts val="0"/>
                </a:spcAft>
                <a:buNone/>
              </a:pPr>
              <a:r>
                <a:rPr b="1" i="0" lang="en-US" sz="2500" u="none" cap="none" strike="noStrike">
                  <a:solidFill>
                    <a:schemeClr val="lt1"/>
                  </a:solidFill>
                  <a:latin typeface="Arial"/>
                  <a:ea typeface="Arial"/>
                  <a:cs typeface="Arial"/>
                  <a:sym typeface="Arial"/>
                </a:rPr>
                <a:t>Comunícate Con Claridad</a:t>
              </a:r>
              <a:r>
                <a:rPr b="0" i="0" lang="en-US" sz="2500" u="none" cap="none" strike="noStrike">
                  <a:solidFill>
                    <a:schemeClr val="lt1"/>
                  </a:solidFill>
                  <a:latin typeface="Arial"/>
                  <a:ea typeface="Arial"/>
                  <a:cs typeface="Arial"/>
                  <a:sym typeface="Arial"/>
                </a:rPr>
                <a:t>: Establece expectativas claras y un cronograma </a:t>
              </a:r>
              <a:br>
                <a:rPr b="0" i="0" lang="en-US" sz="2500" u="none" cap="none" strike="noStrike">
                  <a:solidFill>
                    <a:schemeClr val="lt1"/>
                  </a:solidFill>
                  <a:latin typeface="Arial"/>
                  <a:ea typeface="Arial"/>
                  <a:cs typeface="Arial"/>
                  <a:sym typeface="Arial"/>
                </a:rPr>
              </a:br>
              <a:endParaRPr b="0" i="0" sz="2500" u="none" cap="none" strike="noStrike">
                <a:solidFill>
                  <a:schemeClr val="lt1"/>
                </a:solidFill>
                <a:latin typeface="Arial"/>
                <a:ea typeface="Arial"/>
                <a:cs typeface="Arial"/>
                <a:sym typeface="Arial"/>
              </a:endParaRPr>
            </a:p>
          </p:txBody>
        </p:sp>
        <p:sp>
          <p:nvSpPr>
            <p:cNvPr id="356" name="Google Shape;356;p94"/>
            <p:cNvSpPr/>
            <p:nvPr/>
          </p:nvSpPr>
          <p:spPr>
            <a:xfrm>
              <a:off x="7152547" y="1085889"/>
              <a:ext cx="605725" cy="708584"/>
            </a:xfrm>
            <a:prstGeom prst="rightArrow">
              <a:avLst>
                <a:gd fmla="val 60000" name="adj1"/>
                <a:gd fmla="val 50000" name="adj2"/>
              </a:avLst>
            </a:prstGeom>
            <a:solidFill>
              <a:srgbClr val="6FAA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94"/>
            <p:cNvSpPr txBox="1"/>
            <p:nvPr/>
          </p:nvSpPr>
          <p:spPr>
            <a:xfrm>
              <a:off x="7152547" y="1227606"/>
              <a:ext cx="424008" cy="42515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358" name="Google Shape;358;p94"/>
            <p:cNvSpPr/>
            <p:nvPr/>
          </p:nvSpPr>
          <p:spPr>
            <a:xfrm>
              <a:off x="8009706" y="583023"/>
              <a:ext cx="2857195" cy="1714317"/>
            </a:xfrm>
            <a:prstGeom prst="roundRect">
              <a:avLst>
                <a:gd fmla="val 10000"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94"/>
            <p:cNvSpPr txBox="1"/>
            <p:nvPr/>
          </p:nvSpPr>
          <p:spPr>
            <a:xfrm>
              <a:off x="8059917" y="633234"/>
              <a:ext cx="2756773" cy="1613895"/>
            </a:xfrm>
            <a:prstGeom prst="rect">
              <a:avLst/>
            </a:prstGeom>
            <a:noFill/>
            <a:ln>
              <a:noFill/>
            </a:ln>
          </p:spPr>
          <p:txBody>
            <a:bodyPr anchorCtr="0" anchor="ctr" bIns="95250" lIns="95250" spcFirstLastPara="1" rIns="95250" wrap="square" tIns="95250">
              <a:noAutofit/>
            </a:bodyPr>
            <a:lstStyle/>
            <a:p>
              <a:pPr indent="0" lvl="0" marL="0" marR="0" rtl="0" algn="ctr">
                <a:lnSpc>
                  <a:spcPct val="90000"/>
                </a:lnSpc>
                <a:spcBef>
                  <a:spcPts val="0"/>
                </a:spcBef>
                <a:spcAft>
                  <a:spcPts val="0"/>
                </a:spcAft>
                <a:buNone/>
              </a:pPr>
              <a:r>
                <a:rPr b="1" i="0" lang="en-US" sz="2500" u="none" cap="none" strike="noStrike">
                  <a:solidFill>
                    <a:schemeClr val="lt1"/>
                  </a:solidFill>
                  <a:latin typeface="Arial"/>
                  <a:ea typeface="Arial"/>
                  <a:cs typeface="Arial"/>
                  <a:sym typeface="Arial"/>
                </a:rPr>
                <a:t>Proporcionar apoyo según sea necesario </a:t>
              </a:r>
              <a:endParaRPr b="0" i="0" sz="2500" u="none" cap="none" strike="noStrike">
                <a:solidFill>
                  <a:schemeClr val="lt1"/>
                </a:solidFill>
                <a:latin typeface="Arial"/>
                <a:ea typeface="Arial"/>
                <a:cs typeface="Arial"/>
                <a:sym typeface="Arial"/>
              </a:endParaRPr>
            </a:p>
          </p:txBody>
        </p:sp>
      </p:grpSp>
      <p:grpSp>
        <p:nvGrpSpPr>
          <p:cNvPr id="360" name="Google Shape;360;p94"/>
          <p:cNvGrpSpPr/>
          <p:nvPr/>
        </p:nvGrpSpPr>
        <p:grpSpPr>
          <a:xfrm>
            <a:off x="3243020" y="4379649"/>
            <a:ext cx="6422240" cy="1605559"/>
            <a:chOff x="1254" y="324151"/>
            <a:chExt cx="6422240" cy="1605559"/>
          </a:xfrm>
        </p:grpSpPr>
        <p:sp>
          <p:nvSpPr>
            <p:cNvPr id="361" name="Google Shape;361;p94"/>
            <p:cNvSpPr/>
            <p:nvPr/>
          </p:nvSpPr>
          <p:spPr>
            <a:xfrm>
              <a:off x="1254" y="324151"/>
              <a:ext cx="2675933" cy="1605559"/>
            </a:xfrm>
            <a:prstGeom prst="roundRect">
              <a:avLst>
                <a:gd fmla="val 10000"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94"/>
            <p:cNvSpPr txBox="1"/>
            <p:nvPr/>
          </p:nvSpPr>
          <p:spPr>
            <a:xfrm>
              <a:off x="48279" y="371176"/>
              <a:ext cx="2581883" cy="1511509"/>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b="1" i="0" lang="en-US" sz="2600" u="none" cap="none" strike="noStrike">
                  <a:solidFill>
                    <a:schemeClr val="lt1"/>
                  </a:solidFill>
                  <a:latin typeface="Arial"/>
                  <a:ea typeface="Arial"/>
                  <a:cs typeface="Arial"/>
                  <a:sym typeface="Arial"/>
                </a:rPr>
                <a:t>Regístrese y ajuste según sea necesario </a:t>
              </a:r>
              <a:endParaRPr b="0" i="0" sz="2600" u="none" cap="none" strike="noStrike">
                <a:solidFill>
                  <a:schemeClr val="lt1"/>
                </a:solidFill>
                <a:latin typeface="Arial"/>
                <a:ea typeface="Arial"/>
                <a:cs typeface="Arial"/>
                <a:sym typeface="Arial"/>
              </a:endParaRPr>
            </a:p>
          </p:txBody>
        </p:sp>
        <p:sp>
          <p:nvSpPr>
            <p:cNvPr id="363" name="Google Shape;363;p94"/>
            <p:cNvSpPr/>
            <p:nvPr/>
          </p:nvSpPr>
          <p:spPr>
            <a:xfrm>
              <a:off x="2944781" y="795115"/>
              <a:ext cx="567297" cy="663631"/>
            </a:xfrm>
            <a:prstGeom prst="rightArrow">
              <a:avLst>
                <a:gd fmla="val 60000" name="adj1"/>
                <a:gd fmla="val 50000" name="adj2"/>
              </a:avLst>
            </a:prstGeom>
            <a:solidFill>
              <a:srgbClr val="4372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94"/>
            <p:cNvSpPr txBox="1"/>
            <p:nvPr/>
          </p:nvSpPr>
          <p:spPr>
            <a:xfrm>
              <a:off x="2944781" y="927841"/>
              <a:ext cx="397108" cy="39817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600"/>
                <a:buFont typeface="Arial"/>
                <a:buNone/>
              </a:pPr>
              <a:r>
                <a:t/>
              </a:r>
              <a:endParaRPr b="0" i="0" sz="2600" u="none" cap="none" strike="noStrike">
                <a:solidFill>
                  <a:schemeClr val="lt1"/>
                </a:solidFill>
                <a:latin typeface="Arial"/>
                <a:ea typeface="Arial"/>
                <a:cs typeface="Arial"/>
                <a:sym typeface="Arial"/>
              </a:endParaRPr>
            </a:p>
          </p:txBody>
        </p:sp>
        <p:sp>
          <p:nvSpPr>
            <p:cNvPr id="365" name="Google Shape;365;p94"/>
            <p:cNvSpPr/>
            <p:nvPr/>
          </p:nvSpPr>
          <p:spPr>
            <a:xfrm>
              <a:off x="3747561" y="324151"/>
              <a:ext cx="2675933" cy="1605559"/>
            </a:xfrm>
            <a:prstGeom prst="roundRect">
              <a:avLst>
                <a:gd fmla="val 10000"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94"/>
            <p:cNvSpPr txBox="1"/>
            <p:nvPr/>
          </p:nvSpPr>
          <p:spPr>
            <a:xfrm>
              <a:off x="3794586" y="371176"/>
              <a:ext cx="2581883" cy="1511509"/>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¡Celebra el éxito! </a:t>
              </a:r>
              <a:endParaRPr b="0" i="0" sz="3200" u="none" cap="none" strike="noStrike">
                <a:solidFill>
                  <a:schemeClr val="lt1"/>
                </a:solidFill>
                <a:latin typeface="Arial"/>
                <a:ea typeface="Arial"/>
                <a:cs typeface="Arial"/>
                <a:sym typeface="Arial"/>
              </a:endParaRPr>
            </a:p>
          </p:txBody>
        </p:sp>
      </p:grpSp>
      <p:sp>
        <p:nvSpPr>
          <p:cNvPr id="367" name="Google Shape;367;p94"/>
          <p:cNvSpPr txBox="1"/>
          <p:nvPr/>
        </p:nvSpPr>
        <p:spPr>
          <a:xfrm rot="-5400000">
            <a:off x="-2117705" y="2494951"/>
            <a:ext cx="5194746" cy="646290"/>
          </a:xfrm>
          <a:prstGeom prst="rect">
            <a:avLst/>
          </a:prstGeom>
          <a:solidFill>
            <a:schemeClr val="accent6"/>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rgbClr val="000000"/>
                </a:solidFill>
                <a:latin typeface="Gill Sans"/>
                <a:ea typeface="Gill Sans"/>
                <a:cs typeface="Gill Sans"/>
                <a:sym typeface="Gill Sans"/>
              </a:rPr>
              <a:t>Pasos Para Delegar: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95"/>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Delegue Como Un Profesional</a:t>
            </a:r>
            <a:endParaRPr/>
          </a:p>
        </p:txBody>
      </p:sp>
      <p:sp>
        <p:nvSpPr>
          <p:cNvPr id="373" name="Google Shape;373;p95"/>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a:t>Piense en una tarea que no le guste y que ocupe mucho su tiempo o energía. </a:t>
            </a:r>
            <a:endParaRPr/>
          </a:p>
          <a:p>
            <a:pPr indent="0" lvl="0" marL="0" rtl="0" algn="l">
              <a:lnSpc>
                <a:spcPct val="90000"/>
              </a:lnSpc>
              <a:spcBef>
                <a:spcPts val="1000"/>
              </a:spcBef>
              <a:spcAft>
                <a:spcPts val="0"/>
              </a:spcAft>
              <a:buSzPts val="3600"/>
              <a:buNone/>
            </a:pPr>
            <a:r>
              <a:t/>
            </a:r>
            <a:endParaRPr/>
          </a:p>
          <a:p>
            <a:pPr indent="-457200" lvl="0" marL="457200" rtl="0" algn="l">
              <a:lnSpc>
                <a:spcPct val="90000"/>
              </a:lnSpc>
              <a:spcBef>
                <a:spcPts val="1000"/>
              </a:spcBef>
              <a:spcAft>
                <a:spcPts val="0"/>
              </a:spcAft>
              <a:buSzPts val="3600"/>
              <a:buChar char="•"/>
            </a:pPr>
            <a:r>
              <a:rPr lang="en-US"/>
              <a:t>¿Podría delegar esta tarea a un miembro de la familia, a otra persona o un servicio?</a:t>
            </a:r>
            <a:endParaRPr/>
          </a:p>
          <a:p>
            <a:pPr indent="0" lvl="0" marL="0" rtl="0" algn="l">
              <a:lnSpc>
                <a:spcPct val="90000"/>
              </a:lnSpc>
              <a:spcBef>
                <a:spcPts val="1000"/>
              </a:spcBef>
              <a:spcAft>
                <a:spcPts val="0"/>
              </a:spcAft>
              <a:buSzPts val="3600"/>
              <a:buNone/>
            </a:pPr>
            <a:r>
              <a:t/>
            </a:r>
            <a:endParaRPr/>
          </a:p>
          <a:p>
            <a:pPr indent="-457200" lvl="0" marL="457200" rtl="0" algn="l">
              <a:lnSpc>
                <a:spcPct val="90000"/>
              </a:lnSpc>
              <a:spcBef>
                <a:spcPts val="1000"/>
              </a:spcBef>
              <a:spcAft>
                <a:spcPts val="0"/>
              </a:spcAft>
              <a:buSzPts val="3600"/>
              <a:buChar char="•"/>
            </a:pPr>
            <a:r>
              <a:rPr lang="en-US"/>
              <a:t>¿Cómo podría empezar?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96"/>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manejo del Tiempo #6</a:t>
            </a:r>
            <a:endParaRPr/>
          </a:p>
        </p:txBody>
      </p:sp>
      <p:grpSp>
        <p:nvGrpSpPr>
          <p:cNvPr id="380" name="Google Shape;380;p96"/>
          <p:cNvGrpSpPr/>
          <p:nvPr/>
        </p:nvGrpSpPr>
        <p:grpSpPr>
          <a:xfrm>
            <a:off x="739793" y="1542162"/>
            <a:ext cx="4420035" cy="4273754"/>
            <a:chOff x="-231757" y="196948"/>
            <a:chExt cx="4420035" cy="4273754"/>
          </a:xfrm>
        </p:grpSpPr>
        <p:sp>
          <p:nvSpPr>
            <p:cNvPr id="381" name="Google Shape;381;p96"/>
            <p:cNvSpPr/>
            <p:nvPr/>
          </p:nvSpPr>
          <p:spPr>
            <a:xfrm>
              <a:off x="0" y="363625"/>
              <a:ext cx="3658042" cy="3658333"/>
            </a:xfrm>
            <a:prstGeom prst="ellipse">
              <a:avLst/>
            </a:prstGeom>
            <a:solidFill>
              <a:schemeClr val="accent4"/>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96"/>
            <p:cNvSpPr txBox="1"/>
            <p:nvPr/>
          </p:nvSpPr>
          <p:spPr>
            <a:xfrm>
              <a:off x="-231757" y="724410"/>
              <a:ext cx="4125181" cy="2808890"/>
            </a:xfrm>
            <a:prstGeom prst="rect">
              <a:avLst/>
            </a:prstGeom>
            <a:noFill/>
            <a:ln>
              <a:noFill/>
            </a:ln>
          </p:spPr>
          <p:txBody>
            <a:bodyPr anchorCtr="0" anchor="ctr" bIns="194300" lIns="194300" spcFirstLastPara="1" rIns="194300" wrap="square" tIns="194300">
              <a:noAutofit/>
            </a:bodyPr>
            <a:lstStyle/>
            <a:p>
              <a:pPr indent="0" lvl="0" marL="0" marR="0" rtl="0" algn="ctr">
                <a:lnSpc>
                  <a:spcPct val="90000"/>
                </a:lnSpc>
                <a:spcBef>
                  <a:spcPts val="0"/>
                </a:spcBef>
                <a:spcAft>
                  <a:spcPts val="0"/>
                </a:spcAft>
                <a:buNone/>
              </a:pPr>
              <a:r>
                <a:t/>
              </a:r>
              <a:endParaRPr b="1" i="0" sz="5100" u="none" cap="none" strike="noStrike">
                <a:solidFill>
                  <a:schemeClr val="lt1"/>
                </a:solidFill>
                <a:latin typeface="Arial"/>
                <a:ea typeface="Arial"/>
                <a:cs typeface="Arial"/>
                <a:sym typeface="Arial"/>
              </a:endParaRPr>
            </a:p>
            <a:p>
              <a:pPr indent="0" lvl="0" marL="0" marR="0" rtl="0" algn="ctr">
                <a:lnSpc>
                  <a:spcPct val="90000"/>
                </a:lnSpc>
                <a:spcBef>
                  <a:spcPts val="0"/>
                </a:spcBef>
                <a:spcAft>
                  <a:spcPts val="0"/>
                </a:spcAft>
                <a:buNone/>
              </a:pPr>
              <a:r>
                <a:rPr b="1" i="0" lang="en-US" sz="5100" u="none" cap="none" strike="noStrike">
                  <a:solidFill>
                    <a:schemeClr val="lt1"/>
                  </a:solidFill>
                  <a:latin typeface="Arial"/>
                  <a:ea typeface="Arial"/>
                  <a:cs typeface="Arial"/>
                  <a:sym typeface="Arial"/>
                </a:rPr>
                <a:t>Tom</a:t>
              </a:r>
              <a:r>
                <a:rPr b="1" lang="en-US" sz="5100">
                  <a:solidFill>
                    <a:schemeClr val="lt1"/>
                  </a:solidFill>
                </a:rPr>
                <a:t>e</a:t>
              </a:r>
              <a:r>
                <a:rPr b="1" i="0" lang="en-US" sz="5100" u="none" cap="none" strike="noStrike">
                  <a:solidFill>
                    <a:schemeClr val="lt1"/>
                  </a:solidFill>
                  <a:latin typeface="Arial"/>
                  <a:ea typeface="Arial"/>
                  <a:cs typeface="Arial"/>
                  <a:sym typeface="Arial"/>
                </a:rPr>
                <a:t> Descansos</a:t>
              </a:r>
              <a:br>
                <a:rPr b="1" i="0" lang="en-US" sz="5100" u="none" cap="none" strike="noStrike">
                  <a:solidFill>
                    <a:schemeClr val="lt1"/>
                  </a:solidFill>
                  <a:latin typeface="Arial"/>
                  <a:ea typeface="Arial"/>
                  <a:cs typeface="Arial"/>
                  <a:sym typeface="Arial"/>
                </a:rPr>
              </a:br>
              <a:endParaRPr b="0" i="0" sz="5100" u="none" cap="none" strike="noStrike">
                <a:solidFill>
                  <a:schemeClr val="lt1"/>
                </a:solidFill>
                <a:latin typeface="Arial"/>
                <a:ea typeface="Arial"/>
                <a:cs typeface="Arial"/>
                <a:sym typeface="Arial"/>
              </a:endParaRPr>
            </a:p>
          </p:txBody>
        </p:sp>
        <p:sp>
          <p:nvSpPr>
            <p:cNvPr id="383" name="Google Shape;383;p96"/>
            <p:cNvSpPr/>
            <p:nvPr/>
          </p:nvSpPr>
          <p:spPr>
            <a:xfrm>
              <a:off x="2087438" y="196948"/>
              <a:ext cx="407100" cy="406861"/>
            </a:xfrm>
            <a:prstGeom prst="ellipse">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96"/>
            <p:cNvSpPr/>
            <p:nvPr/>
          </p:nvSpPr>
          <p:spPr>
            <a:xfrm>
              <a:off x="1124134" y="3750148"/>
              <a:ext cx="294854" cy="294889"/>
            </a:xfrm>
            <a:prstGeom prst="ellipse">
              <a:avLst/>
            </a:prstGeom>
            <a:solidFill>
              <a:srgbClr val="43A2BE"/>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96"/>
            <p:cNvSpPr/>
            <p:nvPr/>
          </p:nvSpPr>
          <p:spPr>
            <a:xfrm>
              <a:off x="3893424" y="1848327"/>
              <a:ext cx="294854" cy="294889"/>
            </a:xfrm>
            <a:prstGeom prst="ellipse">
              <a:avLst/>
            </a:prstGeom>
            <a:solidFill>
              <a:srgbClr val="43BAA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96"/>
            <p:cNvSpPr/>
            <p:nvPr/>
          </p:nvSpPr>
          <p:spPr>
            <a:xfrm>
              <a:off x="2484068" y="4063841"/>
              <a:ext cx="407100" cy="406861"/>
            </a:xfrm>
            <a:prstGeom prst="ellipse">
              <a:avLst/>
            </a:prstGeom>
            <a:solidFill>
              <a:srgbClr val="44B57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96"/>
            <p:cNvSpPr/>
            <p:nvPr/>
          </p:nvSpPr>
          <p:spPr>
            <a:xfrm>
              <a:off x="1207480" y="775187"/>
              <a:ext cx="294854" cy="294889"/>
            </a:xfrm>
            <a:prstGeom prst="ellipse">
              <a:avLst/>
            </a:prstGeom>
            <a:solidFill>
              <a:srgbClr val="46AF46"/>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p96"/>
            <p:cNvSpPr/>
            <p:nvPr/>
          </p:nvSpPr>
          <p:spPr>
            <a:xfrm>
              <a:off x="-147427" y="1700882"/>
              <a:ext cx="294854" cy="294889"/>
            </a:xfrm>
            <a:prstGeom prst="ellipse">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89" name="Google Shape;389;p96"/>
          <p:cNvPicPr preferRelativeResize="0"/>
          <p:nvPr/>
        </p:nvPicPr>
        <p:blipFill rotWithShape="1">
          <a:blip r:embed="rId3">
            <a:alphaModFix/>
          </a:blip>
          <a:srcRect b="0" l="0" r="0" t="0"/>
          <a:stretch/>
        </p:blipFill>
        <p:spPr>
          <a:xfrm>
            <a:off x="6162675" y="1723861"/>
            <a:ext cx="4618083" cy="3410277"/>
          </a:xfrm>
          <a:prstGeom prst="rect">
            <a:avLst/>
          </a:prstGeom>
          <a:noFill/>
          <a:ln>
            <a:noFill/>
          </a:ln>
        </p:spPr>
      </p:pic>
      <p:sp>
        <p:nvSpPr>
          <p:cNvPr id="390" name="Google Shape;390;p96"/>
          <p:cNvSpPr/>
          <p:nvPr/>
        </p:nvSpPr>
        <p:spPr>
          <a:xfrm>
            <a:off x="8229600" y="3429000"/>
            <a:ext cx="1648496" cy="1449514"/>
          </a:xfrm>
          <a:prstGeom prst="rect">
            <a:avLst/>
          </a:prstGeom>
          <a:solidFill>
            <a:srgbClr val="FBC10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1" name="Google Shape;391;p96"/>
          <p:cNvSpPr txBox="1"/>
          <p:nvPr/>
        </p:nvSpPr>
        <p:spPr>
          <a:xfrm>
            <a:off x="8339070" y="3861369"/>
            <a:ext cx="1429555"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000" u="none" cap="none" strike="noStrike">
                <a:solidFill>
                  <a:srgbClr val="000000"/>
                </a:solidFill>
                <a:latin typeface="Quattrocento Sans"/>
                <a:ea typeface="Quattrocento Sans"/>
                <a:cs typeface="Quattrocento Sans"/>
                <a:sym typeface="Quattrocento Sans"/>
              </a:rPr>
              <a:t>¡</a:t>
            </a:r>
            <a:r>
              <a:rPr b="1" i="0" lang="en-US" sz="1600" u="none" cap="none" strike="noStrike">
                <a:solidFill>
                  <a:srgbClr val="000000"/>
                </a:solidFill>
                <a:latin typeface="Arial"/>
                <a:ea typeface="Arial"/>
                <a:cs typeface="Arial"/>
                <a:sym typeface="Arial"/>
              </a:rPr>
              <a:t>TIEMPO DE DESCANSO!</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97"/>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manejo del Tiempo #7</a:t>
            </a:r>
            <a:endParaRPr/>
          </a:p>
        </p:txBody>
      </p:sp>
      <p:grpSp>
        <p:nvGrpSpPr>
          <p:cNvPr id="397" name="Google Shape;397;p97"/>
          <p:cNvGrpSpPr/>
          <p:nvPr/>
        </p:nvGrpSpPr>
        <p:grpSpPr>
          <a:xfrm>
            <a:off x="971550" y="1345214"/>
            <a:ext cx="10515600" cy="4667652"/>
            <a:chOff x="0" y="0"/>
            <a:chExt cx="10515600" cy="4667652"/>
          </a:xfrm>
        </p:grpSpPr>
        <p:sp>
          <p:nvSpPr>
            <p:cNvPr id="398" name="Google Shape;398;p97"/>
            <p:cNvSpPr/>
            <p:nvPr/>
          </p:nvSpPr>
          <p:spPr>
            <a:xfrm>
              <a:off x="0" y="0"/>
              <a:ext cx="4667652" cy="4667652"/>
            </a:xfrm>
            <a:prstGeom prst="pie">
              <a:avLst>
                <a:gd fmla="val 5400000" name="adj1"/>
                <a:gd fmla="val 16200000" name="adj2"/>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97"/>
            <p:cNvSpPr/>
            <p:nvPr/>
          </p:nvSpPr>
          <p:spPr>
            <a:xfrm>
              <a:off x="2333826" y="0"/>
              <a:ext cx="8181774" cy="4667652"/>
            </a:xfrm>
            <a:prstGeom prst="rect">
              <a:avLst/>
            </a:prstGeom>
            <a:solidFill>
              <a:schemeClr val="lt1">
                <a:alpha val="89411"/>
              </a:schemeClr>
            </a:solidFill>
            <a:ln cap="flat" cmpd="sng" w="25400">
              <a:solidFill>
                <a:srgbClr val="4372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97"/>
            <p:cNvSpPr txBox="1"/>
            <p:nvPr/>
          </p:nvSpPr>
          <p:spPr>
            <a:xfrm>
              <a:off x="2333826" y="0"/>
              <a:ext cx="8181774" cy="583457"/>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1" i="0" lang="en-US" sz="2000" u="none" cap="none" strike="noStrike">
                  <a:solidFill>
                    <a:srgbClr val="000000"/>
                  </a:solidFill>
                  <a:latin typeface="Arial"/>
                  <a:ea typeface="Arial"/>
                  <a:cs typeface="Arial"/>
                  <a:sym typeface="Arial"/>
                </a:rPr>
                <a:t>¡Evalúe y ajuste continuamente!</a:t>
              </a:r>
              <a:endParaRPr b="0" i="0" sz="2000" u="none" cap="none" strike="noStrike">
                <a:solidFill>
                  <a:srgbClr val="000000"/>
                </a:solidFill>
                <a:latin typeface="Arial"/>
                <a:ea typeface="Arial"/>
                <a:cs typeface="Arial"/>
                <a:sym typeface="Arial"/>
              </a:endParaRPr>
            </a:p>
          </p:txBody>
        </p:sp>
        <p:sp>
          <p:nvSpPr>
            <p:cNvPr id="401" name="Google Shape;401;p97"/>
            <p:cNvSpPr/>
            <p:nvPr/>
          </p:nvSpPr>
          <p:spPr>
            <a:xfrm>
              <a:off x="408420" y="583457"/>
              <a:ext cx="3850811" cy="3850811"/>
            </a:xfrm>
            <a:prstGeom prst="pie">
              <a:avLst>
                <a:gd fmla="val 5400000" name="adj1"/>
                <a:gd fmla="val 16200000" name="adj2"/>
              </a:avLst>
            </a:prstGeom>
            <a:solidFill>
              <a:srgbClr val="43A2BE"/>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97"/>
            <p:cNvSpPr/>
            <p:nvPr/>
          </p:nvSpPr>
          <p:spPr>
            <a:xfrm>
              <a:off x="2333826" y="583457"/>
              <a:ext cx="8181774" cy="3850811"/>
            </a:xfrm>
            <a:prstGeom prst="rect">
              <a:avLst/>
            </a:prstGeom>
            <a:solidFill>
              <a:schemeClr val="lt1">
                <a:alpha val="89411"/>
              </a:schemeClr>
            </a:solidFill>
            <a:ln cap="flat" cmpd="sng" w="25400">
              <a:solidFill>
                <a:srgbClr val="43A2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97"/>
            <p:cNvSpPr txBox="1"/>
            <p:nvPr/>
          </p:nvSpPr>
          <p:spPr>
            <a:xfrm>
              <a:off x="2333826" y="583457"/>
              <a:ext cx="8181774" cy="583458"/>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rgbClr val="000000"/>
                  </a:solidFill>
                  <a:latin typeface="Arial"/>
                  <a:ea typeface="Arial"/>
                  <a:cs typeface="Arial"/>
                  <a:sym typeface="Arial"/>
                </a:rPr>
                <a:t>Después de usar un sistema durante 10+ días, ¡re</a:t>
              </a:r>
              <a:r>
                <a:rPr lang="en-US" sz="2000"/>
                <a:t>viselo</a:t>
              </a:r>
              <a:r>
                <a:rPr b="0" i="0" lang="en-US"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p:txBody>
        </p:sp>
        <p:sp>
          <p:nvSpPr>
            <p:cNvPr id="404" name="Google Shape;404;p97"/>
            <p:cNvSpPr/>
            <p:nvPr/>
          </p:nvSpPr>
          <p:spPr>
            <a:xfrm>
              <a:off x="816840" y="1166916"/>
              <a:ext cx="3033970" cy="3033970"/>
            </a:xfrm>
            <a:prstGeom prst="pie">
              <a:avLst>
                <a:gd fmla="val 5400000" name="adj1"/>
                <a:gd fmla="val 16200000" name="adj2"/>
              </a:avLst>
            </a:prstGeom>
            <a:solidFill>
              <a:srgbClr val="43BAA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97"/>
            <p:cNvSpPr/>
            <p:nvPr/>
          </p:nvSpPr>
          <p:spPr>
            <a:xfrm>
              <a:off x="2333826" y="1166916"/>
              <a:ext cx="8181774" cy="3033970"/>
            </a:xfrm>
            <a:prstGeom prst="rect">
              <a:avLst/>
            </a:prstGeom>
            <a:solidFill>
              <a:schemeClr val="lt1">
                <a:alpha val="89411"/>
              </a:schemeClr>
            </a:solidFill>
            <a:ln cap="flat" cmpd="sng" w="25400">
              <a:solidFill>
                <a:srgbClr val="43BAA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97"/>
            <p:cNvSpPr txBox="1"/>
            <p:nvPr/>
          </p:nvSpPr>
          <p:spPr>
            <a:xfrm>
              <a:off x="2333826" y="1166916"/>
              <a:ext cx="8181774" cy="583453"/>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rgbClr val="000000"/>
                  </a:solidFill>
                  <a:latin typeface="Arial"/>
                  <a:ea typeface="Arial"/>
                  <a:cs typeface="Arial"/>
                  <a:sym typeface="Arial"/>
                </a:rPr>
                <a:t>¿Qué es lo que está funcionando? ¿Qué no lo es? </a:t>
              </a:r>
              <a:endParaRPr b="0" i="0" sz="2000" u="none" cap="none" strike="noStrike">
                <a:solidFill>
                  <a:srgbClr val="000000"/>
                </a:solidFill>
                <a:latin typeface="Arial"/>
                <a:ea typeface="Arial"/>
                <a:cs typeface="Arial"/>
                <a:sym typeface="Arial"/>
              </a:endParaRPr>
            </a:p>
          </p:txBody>
        </p:sp>
        <p:sp>
          <p:nvSpPr>
            <p:cNvPr id="407" name="Google Shape;407;p97"/>
            <p:cNvSpPr/>
            <p:nvPr/>
          </p:nvSpPr>
          <p:spPr>
            <a:xfrm>
              <a:off x="1225258" y="1750369"/>
              <a:ext cx="2217134" cy="2217134"/>
            </a:xfrm>
            <a:prstGeom prst="pie">
              <a:avLst>
                <a:gd fmla="val 5400000" name="adj1"/>
                <a:gd fmla="val 16200000" name="adj2"/>
              </a:avLst>
            </a:prstGeom>
            <a:solidFill>
              <a:srgbClr val="44B57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97"/>
            <p:cNvSpPr/>
            <p:nvPr/>
          </p:nvSpPr>
          <p:spPr>
            <a:xfrm>
              <a:off x="2333826" y="1750369"/>
              <a:ext cx="8181774" cy="2217134"/>
            </a:xfrm>
            <a:prstGeom prst="rect">
              <a:avLst/>
            </a:prstGeom>
            <a:solidFill>
              <a:schemeClr val="lt1">
                <a:alpha val="89411"/>
              </a:schemeClr>
            </a:solidFill>
            <a:ln cap="flat" cmpd="sng" w="25400">
              <a:solidFill>
                <a:srgbClr val="44B57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97"/>
            <p:cNvSpPr txBox="1"/>
            <p:nvPr/>
          </p:nvSpPr>
          <p:spPr>
            <a:xfrm>
              <a:off x="2333826" y="1750369"/>
              <a:ext cx="8181774" cy="583457"/>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rgbClr val="000000"/>
                  </a:solidFill>
                  <a:latin typeface="Arial"/>
                  <a:ea typeface="Arial"/>
                  <a:cs typeface="Arial"/>
                  <a:sym typeface="Arial"/>
                </a:rPr>
                <a:t>¿Qué piensan los niños y las familias? </a:t>
              </a:r>
              <a:endParaRPr b="0" i="0" sz="2000" u="none" cap="none" strike="noStrike">
                <a:solidFill>
                  <a:srgbClr val="000000"/>
                </a:solidFill>
                <a:latin typeface="Arial"/>
                <a:ea typeface="Arial"/>
                <a:cs typeface="Arial"/>
                <a:sym typeface="Arial"/>
              </a:endParaRPr>
            </a:p>
          </p:txBody>
        </p:sp>
        <p:sp>
          <p:nvSpPr>
            <p:cNvPr id="410" name="Google Shape;410;p97"/>
            <p:cNvSpPr/>
            <p:nvPr/>
          </p:nvSpPr>
          <p:spPr>
            <a:xfrm>
              <a:off x="1633678" y="2333827"/>
              <a:ext cx="1400294" cy="1400294"/>
            </a:xfrm>
            <a:prstGeom prst="pie">
              <a:avLst>
                <a:gd fmla="val 5400000" name="adj1"/>
                <a:gd fmla="val 16200000" name="adj2"/>
              </a:avLst>
            </a:prstGeom>
            <a:solidFill>
              <a:srgbClr val="46AF46"/>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97"/>
            <p:cNvSpPr/>
            <p:nvPr/>
          </p:nvSpPr>
          <p:spPr>
            <a:xfrm>
              <a:off x="2333826" y="2333827"/>
              <a:ext cx="8181774" cy="1400294"/>
            </a:xfrm>
            <a:prstGeom prst="rect">
              <a:avLst/>
            </a:prstGeom>
            <a:solidFill>
              <a:schemeClr val="lt1">
                <a:alpha val="89411"/>
              </a:schemeClr>
            </a:solidFill>
            <a:ln cap="flat" cmpd="sng" w="25400">
              <a:solidFill>
                <a:srgbClr val="46AF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97"/>
            <p:cNvSpPr txBox="1"/>
            <p:nvPr/>
          </p:nvSpPr>
          <p:spPr>
            <a:xfrm>
              <a:off x="2333826" y="2333827"/>
              <a:ext cx="8181774" cy="583458"/>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rgbClr val="000000"/>
                  </a:solidFill>
                  <a:latin typeface="Arial"/>
                  <a:ea typeface="Arial"/>
                  <a:cs typeface="Arial"/>
                  <a:sym typeface="Arial"/>
                </a:rPr>
                <a:t>¡Realice ajustes en sus sistemas según sea necesario! </a:t>
              </a:r>
              <a:endParaRPr b="0" i="0" sz="2000" u="none" cap="none" strike="noStrike">
                <a:solidFill>
                  <a:srgbClr val="000000"/>
                </a:solidFill>
                <a:latin typeface="Arial"/>
                <a:ea typeface="Arial"/>
                <a:cs typeface="Arial"/>
                <a:sym typeface="Arial"/>
              </a:endParaRPr>
            </a:p>
          </p:txBody>
        </p:sp>
        <p:sp>
          <p:nvSpPr>
            <p:cNvPr id="413" name="Google Shape;413;p97"/>
            <p:cNvSpPr/>
            <p:nvPr/>
          </p:nvSpPr>
          <p:spPr>
            <a:xfrm>
              <a:off x="2042099" y="2917285"/>
              <a:ext cx="583453" cy="583453"/>
            </a:xfrm>
            <a:prstGeom prst="pie">
              <a:avLst>
                <a:gd fmla="val 5400000" name="adj1"/>
                <a:gd fmla="val 16200000" name="adj2"/>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97"/>
            <p:cNvSpPr/>
            <p:nvPr/>
          </p:nvSpPr>
          <p:spPr>
            <a:xfrm>
              <a:off x="2333826" y="2917285"/>
              <a:ext cx="8181774" cy="583453"/>
            </a:xfrm>
            <a:prstGeom prst="rect">
              <a:avLst/>
            </a:prstGeom>
            <a:solidFill>
              <a:schemeClr val="lt1">
                <a:alpha val="89411"/>
              </a:schemeClr>
            </a:solidFill>
            <a:ln cap="flat" cmpd="sng" w="25400">
              <a:solidFill>
                <a:srgbClr val="6FAA4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97"/>
            <p:cNvSpPr txBox="1"/>
            <p:nvPr/>
          </p:nvSpPr>
          <p:spPr>
            <a:xfrm>
              <a:off x="2333826" y="2917285"/>
              <a:ext cx="8181774" cy="583453"/>
            </a:xfrm>
            <a:prstGeom prst="rect">
              <a:avLst/>
            </a:prstGeom>
            <a:noFill/>
            <a:ln>
              <a:noFill/>
            </a:ln>
          </p:spPr>
          <p:txBody>
            <a:bodyPr anchorCtr="0" anchor="ctr" bIns="76200" lIns="76200" spcFirstLastPara="1" rIns="76200" wrap="square" tIns="76200">
              <a:noAutofit/>
            </a:bodyPr>
            <a:lstStyle/>
            <a:p>
              <a:pPr indent="0" lvl="0" marL="0" marR="0" rtl="0" algn="ctr">
                <a:lnSpc>
                  <a:spcPct val="90000"/>
                </a:lnSpc>
                <a:spcBef>
                  <a:spcPts val="0"/>
                </a:spcBef>
                <a:spcAft>
                  <a:spcPts val="0"/>
                </a:spcAft>
                <a:buNone/>
              </a:pPr>
              <a:r>
                <a:rPr b="0" i="0" lang="en-US" sz="2000" u="none" cap="none" strike="noStrike">
                  <a:solidFill>
                    <a:srgbClr val="000000"/>
                  </a:solidFill>
                  <a:latin typeface="Arial"/>
                  <a:ea typeface="Arial"/>
                  <a:cs typeface="Arial"/>
                  <a:sym typeface="Arial"/>
                </a:rPr>
                <a:t>Conoce el cambio de estaciones... ¡También lo serán sus necesidades de tiempo y organización! </a:t>
              </a:r>
              <a:endParaRPr b="0" i="0" sz="2000" u="none" cap="none" strike="noStrike">
                <a:solidFill>
                  <a:srgbClr val="000000"/>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9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de manejo del Tiempo #8</a:t>
            </a:r>
            <a:endParaRPr/>
          </a:p>
        </p:txBody>
      </p:sp>
      <p:sp>
        <p:nvSpPr>
          <p:cNvPr id="422" name="Google Shape;422;p98"/>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b="1" lang="en-US">
                <a:solidFill>
                  <a:srgbClr val="0D0D0D"/>
                </a:solidFill>
                <a:latin typeface="Quattrocento Sans"/>
                <a:ea typeface="Quattrocento Sans"/>
                <a:cs typeface="Quattrocento Sans"/>
                <a:sym typeface="Quattrocento Sans"/>
              </a:rPr>
              <a:t>SEA FLEXIBLE </a:t>
            </a:r>
            <a:br>
              <a:rPr b="1" lang="en-US">
                <a:solidFill>
                  <a:srgbClr val="0D0D0D"/>
                </a:solidFill>
                <a:latin typeface="Quattrocento Sans"/>
                <a:ea typeface="Quattrocento Sans"/>
                <a:cs typeface="Quattrocento Sans"/>
                <a:sym typeface="Quattrocento Sans"/>
              </a:rPr>
            </a:br>
            <a:endParaRPr>
              <a:solidFill>
                <a:srgbClr val="0D0D0D"/>
              </a:solidFill>
              <a:latin typeface="Quattrocento Sans"/>
              <a:ea typeface="Quattrocento Sans"/>
              <a:cs typeface="Quattrocento Sans"/>
              <a:sym typeface="Quattrocento Sans"/>
            </a:endParaRPr>
          </a:p>
          <a:p>
            <a:pPr indent="-228600" lvl="0" marL="457200" rtl="0" algn="l">
              <a:lnSpc>
                <a:spcPct val="90000"/>
              </a:lnSpc>
              <a:spcBef>
                <a:spcPts val="1000"/>
              </a:spcBef>
              <a:spcAft>
                <a:spcPts val="0"/>
              </a:spcAft>
              <a:buClr>
                <a:srgbClr val="FFD100"/>
              </a:buClr>
              <a:buSzPts val="3600"/>
              <a:buNone/>
            </a:pPr>
            <a:r>
              <a:t/>
            </a:r>
            <a:endParaRPr/>
          </a:p>
        </p:txBody>
      </p:sp>
      <p:pic>
        <p:nvPicPr>
          <p:cNvPr id="423" name="Google Shape;423;p98"/>
          <p:cNvPicPr preferRelativeResize="0"/>
          <p:nvPr/>
        </p:nvPicPr>
        <p:blipFill rotWithShape="1">
          <a:blip r:embed="rId3">
            <a:alphaModFix/>
          </a:blip>
          <a:srcRect b="0" l="0" r="0" t="0"/>
          <a:stretch/>
        </p:blipFill>
        <p:spPr>
          <a:xfrm>
            <a:off x="3486603" y="2155733"/>
            <a:ext cx="5485493" cy="36436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99"/>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Cuidado Personal y Bienestar</a:t>
            </a:r>
            <a:endParaRPr/>
          </a:p>
        </p:txBody>
      </p:sp>
      <p:grpSp>
        <p:nvGrpSpPr>
          <p:cNvPr id="430" name="Google Shape;430;p99"/>
          <p:cNvGrpSpPr/>
          <p:nvPr/>
        </p:nvGrpSpPr>
        <p:grpSpPr>
          <a:xfrm>
            <a:off x="1486860" y="1460806"/>
            <a:ext cx="9351629" cy="4349594"/>
            <a:chOff x="515310" y="1474"/>
            <a:chExt cx="9351629" cy="4349594"/>
          </a:xfrm>
        </p:grpSpPr>
        <p:sp>
          <p:nvSpPr>
            <p:cNvPr id="431" name="Google Shape;431;p99"/>
            <p:cNvSpPr/>
            <p:nvPr/>
          </p:nvSpPr>
          <p:spPr>
            <a:xfrm>
              <a:off x="515310" y="1474"/>
              <a:ext cx="2174797" cy="1304878"/>
            </a:xfrm>
            <a:prstGeom prst="rect">
              <a:avLst/>
            </a:prstGeom>
            <a:solidFill>
              <a:srgbClr val="4372C3"/>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p99"/>
            <p:cNvSpPr txBox="1"/>
            <p:nvPr/>
          </p:nvSpPr>
          <p:spPr>
            <a:xfrm>
              <a:off x="515310" y="1474"/>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Rutina</a:t>
              </a:r>
              <a:endParaRPr b="0" i="0" sz="2300" u="none" cap="none" strike="noStrike">
                <a:solidFill>
                  <a:schemeClr val="lt1"/>
                </a:solidFill>
                <a:latin typeface="Arial"/>
                <a:ea typeface="Arial"/>
                <a:cs typeface="Arial"/>
                <a:sym typeface="Arial"/>
              </a:endParaRPr>
            </a:p>
          </p:txBody>
        </p:sp>
        <p:sp>
          <p:nvSpPr>
            <p:cNvPr id="433" name="Google Shape;433;p99"/>
            <p:cNvSpPr/>
            <p:nvPr/>
          </p:nvSpPr>
          <p:spPr>
            <a:xfrm>
              <a:off x="2907587" y="1474"/>
              <a:ext cx="2174797" cy="1304878"/>
            </a:xfrm>
            <a:prstGeom prst="rect">
              <a:avLst/>
            </a:prstGeom>
            <a:solidFill>
              <a:srgbClr val="438CC0"/>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99"/>
            <p:cNvSpPr txBox="1"/>
            <p:nvPr/>
          </p:nvSpPr>
          <p:spPr>
            <a:xfrm>
              <a:off x="2907587" y="1474"/>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Hábitos Alimenticios Saludables</a:t>
              </a:r>
              <a:endParaRPr b="0" i="0" sz="2300" u="none" cap="none" strike="noStrike">
                <a:solidFill>
                  <a:schemeClr val="lt1"/>
                </a:solidFill>
                <a:latin typeface="Arial"/>
                <a:ea typeface="Arial"/>
                <a:cs typeface="Arial"/>
                <a:sym typeface="Arial"/>
              </a:endParaRPr>
            </a:p>
          </p:txBody>
        </p:sp>
        <p:sp>
          <p:nvSpPr>
            <p:cNvPr id="435" name="Google Shape;435;p99"/>
            <p:cNvSpPr/>
            <p:nvPr/>
          </p:nvSpPr>
          <p:spPr>
            <a:xfrm>
              <a:off x="5299864" y="1474"/>
              <a:ext cx="2174797" cy="1304878"/>
            </a:xfrm>
            <a:prstGeom prst="rect">
              <a:avLst/>
            </a:prstGeom>
            <a:solidFill>
              <a:srgbClr val="42A8BE"/>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99"/>
            <p:cNvSpPr txBox="1"/>
            <p:nvPr/>
          </p:nvSpPr>
          <p:spPr>
            <a:xfrm>
              <a:off x="5299864" y="1474"/>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Descanso Adecuado</a:t>
              </a:r>
              <a:endParaRPr b="0" i="0" sz="2300" u="none" cap="none" strike="noStrike">
                <a:solidFill>
                  <a:schemeClr val="lt1"/>
                </a:solidFill>
                <a:latin typeface="Arial"/>
                <a:ea typeface="Arial"/>
                <a:cs typeface="Arial"/>
                <a:sym typeface="Arial"/>
              </a:endParaRPr>
            </a:p>
          </p:txBody>
        </p:sp>
        <p:sp>
          <p:nvSpPr>
            <p:cNvPr id="437" name="Google Shape;437;p99"/>
            <p:cNvSpPr/>
            <p:nvPr/>
          </p:nvSpPr>
          <p:spPr>
            <a:xfrm>
              <a:off x="7692142" y="1474"/>
              <a:ext cx="2174797" cy="1304878"/>
            </a:xfrm>
            <a:prstGeom prst="rect">
              <a:avLst/>
            </a:prstGeom>
            <a:solidFill>
              <a:srgbClr val="43BCB8"/>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99"/>
            <p:cNvSpPr txBox="1"/>
            <p:nvPr/>
          </p:nvSpPr>
          <p:spPr>
            <a:xfrm>
              <a:off x="7692142" y="1474"/>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Establecer Límites </a:t>
              </a:r>
              <a:endParaRPr b="0" i="0" sz="1400" u="none" cap="none" strike="noStrike">
                <a:solidFill>
                  <a:srgbClr val="000000"/>
                </a:solidFill>
                <a:latin typeface="Arial"/>
                <a:ea typeface="Arial"/>
                <a:cs typeface="Arial"/>
                <a:sym typeface="Arial"/>
              </a:endParaRPr>
            </a:p>
          </p:txBody>
        </p:sp>
        <p:sp>
          <p:nvSpPr>
            <p:cNvPr id="439" name="Google Shape;439;p99"/>
            <p:cNvSpPr/>
            <p:nvPr/>
          </p:nvSpPr>
          <p:spPr>
            <a:xfrm>
              <a:off x="515310" y="1523832"/>
              <a:ext cx="2174797" cy="1304878"/>
            </a:xfrm>
            <a:prstGeom prst="rect">
              <a:avLst/>
            </a:prstGeom>
            <a:solidFill>
              <a:srgbClr val="43B99A"/>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99"/>
            <p:cNvSpPr txBox="1"/>
            <p:nvPr/>
          </p:nvSpPr>
          <p:spPr>
            <a:xfrm>
              <a:off x="515310" y="1523832"/>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Buscar Apoyo </a:t>
              </a:r>
              <a:endParaRPr b="0" i="0" sz="1400" u="none" cap="none" strike="noStrike">
                <a:solidFill>
                  <a:srgbClr val="000000"/>
                </a:solidFill>
                <a:latin typeface="Arial"/>
                <a:ea typeface="Arial"/>
                <a:cs typeface="Arial"/>
                <a:sym typeface="Arial"/>
              </a:endParaRPr>
            </a:p>
          </p:txBody>
        </p:sp>
        <p:sp>
          <p:nvSpPr>
            <p:cNvPr id="441" name="Google Shape;441;p99"/>
            <p:cNvSpPr/>
            <p:nvPr/>
          </p:nvSpPr>
          <p:spPr>
            <a:xfrm>
              <a:off x="2907587" y="1523832"/>
              <a:ext cx="2174797" cy="1304878"/>
            </a:xfrm>
            <a:prstGeom prst="rect">
              <a:avLst/>
            </a:prstGeom>
            <a:solidFill>
              <a:srgbClr val="44B67D"/>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p99"/>
            <p:cNvSpPr txBox="1"/>
            <p:nvPr/>
          </p:nvSpPr>
          <p:spPr>
            <a:xfrm>
              <a:off x="2907587" y="1523832"/>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Desarrollo Profesional</a:t>
              </a:r>
              <a:endParaRPr b="0" i="0" sz="2300" u="none" cap="none" strike="noStrike">
                <a:solidFill>
                  <a:schemeClr val="lt1"/>
                </a:solidFill>
                <a:latin typeface="Arial"/>
                <a:ea typeface="Arial"/>
                <a:cs typeface="Arial"/>
                <a:sym typeface="Arial"/>
              </a:endParaRPr>
            </a:p>
          </p:txBody>
        </p:sp>
        <p:sp>
          <p:nvSpPr>
            <p:cNvPr id="443" name="Google Shape;443;p99"/>
            <p:cNvSpPr/>
            <p:nvPr/>
          </p:nvSpPr>
          <p:spPr>
            <a:xfrm>
              <a:off x="5299864" y="1523832"/>
              <a:ext cx="2174797" cy="1304878"/>
            </a:xfrm>
            <a:prstGeom prst="rect">
              <a:avLst/>
            </a:prstGeom>
            <a:solidFill>
              <a:srgbClr val="45B363"/>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99"/>
            <p:cNvSpPr txBox="1"/>
            <p:nvPr/>
          </p:nvSpPr>
          <p:spPr>
            <a:xfrm>
              <a:off x="5299864" y="1523832"/>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Practica El Manejo Del Estrés</a:t>
              </a:r>
              <a:endParaRPr b="0" i="0" sz="2300" u="none" cap="none" strike="noStrike">
                <a:solidFill>
                  <a:schemeClr val="lt1"/>
                </a:solidFill>
                <a:latin typeface="Arial"/>
                <a:ea typeface="Arial"/>
                <a:cs typeface="Arial"/>
                <a:sym typeface="Arial"/>
              </a:endParaRPr>
            </a:p>
          </p:txBody>
        </p:sp>
        <p:sp>
          <p:nvSpPr>
            <p:cNvPr id="445" name="Google Shape;445;p99"/>
            <p:cNvSpPr/>
            <p:nvPr/>
          </p:nvSpPr>
          <p:spPr>
            <a:xfrm>
              <a:off x="7692142" y="1523832"/>
              <a:ext cx="2174797" cy="1304878"/>
            </a:xfrm>
            <a:prstGeom prst="rect">
              <a:avLst/>
            </a:prstGeom>
            <a:solidFill>
              <a:srgbClr val="45B04A"/>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99"/>
            <p:cNvSpPr txBox="1"/>
            <p:nvPr/>
          </p:nvSpPr>
          <p:spPr>
            <a:xfrm>
              <a:off x="7692142" y="1523832"/>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Delegar Tareas </a:t>
              </a:r>
              <a:endParaRPr b="0" i="0" sz="1400" u="none" cap="none" strike="noStrike">
                <a:solidFill>
                  <a:srgbClr val="000000"/>
                </a:solidFill>
                <a:latin typeface="Arial"/>
                <a:ea typeface="Arial"/>
                <a:cs typeface="Arial"/>
                <a:sym typeface="Arial"/>
              </a:endParaRPr>
            </a:p>
          </p:txBody>
        </p:sp>
        <p:sp>
          <p:nvSpPr>
            <p:cNvPr id="447" name="Google Shape;447;p99"/>
            <p:cNvSpPr/>
            <p:nvPr/>
          </p:nvSpPr>
          <p:spPr>
            <a:xfrm>
              <a:off x="2907587" y="3046190"/>
              <a:ext cx="2174797" cy="1304878"/>
            </a:xfrm>
            <a:prstGeom prst="rect">
              <a:avLst/>
            </a:prstGeom>
            <a:solidFill>
              <a:srgbClr val="58AD46"/>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99"/>
            <p:cNvSpPr txBox="1"/>
            <p:nvPr/>
          </p:nvSpPr>
          <p:spPr>
            <a:xfrm>
              <a:off x="2907587" y="3046190"/>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Conéctate Con La Naturaleza </a:t>
              </a:r>
              <a:endParaRPr b="0" i="0" sz="1400" u="none" cap="none" strike="noStrike">
                <a:solidFill>
                  <a:srgbClr val="000000"/>
                </a:solidFill>
                <a:latin typeface="Arial"/>
                <a:ea typeface="Arial"/>
                <a:cs typeface="Arial"/>
                <a:sym typeface="Arial"/>
              </a:endParaRPr>
            </a:p>
          </p:txBody>
        </p:sp>
        <p:sp>
          <p:nvSpPr>
            <p:cNvPr id="449" name="Google Shape;449;p99"/>
            <p:cNvSpPr/>
            <p:nvPr/>
          </p:nvSpPr>
          <p:spPr>
            <a:xfrm>
              <a:off x="5299864" y="3046190"/>
              <a:ext cx="2174797" cy="1304878"/>
            </a:xfrm>
            <a:prstGeom prst="rect">
              <a:avLst/>
            </a:prstGeom>
            <a:solidFill>
              <a:srgbClr val="6FAA47"/>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p99"/>
            <p:cNvSpPr txBox="1"/>
            <p:nvPr/>
          </p:nvSpPr>
          <p:spPr>
            <a:xfrm>
              <a:off x="5299864" y="3046190"/>
              <a:ext cx="2174797" cy="1304878"/>
            </a:xfrm>
            <a:prstGeom prst="rect">
              <a:avLst/>
            </a:prstGeom>
            <a:noFill/>
            <a:ln>
              <a:noFill/>
            </a:ln>
          </p:spPr>
          <p:txBody>
            <a:bodyPr anchorCtr="0" anchor="ctr" bIns="87625" lIns="87625" spcFirstLastPara="1" rIns="87625" wrap="square" tIns="87625">
              <a:noAutofit/>
            </a:bodyPr>
            <a:lstStyle/>
            <a:p>
              <a:pPr indent="0" lvl="0" marL="0" marR="0" rtl="0" algn="ctr">
                <a:lnSpc>
                  <a:spcPct val="90000"/>
                </a:lnSpc>
                <a:spcBef>
                  <a:spcPts val="0"/>
                </a:spcBef>
                <a:spcAft>
                  <a:spcPts val="0"/>
                </a:spcAft>
                <a:buNone/>
              </a:pPr>
              <a:r>
                <a:rPr b="1" i="0" lang="en-US" sz="2300" u="none" cap="none" strike="noStrike">
                  <a:solidFill>
                    <a:schemeClr val="lt1"/>
                  </a:solidFill>
                  <a:latin typeface="Arial"/>
                  <a:ea typeface="Arial"/>
                  <a:cs typeface="Arial"/>
                  <a:sym typeface="Arial"/>
                </a:rPr>
                <a:t>Celebre los Logros</a:t>
              </a:r>
              <a:endParaRPr b="0" i="0" sz="2300" u="none" cap="none" strike="noStrike">
                <a:solidFill>
                  <a:schemeClr val="lt1"/>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100"/>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Cuidado Personal y Bienestar</a:t>
            </a:r>
            <a:endParaRPr/>
          </a:p>
        </p:txBody>
      </p:sp>
      <p:sp>
        <p:nvSpPr>
          <p:cNvPr id="457" name="Google Shape;457;p100"/>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a:t>¡Sus necesidades cambian! ¡También lo hará la forma en que se cuida a si mismo! </a:t>
            </a:r>
            <a:endParaRPr/>
          </a:p>
          <a:p>
            <a:pPr indent="0" lvl="0" marL="0" rtl="0" algn="l">
              <a:lnSpc>
                <a:spcPct val="90000"/>
              </a:lnSpc>
              <a:spcBef>
                <a:spcPts val="1000"/>
              </a:spcBef>
              <a:spcAft>
                <a:spcPts val="0"/>
              </a:spcAft>
              <a:buSzPts val="3600"/>
              <a:buNone/>
            </a:pPr>
            <a:r>
              <a:t/>
            </a:r>
            <a:endParaRPr/>
          </a:p>
          <a:p>
            <a:pPr indent="-457200" lvl="0" marL="457200" rtl="0" algn="l">
              <a:lnSpc>
                <a:spcPct val="90000"/>
              </a:lnSpc>
              <a:spcBef>
                <a:spcPts val="1000"/>
              </a:spcBef>
              <a:spcAft>
                <a:spcPts val="0"/>
              </a:spcAft>
              <a:buSzPts val="3600"/>
              <a:buChar char="•"/>
            </a:pPr>
            <a:r>
              <a:rPr lang="en-US"/>
              <a:t>¡El universo de las prácticas de autocuidado es amplio! ¡Lo que funciona para usted puede que no funcione para otro!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
          <p:cNvSpPr txBox="1"/>
          <p:nvPr>
            <p:ph type="title"/>
          </p:nvPr>
        </p:nvSpPr>
        <p:spPr>
          <a:xfrm>
            <a:off x="812799" y="274638"/>
            <a:ext cx="10858499" cy="7159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Objetivos </a:t>
            </a:r>
            <a:endParaRPr/>
          </a:p>
        </p:txBody>
      </p:sp>
      <p:grpSp>
        <p:nvGrpSpPr>
          <p:cNvPr id="153" name="Google Shape;153;p2"/>
          <p:cNvGrpSpPr/>
          <p:nvPr/>
        </p:nvGrpSpPr>
        <p:grpSpPr>
          <a:xfrm>
            <a:off x="812800" y="1340349"/>
            <a:ext cx="10858500" cy="3135745"/>
            <a:chOff x="0" y="28384"/>
            <a:chExt cx="10858500" cy="3135745"/>
          </a:xfrm>
        </p:grpSpPr>
        <p:sp>
          <p:nvSpPr>
            <p:cNvPr id="154" name="Google Shape;154;p2"/>
            <p:cNvSpPr/>
            <p:nvPr/>
          </p:nvSpPr>
          <p:spPr>
            <a:xfrm>
              <a:off x="0" y="367864"/>
              <a:ext cx="10858500" cy="803161"/>
            </a:xfrm>
            <a:prstGeom prst="rect">
              <a:avLst/>
            </a:prstGeom>
            <a:solidFill>
              <a:schemeClr val="lt1">
                <a:alpha val="89019"/>
              </a:schemeClr>
            </a:solidFill>
            <a:ln cap="flat" cmpd="sng" w="12700">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2"/>
            <p:cNvSpPr/>
            <p:nvPr/>
          </p:nvSpPr>
          <p:spPr>
            <a:xfrm>
              <a:off x="542926" y="28384"/>
              <a:ext cx="3363420" cy="678960"/>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
            <p:cNvSpPr txBox="1"/>
            <p:nvPr/>
          </p:nvSpPr>
          <p:spPr>
            <a:xfrm>
              <a:off x="576069" y="61528"/>
              <a:ext cx="3183131" cy="612672"/>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None/>
              </a:pPr>
              <a:r>
                <a:rPr lang="en-US" sz="2300">
                  <a:solidFill>
                    <a:schemeClr val="lt1"/>
                  </a:solidFill>
                  <a:latin typeface="Calibri"/>
                  <a:ea typeface="Calibri"/>
                  <a:cs typeface="Calibri"/>
                  <a:sym typeface="Calibri"/>
                </a:rPr>
                <a:t>Manejo </a:t>
              </a:r>
              <a:r>
                <a:rPr b="0" i="0" lang="en-US" sz="2300" u="none" cap="none" strike="noStrike">
                  <a:solidFill>
                    <a:schemeClr val="lt1"/>
                  </a:solidFill>
                  <a:latin typeface="Calibri"/>
                  <a:ea typeface="Calibri"/>
                  <a:cs typeface="Calibri"/>
                  <a:sym typeface="Calibri"/>
                </a:rPr>
                <a:t>del tiempo </a:t>
              </a:r>
              <a:endParaRPr b="0" i="0" sz="1400" u="none" cap="none" strike="noStrike">
                <a:solidFill>
                  <a:srgbClr val="000000"/>
                </a:solidFill>
                <a:latin typeface="Arial"/>
                <a:ea typeface="Arial"/>
                <a:cs typeface="Arial"/>
                <a:sym typeface="Arial"/>
              </a:endParaRPr>
            </a:p>
          </p:txBody>
        </p:sp>
        <p:sp>
          <p:nvSpPr>
            <p:cNvPr id="157" name="Google Shape;157;p2"/>
            <p:cNvSpPr/>
            <p:nvPr/>
          </p:nvSpPr>
          <p:spPr>
            <a:xfrm>
              <a:off x="0" y="2584530"/>
              <a:ext cx="10858500" cy="579599"/>
            </a:xfrm>
            <a:prstGeom prst="rect">
              <a:avLst/>
            </a:prstGeom>
            <a:solidFill>
              <a:schemeClr val="lt1">
                <a:alpha val="89019"/>
              </a:schemeClr>
            </a:solidFill>
            <a:ln cap="flat" cmpd="sng" w="12700">
              <a:solidFill>
                <a:srgbClr val="B8888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2"/>
            <p:cNvSpPr/>
            <p:nvPr/>
          </p:nvSpPr>
          <p:spPr>
            <a:xfrm>
              <a:off x="542926" y="2287098"/>
              <a:ext cx="4130674" cy="678960"/>
            </a:xfrm>
            <a:prstGeom prst="roundRect">
              <a:avLst>
                <a:gd fmla="val 16667" name="adj"/>
              </a:avLst>
            </a:prstGeom>
            <a:solidFill>
              <a:schemeClr val="accen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
            <p:cNvSpPr txBox="1"/>
            <p:nvPr/>
          </p:nvSpPr>
          <p:spPr>
            <a:xfrm>
              <a:off x="576069" y="2320242"/>
              <a:ext cx="6535931" cy="612672"/>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None/>
              </a:pPr>
              <a:r>
                <a:rPr b="0" i="0" lang="en-US" sz="2300" u="none" cap="none" strike="noStrike">
                  <a:solidFill>
                    <a:schemeClr val="lt1"/>
                  </a:solidFill>
                  <a:latin typeface="Calibri"/>
                  <a:ea typeface="Calibri"/>
                  <a:cs typeface="Calibri"/>
                  <a:sym typeface="Calibri"/>
                </a:rPr>
                <a:t>Bienestar</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descr="A poster with arrows pointing to different directions&#10;&#10;AI-generated content may be incorrect." id="462" name="Google Shape;462;p101"/>
          <p:cNvPicPr preferRelativeResize="0"/>
          <p:nvPr/>
        </p:nvPicPr>
        <p:blipFill rotWithShape="1">
          <a:blip r:embed="rId3">
            <a:alphaModFix/>
          </a:blip>
          <a:srcRect b="0" l="0" r="0" t="0"/>
          <a:stretch/>
        </p:blipFill>
        <p:spPr>
          <a:xfrm>
            <a:off x="457199" y="538478"/>
            <a:ext cx="5638800" cy="4724400"/>
          </a:xfrm>
          <a:prstGeom prst="rect">
            <a:avLst/>
          </a:prstGeom>
          <a:noFill/>
          <a:ln>
            <a:noFill/>
          </a:ln>
        </p:spPr>
      </p:pic>
      <p:pic>
        <p:nvPicPr>
          <p:cNvPr descr="A poster of a person meditating&#10;&#10;AI-generated content may be incorrect." id="463" name="Google Shape;463;p101"/>
          <p:cNvPicPr preferRelativeResize="0"/>
          <p:nvPr/>
        </p:nvPicPr>
        <p:blipFill rotWithShape="1">
          <a:blip r:embed="rId4">
            <a:alphaModFix/>
          </a:blip>
          <a:srcRect b="0" l="0" r="0" t="0"/>
          <a:stretch/>
        </p:blipFill>
        <p:spPr>
          <a:xfrm>
            <a:off x="6315635" y="538478"/>
            <a:ext cx="5638800" cy="4724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descr="A blue and white poster with arrows pointing up&#10;&#10;AI-generated content may be incorrect." id="468" name="Google Shape;468;p102"/>
          <p:cNvPicPr preferRelativeResize="0"/>
          <p:nvPr/>
        </p:nvPicPr>
        <p:blipFill rotWithShape="1">
          <a:blip r:embed="rId3">
            <a:alphaModFix/>
          </a:blip>
          <a:srcRect b="0" l="0" r="0" t="0"/>
          <a:stretch/>
        </p:blipFill>
        <p:spPr>
          <a:xfrm>
            <a:off x="-215153" y="-1"/>
            <a:ext cx="6291488" cy="5271247"/>
          </a:xfrm>
          <a:prstGeom prst="rect">
            <a:avLst/>
          </a:prstGeom>
          <a:noFill/>
          <a:ln>
            <a:noFill/>
          </a:ln>
        </p:spPr>
      </p:pic>
      <p:pic>
        <p:nvPicPr>
          <p:cNvPr descr="A person sitting in a lotus pose&#10;&#10;AI-generated content may be incorrect." id="469" name="Google Shape;469;p102"/>
          <p:cNvPicPr preferRelativeResize="0"/>
          <p:nvPr/>
        </p:nvPicPr>
        <p:blipFill rotWithShape="1">
          <a:blip r:embed="rId4">
            <a:alphaModFix/>
          </a:blip>
          <a:srcRect b="0" l="0" r="0" t="0"/>
          <a:stretch/>
        </p:blipFill>
        <p:spPr>
          <a:xfrm>
            <a:off x="6135333" y="-1"/>
            <a:ext cx="6291487" cy="5271246"/>
          </a:xfrm>
          <a:prstGeom prst="rect">
            <a:avLst/>
          </a:prstGeom>
          <a:noFill/>
          <a:ln>
            <a:noFill/>
          </a:ln>
        </p:spPr>
      </p:pic>
      <p:pic>
        <p:nvPicPr>
          <p:cNvPr descr="A poster with a face and a clock&#10;&#10;AI-generated content may be incorrect." id="470" name="Google Shape;470;p102"/>
          <p:cNvPicPr preferRelativeResize="0"/>
          <p:nvPr/>
        </p:nvPicPr>
        <p:blipFill rotWithShape="1">
          <a:blip r:embed="rId5">
            <a:alphaModFix/>
          </a:blip>
          <a:srcRect b="0" l="0" r="0" t="0"/>
          <a:stretch/>
        </p:blipFill>
        <p:spPr>
          <a:xfrm>
            <a:off x="7672284" y="3800632"/>
            <a:ext cx="3217583" cy="2941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pic>
        <p:nvPicPr>
          <p:cNvPr descr="A poster with text and people doing different exercises&#10;&#10;AI-generated content may be incorrect." id="475" name="Google Shape;475;p103"/>
          <p:cNvPicPr preferRelativeResize="0"/>
          <p:nvPr/>
        </p:nvPicPr>
        <p:blipFill rotWithShape="1">
          <a:blip r:embed="rId3">
            <a:alphaModFix/>
          </a:blip>
          <a:srcRect b="0" l="0" r="0" t="0"/>
          <a:stretch/>
        </p:blipFill>
        <p:spPr>
          <a:xfrm>
            <a:off x="0" y="0"/>
            <a:ext cx="6195191" cy="5190565"/>
          </a:xfrm>
          <a:prstGeom prst="rect">
            <a:avLst/>
          </a:prstGeom>
          <a:noFill/>
          <a:ln>
            <a:noFill/>
          </a:ln>
        </p:spPr>
      </p:pic>
      <p:pic>
        <p:nvPicPr>
          <p:cNvPr descr="A purple and white poster with text&#10;&#10;AI-generated content may be incorrect." id="476" name="Google Shape;476;p103"/>
          <p:cNvPicPr preferRelativeResize="0"/>
          <p:nvPr/>
        </p:nvPicPr>
        <p:blipFill rotWithShape="1">
          <a:blip r:embed="rId4">
            <a:alphaModFix/>
          </a:blip>
          <a:srcRect b="0" l="0" r="0" t="0"/>
          <a:stretch/>
        </p:blipFill>
        <p:spPr>
          <a:xfrm>
            <a:off x="6096000" y="-1"/>
            <a:ext cx="6148523" cy="519056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pic>
        <p:nvPicPr>
          <p:cNvPr descr="A green and white text on a green background&#10;&#10;AI-generated content may be incorrect." id="482" name="Google Shape;482;p104"/>
          <p:cNvPicPr preferRelativeResize="0"/>
          <p:nvPr/>
        </p:nvPicPr>
        <p:blipFill rotWithShape="1">
          <a:blip r:embed="rId3">
            <a:alphaModFix/>
          </a:blip>
          <a:srcRect b="0" l="0" r="0" t="0"/>
          <a:stretch/>
        </p:blipFill>
        <p:spPr>
          <a:xfrm>
            <a:off x="-1" y="0"/>
            <a:ext cx="6034693" cy="5056094"/>
          </a:xfrm>
          <a:prstGeom prst="rect">
            <a:avLst/>
          </a:prstGeom>
          <a:noFill/>
          <a:ln>
            <a:noFill/>
          </a:ln>
        </p:spPr>
      </p:pic>
      <p:pic>
        <p:nvPicPr>
          <p:cNvPr descr="A green and white poster with writing&#10;&#10;AI-generated content may be incorrect." id="483" name="Google Shape;483;p104"/>
          <p:cNvPicPr preferRelativeResize="0"/>
          <p:nvPr/>
        </p:nvPicPr>
        <p:blipFill rotWithShape="1">
          <a:blip r:embed="rId4">
            <a:alphaModFix/>
          </a:blip>
          <a:srcRect b="0" l="0" r="0" t="0"/>
          <a:stretch/>
        </p:blipFill>
        <p:spPr>
          <a:xfrm>
            <a:off x="6157307" y="0"/>
            <a:ext cx="6034693" cy="505609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g352888a25cb_0_0"/>
          <p:cNvSpPr txBox="1"/>
          <p:nvPr>
            <p:ph type="title"/>
          </p:nvPr>
        </p:nvSpPr>
        <p:spPr>
          <a:xfrm>
            <a:off x="971550" y="196849"/>
            <a:ext cx="10382400" cy="7485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Ultima tarea</a:t>
            </a:r>
            <a:endParaRPr/>
          </a:p>
        </p:txBody>
      </p:sp>
      <p:pic>
        <p:nvPicPr>
          <p:cNvPr id="490" name="Google Shape;490;g352888a25cb_0_0" title="Screenshot 2025-04-23 131615.png"/>
          <p:cNvPicPr preferRelativeResize="0"/>
          <p:nvPr/>
        </p:nvPicPr>
        <p:blipFill>
          <a:blip r:embed="rId3">
            <a:alphaModFix/>
          </a:blip>
          <a:stretch>
            <a:fillRect/>
          </a:stretch>
        </p:blipFill>
        <p:spPr>
          <a:xfrm>
            <a:off x="1983071" y="1097749"/>
            <a:ext cx="8225858" cy="5607850"/>
          </a:xfrm>
          <a:prstGeom prst="rect">
            <a:avLst/>
          </a:prstGeom>
          <a:noFill/>
          <a:ln cap="flat" cmpd="sng" w="38100">
            <a:solidFill>
              <a:srgbClr val="85200C"/>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0"/>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Preguntas? Comentarios?</a:t>
            </a:r>
            <a:endParaRPr/>
          </a:p>
        </p:txBody>
      </p:sp>
      <p:pic>
        <p:nvPicPr>
          <p:cNvPr id="497" name="Google Shape;497;p60"/>
          <p:cNvPicPr preferRelativeResize="0"/>
          <p:nvPr>
            <p:ph idx="1" type="body"/>
          </p:nvPr>
        </p:nvPicPr>
        <p:blipFill rotWithShape="1">
          <a:blip r:embed="rId3">
            <a:alphaModFix/>
          </a:blip>
          <a:srcRect b="0" l="0" r="0" t="0"/>
          <a:stretch/>
        </p:blipFill>
        <p:spPr>
          <a:xfrm>
            <a:off x="3452348" y="1965331"/>
            <a:ext cx="5625392" cy="3754432"/>
          </a:xfrm>
          <a:prstGeom prst="rect">
            <a:avLst/>
          </a:prstGeom>
          <a:noFill/>
          <a:ln>
            <a:noFill/>
          </a:ln>
        </p:spPr>
      </p:pic>
      <p:sp>
        <p:nvSpPr>
          <p:cNvPr id="498" name="Google Shape;498;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900"/>
              <a:buFont typeface="Century Gothic"/>
              <a:buNone/>
            </a:pPr>
            <a:fld id="{00000000-1234-1234-1234-123412341234}" type="slidenum">
              <a:rPr b="0" i="0" lang="en-US" sz="900" u="none" cap="none" strike="noStrike">
                <a:solidFill>
                  <a:srgbClr val="888888"/>
                </a:solidFill>
                <a:latin typeface="Century Gothic"/>
                <a:ea typeface="Century Gothic"/>
                <a:cs typeface="Century Gothic"/>
                <a:sym typeface="Century Gothic"/>
              </a:rPr>
              <a:t>‹#›</a:t>
            </a:fld>
            <a:endParaRPr b="0" i="0" sz="900" u="none" cap="none" strike="noStrike">
              <a:solidFill>
                <a:srgbClr val="888888"/>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8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Manejo del tiempo </a:t>
            </a:r>
            <a:endParaRPr/>
          </a:p>
        </p:txBody>
      </p:sp>
      <p:grpSp>
        <p:nvGrpSpPr>
          <p:cNvPr id="166" name="Google Shape;166;p84"/>
          <p:cNvGrpSpPr/>
          <p:nvPr/>
        </p:nvGrpSpPr>
        <p:grpSpPr>
          <a:xfrm>
            <a:off x="1806163" y="2482057"/>
            <a:ext cx="3728478" cy="2237087"/>
            <a:chOff x="834613" y="1726"/>
            <a:chExt cx="3728478" cy="2237087"/>
          </a:xfrm>
        </p:grpSpPr>
        <p:sp>
          <p:nvSpPr>
            <p:cNvPr id="167" name="Google Shape;167;p84"/>
            <p:cNvSpPr/>
            <p:nvPr/>
          </p:nvSpPr>
          <p:spPr>
            <a:xfrm>
              <a:off x="834613" y="1726"/>
              <a:ext cx="3728478" cy="2237087"/>
            </a:xfrm>
            <a:prstGeom prst="rect">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84"/>
            <p:cNvSpPr txBox="1"/>
            <p:nvPr/>
          </p:nvSpPr>
          <p:spPr>
            <a:xfrm>
              <a:off x="834613" y="1726"/>
              <a:ext cx="3728478" cy="2237087"/>
            </a:xfrm>
            <a:prstGeom prst="rect">
              <a:avLst/>
            </a:prstGeom>
            <a:noFill/>
            <a:ln>
              <a:noFill/>
            </a:ln>
          </p:spPr>
          <p:txBody>
            <a:bodyPr anchorCtr="0" anchor="ctr" bIns="140950" lIns="140950" spcFirstLastPara="1" rIns="140950" wrap="square" tIns="140950">
              <a:noAutofit/>
            </a:bodyPr>
            <a:lstStyle/>
            <a:p>
              <a:pPr indent="0" lvl="0" marL="0" marR="0" rtl="0" algn="ctr">
                <a:lnSpc>
                  <a:spcPct val="90000"/>
                </a:lnSpc>
                <a:spcBef>
                  <a:spcPts val="0"/>
                </a:spcBef>
                <a:spcAft>
                  <a:spcPts val="0"/>
                </a:spcAft>
                <a:buNone/>
              </a:pPr>
              <a:r>
                <a:rPr b="0" i="0" lang="en-US" sz="3700" u="none" cap="none" strike="noStrike">
                  <a:solidFill>
                    <a:schemeClr val="lt1"/>
                  </a:solidFill>
                  <a:latin typeface="Arial"/>
                  <a:ea typeface="Arial"/>
                  <a:cs typeface="Arial"/>
                  <a:sym typeface="Arial"/>
                </a:rPr>
                <a:t>¿Cómo calificaría </a:t>
              </a:r>
              <a:r>
                <a:rPr lang="en-US" sz="3700">
                  <a:solidFill>
                    <a:schemeClr val="lt1"/>
                  </a:solidFill>
                </a:rPr>
                <a:t>s</a:t>
              </a:r>
              <a:r>
                <a:rPr b="0" i="0" lang="en-US" sz="3700" u="none" cap="none" strike="noStrike">
                  <a:solidFill>
                    <a:schemeClr val="lt1"/>
                  </a:solidFill>
                  <a:latin typeface="Arial"/>
                  <a:ea typeface="Arial"/>
                  <a:cs typeface="Arial"/>
                  <a:sym typeface="Arial"/>
                </a:rPr>
                <a:t>u </a:t>
              </a:r>
              <a:r>
                <a:rPr lang="en-US" sz="3700">
                  <a:solidFill>
                    <a:schemeClr val="lt1"/>
                  </a:solidFill>
                </a:rPr>
                <a:t>manejo</a:t>
              </a:r>
              <a:r>
                <a:rPr b="0" i="0" lang="en-US" sz="3700" u="none" cap="none" strike="noStrike">
                  <a:solidFill>
                    <a:schemeClr val="lt1"/>
                  </a:solidFill>
                  <a:latin typeface="Arial"/>
                  <a:ea typeface="Arial"/>
                  <a:cs typeface="Arial"/>
                  <a:sym typeface="Arial"/>
                </a:rPr>
                <a:t> actual del tiempo? </a:t>
              </a:r>
              <a:endParaRPr b="0" i="0" sz="3700" u="none" cap="none" strike="noStrike">
                <a:solidFill>
                  <a:schemeClr val="lt1"/>
                </a:solidFill>
                <a:latin typeface="Arial"/>
                <a:ea typeface="Arial"/>
                <a:cs typeface="Arial"/>
                <a:sym typeface="Arial"/>
              </a:endParaRPr>
            </a:p>
          </p:txBody>
        </p:sp>
      </p:grpSp>
      <p:grpSp>
        <p:nvGrpSpPr>
          <p:cNvPr id="169" name="Google Shape;169;p84"/>
          <p:cNvGrpSpPr/>
          <p:nvPr/>
        </p:nvGrpSpPr>
        <p:grpSpPr>
          <a:xfrm>
            <a:off x="6091402" y="1655315"/>
            <a:ext cx="5506104" cy="3655644"/>
            <a:chOff x="300203" y="-52726"/>
            <a:chExt cx="5506104" cy="3655644"/>
          </a:xfrm>
        </p:grpSpPr>
        <p:sp>
          <p:nvSpPr>
            <p:cNvPr id="170" name="Google Shape;170;p84"/>
            <p:cNvSpPr/>
            <p:nvPr/>
          </p:nvSpPr>
          <p:spPr>
            <a:xfrm>
              <a:off x="300203" y="2128"/>
              <a:ext cx="1619060" cy="647624"/>
            </a:xfrm>
            <a:prstGeom prst="chevron">
              <a:avLst>
                <a:gd fmla="val 50000" name="adj"/>
              </a:avLst>
            </a:prstGeom>
            <a:solidFill>
              <a:srgbClr val="4372C3"/>
            </a:solidFill>
            <a:ln cap="flat" cmpd="sng" w="3810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84"/>
            <p:cNvSpPr txBox="1"/>
            <p:nvPr/>
          </p:nvSpPr>
          <p:spPr>
            <a:xfrm>
              <a:off x="624015" y="2128"/>
              <a:ext cx="971436" cy="647624"/>
            </a:xfrm>
            <a:prstGeom prst="rect">
              <a:avLst/>
            </a:prstGeom>
            <a:noFill/>
            <a:ln cap="flat" cmpd="sng" w="38100">
              <a:solidFill>
                <a:srgbClr val="85200C"/>
              </a:solidFill>
              <a:prstDash val="solid"/>
              <a:round/>
              <a:headEnd len="sm" w="sm" type="none"/>
              <a:tailEnd len="sm" w="sm" type="none"/>
            </a:ln>
          </p:spPr>
          <p:txBody>
            <a:bodyPr anchorCtr="0" anchor="ctr" bIns="27925" lIns="55875" spcFirstLastPara="1" rIns="0" wrap="square" tIns="27925">
              <a:noAutofit/>
            </a:bodyPr>
            <a:lstStyle/>
            <a:p>
              <a:pPr indent="0" lvl="0" marL="0" marR="0" rtl="0" algn="ctr">
                <a:lnSpc>
                  <a:spcPct val="90000"/>
                </a:lnSpc>
                <a:spcBef>
                  <a:spcPts val="0"/>
                </a:spcBef>
                <a:spcAft>
                  <a:spcPts val="0"/>
                </a:spcAft>
                <a:buClr>
                  <a:srgbClr val="000000"/>
                </a:buClr>
                <a:buSzPts val="4400"/>
                <a:buFont typeface="Arial"/>
                <a:buNone/>
              </a:pPr>
              <a:r>
                <a:rPr b="0" i="0" lang="en-US" sz="4400" u="none" cap="none" strike="noStrike">
                  <a:solidFill>
                    <a:schemeClr val="lt1"/>
                  </a:solidFill>
                  <a:latin typeface="Arial"/>
                  <a:ea typeface="Arial"/>
                  <a:cs typeface="Arial"/>
                  <a:sym typeface="Arial"/>
                </a:rPr>
                <a:t>1</a:t>
              </a:r>
              <a:endParaRPr b="0" i="0" sz="4400" u="none" cap="none" strike="noStrike">
                <a:solidFill>
                  <a:schemeClr val="lt1"/>
                </a:solidFill>
                <a:latin typeface="Arial"/>
                <a:ea typeface="Arial"/>
                <a:cs typeface="Arial"/>
                <a:sym typeface="Arial"/>
              </a:endParaRPr>
            </a:p>
          </p:txBody>
        </p:sp>
        <p:sp>
          <p:nvSpPr>
            <p:cNvPr id="172" name="Google Shape;172;p84"/>
            <p:cNvSpPr/>
            <p:nvPr/>
          </p:nvSpPr>
          <p:spPr>
            <a:xfrm>
              <a:off x="1708785" y="-52726"/>
              <a:ext cx="3878116" cy="738098"/>
            </a:xfrm>
            <a:prstGeom prst="chevron">
              <a:avLst>
                <a:gd fmla="val 50000" name="adj"/>
              </a:avLst>
            </a:prstGeom>
            <a:solidFill>
              <a:srgbClr val="CCD3EA">
                <a:alpha val="89411"/>
              </a:srgbClr>
            </a:solidFill>
            <a:ln cap="flat" cmpd="sng" w="38100">
              <a:solidFill>
                <a:srgbClr val="85200C">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84"/>
            <p:cNvSpPr txBox="1"/>
            <p:nvPr/>
          </p:nvSpPr>
          <p:spPr>
            <a:xfrm>
              <a:off x="1977549" y="57177"/>
              <a:ext cx="3340588" cy="537528"/>
            </a:xfrm>
            <a:prstGeom prst="rect">
              <a:avLst/>
            </a:prstGeom>
            <a:noFill/>
            <a:ln cap="flat" cmpd="sng" w="38100">
              <a:solidFill>
                <a:srgbClr val="85200C"/>
              </a:solidFill>
              <a:prstDash val="solid"/>
              <a:round/>
              <a:headEnd len="sm" w="sm" type="none"/>
              <a:tailEnd len="sm" w="sm" type="none"/>
            </a:ln>
          </p:spPr>
          <p:txBody>
            <a:bodyPr anchorCtr="0" anchor="ctr" bIns="9525" lIns="19050" spcFirstLastPara="1" rIns="0" wrap="square" tIns="9525">
              <a:noAutofit/>
            </a:bodyPr>
            <a:lstStyle/>
            <a:p>
              <a:pPr indent="0" lvl="0" marL="0" marR="0" rtl="0" algn="ctr">
                <a:lnSpc>
                  <a:spcPct val="90000"/>
                </a:lnSpc>
                <a:spcBef>
                  <a:spcPts val="0"/>
                </a:spcBef>
                <a:spcAft>
                  <a:spcPts val="0"/>
                </a:spcAft>
                <a:buNone/>
              </a:pPr>
              <a:r>
                <a:rPr b="0" i="0" lang="en-US" sz="1500" u="none" cap="none" strike="noStrike">
                  <a:solidFill>
                    <a:srgbClr val="000000"/>
                  </a:solidFill>
                  <a:latin typeface="Arial"/>
                  <a:ea typeface="Arial"/>
                  <a:cs typeface="Arial"/>
                  <a:sym typeface="Arial"/>
                </a:rPr>
                <a:t>¡</a:t>
              </a:r>
              <a:r>
                <a:rPr lang="en-US" sz="1500"/>
                <a:t>Excelente</a:t>
              </a:r>
              <a:r>
                <a:rPr b="0" i="0" lang="en-US" sz="1500" u="none" cap="none" strike="noStrike">
                  <a:solidFill>
                    <a:srgbClr val="000000"/>
                  </a:solidFill>
                  <a:latin typeface="Arial"/>
                  <a:ea typeface="Arial"/>
                  <a:cs typeface="Arial"/>
                  <a:sym typeface="Arial"/>
                </a:rPr>
                <a:t>! Sé que administro bien el tiempo y tengo tiempo para todo lo que necesito hacer</a:t>
              </a:r>
              <a:endParaRPr b="0" i="0" sz="1400" u="none" cap="none" strike="noStrike">
                <a:solidFill>
                  <a:srgbClr val="000000"/>
                </a:solidFill>
                <a:latin typeface="Arial"/>
                <a:ea typeface="Arial"/>
                <a:cs typeface="Arial"/>
                <a:sym typeface="Arial"/>
              </a:endParaRPr>
            </a:p>
          </p:txBody>
        </p:sp>
        <p:sp>
          <p:nvSpPr>
            <p:cNvPr id="174" name="Google Shape;174;p84"/>
            <p:cNvSpPr/>
            <p:nvPr/>
          </p:nvSpPr>
          <p:spPr>
            <a:xfrm>
              <a:off x="300203" y="740420"/>
              <a:ext cx="1619060" cy="647624"/>
            </a:xfrm>
            <a:prstGeom prst="chevron">
              <a:avLst>
                <a:gd fmla="val 50000" name="adj"/>
              </a:avLst>
            </a:prstGeom>
            <a:solidFill>
              <a:srgbClr val="43AEBD"/>
            </a:solidFill>
            <a:ln cap="flat" cmpd="sng" w="3810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84"/>
            <p:cNvSpPr txBox="1"/>
            <p:nvPr/>
          </p:nvSpPr>
          <p:spPr>
            <a:xfrm>
              <a:off x="624015" y="740420"/>
              <a:ext cx="971436" cy="647624"/>
            </a:xfrm>
            <a:prstGeom prst="rect">
              <a:avLst/>
            </a:prstGeom>
            <a:noFill/>
            <a:ln cap="flat" cmpd="sng" w="38100">
              <a:solidFill>
                <a:srgbClr val="85200C"/>
              </a:solidFill>
              <a:prstDash val="solid"/>
              <a:round/>
              <a:headEnd len="sm" w="sm" type="none"/>
              <a:tailEnd len="sm" w="sm" type="none"/>
            </a:ln>
          </p:spPr>
          <p:txBody>
            <a:bodyPr anchorCtr="0" anchor="ctr" bIns="27925" lIns="55875" spcFirstLastPara="1" rIns="0" wrap="square" tIns="27925">
              <a:noAutofit/>
            </a:bodyPr>
            <a:lstStyle/>
            <a:p>
              <a:pPr indent="0" lvl="0" marL="0" marR="0" rtl="0" algn="ctr">
                <a:lnSpc>
                  <a:spcPct val="90000"/>
                </a:lnSpc>
                <a:spcBef>
                  <a:spcPts val="0"/>
                </a:spcBef>
                <a:spcAft>
                  <a:spcPts val="0"/>
                </a:spcAft>
                <a:buClr>
                  <a:srgbClr val="000000"/>
                </a:buClr>
                <a:buSzPts val="4400"/>
                <a:buFont typeface="Arial"/>
                <a:buNone/>
              </a:pPr>
              <a:r>
                <a:rPr b="0" i="0" lang="en-US" sz="4400" u="none" cap="none" strike="noStrike">
                  <a:solidFill>
                    <a:schemeClr val="lt1"/>
                  </a:solidFill>
                  <a:latin typeface="Arial"/>
                  <a:ea typeface="Arial"/>
                  <a:cs typeface="Arial"/>
                  <a:sym typeface="Arial"/>
                </a:rPr>
                <a:t>2</a:t>
              </a:r>
              <a:endParaRPr b="0" i="0" sz="4400" u="none" cap="none" strike="noStrike">
                <a:solidFill>
                  <a:schemeClr val="lt1"/>
                </a:solidFill>
                <a:latin typeface="Arial"/>
                <a:ea typeface="Arial"/>
                <a:cs typeface="Arial"/>
                <a:sym typeface="Arial"/>
              </a:endParaRPr>
            </a:p>
          </p:txBody>
        </p:sp>
        <p:sp>
          <p:nvSpPr>
            <p:cNvPr id="176" name="Google Shape;176;p84"/>
            <p:cNvSpPr/>
            <p:nvPr/>
          </p:nvSpPr>
          <p:spPr>
            <a:xfrm>
              <a:off x="1708785" y="795467"/>
              <a:ext cx="3857099" cy="592575"/>
            </a:xfrm>
            <a:prstGeom prst="chevron">
              <a:avLst>
                <a:gd fmla="val 50000" name="adj"/>
              </a:avLst>
            </a:prstGeom>
            <a:solidFill>
              <a:srgbClr val="CBE0E7">
                <a:alpha val="89411"/>
              </a:srgbClr>
            </a:solidFill>
            <a:ln cap="flat" cmpd="sng" w="38100">
              <a:solidFill>
                <a:srgbClr val="85200C">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84"/>
            <p:cNvSpPr txBox="1"/>
            <p:nvPr/>
          </p:nvSpPr>
          <p:spPr>
            <a:xfrm>
              <a:off x="1977549" y="795468"/>
              <a:ext cx="3319571" cy="592574"/>
            </a:xfrm>
            <a:prstGeom prst="rect">
              <a:avLst/>
            </a:prstGeom>
            <a:noFill/>
            <a:ln cap="flat" cmpd="sng" w="38100">
              <a:solidFill>
                <a:srgbClr val="85200C"/>
              </a:solidFill>
              <a:prstDash val="solid"/>
              <a:round/>
              <a:headEnd len="sm" w="sm" type="none"/>
              <a:tailEnd len="sm" w="sm" type="none"/>
            </a:ln>
          </p:spPr>
          <p:txBody>
            <a:bodyPr anchorCtr="0" anchor="ctr" bIns="9525" lIns="19050" spcFirstLastPara="1" rIns="0" wrap="square" tIns="9525">
              <a:noAutofit/>
            </a:bodyPr>
            <a:lstStyle/>
            <a:p>
              <a:pPr indent="0" lvl="0" marL="0" marR="0" rtl="0" algn="ctr">
                <a:lnSpc>
                  <a:spcPct val="90000"/>
                </a:lnSpc>
                <a:spcBef>
                  <a:spcPts val="0"/>
                </a:spcBef>
                <a:spcAft>
                  <a:spcPts val="0"/>
                </a:spcAft>
                <a:buNone/>
              </a:pPr>
              <a:r>
                <a:rPr b="0" i="0" lang="en-US" sz="1500" u="none" cap="none" strike="noStrike">
                  <a:solidFill>
                    <a:srgbClr val="000000"/>
                  </a:solidFill>
                  <a:latin typeface="Arial"/>
                  <a:ea typeface="Arial"/>
                  <a:cs typeface="Arial"/>
                  <a:sym typeface="Arial"/>
                </a:rPr>
                <a:t>¡Bien! Administro bien el tiempo, pero sé que hay algunas cosas que podría mejorar. </a:t>
              </a:r>
              <a:endParaRPr b="0" i="0" sz="1400" u="none" cap="none" strike="noStrike">
                <a:solidFill>
                  <a:srgbClr val="000000"/>
                </a:solidFill>
                <a:latin typeface="Arial"/>
                <a:ea typeface="Arial"/>
                <a:cs typeface="Arial"/>
                <a:sym typeface="Arial"/>
              </a:endParaRPr>
            </a:p>
          </p:txBody>
        </p:sp>
        <p:sp>
          <p:nvSpPr>
            <p:cNvPr id="178" name="Google Shape;178;p84"/>
            <p:cNvSpPr/>
            <p:nvPr/>
          </p:nvSpPr>
          <p:spPr>
            <a:xfrm>
              <a:off x="300203" y="1478711"/>
              <a:ext cx="1619060" cy="647624"/>
            </a:xfrm>
            <a:prstGeom prst="chevron">
              <a:avLst>
                <a:gd fmla="val 50000" name="adj"/>
              </a:avLst>
            </a:prstGeom>
            <a:solidFill>
              <a:srgbClr val="44B78C"/>
            </a:solidFill>
            <a:ln cap="flat" cmpd="sng" w="3810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84"/>
            <p:cNvSpPr txBox="1"/>
            <p:nvPr/>
          </p:nvSpPr>
          <p:spPr>
            <a:xfrm>
              <a:off x="624015" y="1478711"/>
              <a:ext cx="971436" cy="647624"/>
            </a:xfrm>
            <a:prstGeom prst="rect">
              <a:avLst/>
            </a:prstGeom>
            <a:noFill/>
            <a:ln cap="flat" cmpd="sng" w="38100">
              <a:solidFill>
                <a:srgbClr val="85200C"/>
              </a:solidFill>
              <a:prstDash val="solid"/>
              <a:round/>
              <a:headEnd len="sm" w="sm" type="none"/>
              <a:tailEnd len="sm" w="sm" type="none"/>
            </a:ln>
          </p:spPr>
          <p:txBody>
            <a:bodyPr anchorCtr="0" anchor="ctr" bIns="27925" lIns="55875" spcFirstLastPara="1" rIns="0" wrap="square" tIns="27925">
              <a:noAutofit/>
            </a:bodyPr>
            <a:lstStyle/>
            <a:p>
              <a:pPr indent="0" lvl="0" marL="0" marR="0" rtl="0" algn="ctr">
                <a:lnSpc>
                  <a:spcPct val="90000"/>
                </a:lnSpc>
                <a:spcBef>
                  <a:spcPts val="0"/>
                </a:spcBef>
                <a:spcAft>
                  <a:spcPts val="0"/>
                </a:spcAft>
                <a:buClr>
                  <a:srgbClr val="000000"/>
                </a:buClr>
                <a:buSzPts val="4400"/>
                <a:buFont typeface="Arial"/>
                <a:buNone/>
              </a:pPr>
              <a:r>
                <a:rPr b="0" i="0" lang="en-US" sz="4400" u="none" cap="none" strike="noStrike">
                  <a:solidFill>
                    <a:schemeClr val="lt1"/>
                  </a:solidFill>
                  <a:latin typeface="Arial"/>
                  <a:ea typeface="Arial"/>
                  <a:cs typeface="Arial"/>
                  <a:sym typeface="Arial"/>
                </a:rPr>
                <a:t>3</a:t>
              </a:r>
              <a:endParaRPr b="0" i="0" sz="4400" u="none" cap="none" strike="noStrike">
                <a:solidFill>
                  <a:schemeClr val="lt1"/>
                </a:solidFill>
                <a:latin typeface="Arial"/>
                <a:ea typeface="Arial"/>
                <a:cs typeface="Arial"/>
                <a:sym typeface="Arial"/>
              </a:endParaRPr>
            </a:p>
          </p:txBody>
        </p:sp>
        <p:sp>
          <p:nvSpPr>
            <p:cNvPr id="180" name="Google Shape;180;p84"/>
            <p:cNvSpPr/>
            <p:nvPr/>
          </p:nvSpPr>
          <p:spPr>
            <a:xfrm>
              <a:off x="1708785" y="1533759"/>
              <a:ext cx="3950387" cy="537528"/>
            </a:xfrm>
            <a:prstGeom prst="chevron">
              <a:avLst>
                <a:gd fmla="val 50000" name="adj"/>
              </a:avLst>
            </a:prstGeom>
            <a:solidFill>
              <a:srgbClr val="CBE5DE">
                <a:alpha val="89411"/>
              </a:srgbClr>
            </a:solidFill>
            <a:ln cap="flat" cmpd="sng" w="38100">
              <a:solidFill>
                <a:srgbClr val="85200C">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84"/>
            <p:cNvSpPr txBox="1"/>
            <p:nvPr/>
          </p:nvSpPr>
          <p:spPr>
            <a:xfrm>
              <a:off x="1977549" y="1533759"/>
              <a:ext cx="3412859" cy="537528"/>
            </a:xfrm>
            <a:prstGeom prst="rect">
              <a:avLst/>
            </a:prstGeom>
            <a:noFill/>
            <a:ln cap="flat" cmpd="sng" w="38100">
              <a:solidFill>
                <a:srgbClr val="85200C"/>
              </a:solidFill>
              <a:prstDash val="solid"/>
              <a:round/>
              <a:headEnd len="sm" w="sm" type="none"/>
              <a:tailEnd len="sm" w="sm" type="none"/>
            </a:ln>
          </p:spPr>
          <p:txBody>
            <a:bodyPr anchorCtr="0" anchor="ctr" bIns="9525" lIns="19050" spcFirstLastPara="1" rIns="0" wrap="square" tIns="9525">
              <a:noAutofit/>
            </a:bodyPr>
            <a:lstStyle/>
            <a:p>
              <a:pPr indent="0" lvl="0" marL="0" marR="0" rtl="0" algn="ctr">
                <a:lnSpc>
                  <a:spcPct val="90000"/>
                </a:lnSpc>
                <a:spcBef>
                  <a:spcPts val="0"/>
                </a:spcBef>
                <a:spcAft>
                  <a:spcPts val="0"/>
                </a:spcAft>
                <a:buNone/>
              </a:pPr>
              <a:r>
                <a:rPr b="0" i="0" lang="en-US" sz="1500" u="none" cap="none" strike="noStrike">
                  <a:solidFill>
                    <a:srgbClr val="000000"/>
                  </a:solidFill>
                  <a:latin typeface="Arial"/>
                  <a:ea typeface="Arial"/>
                  <a:cs typeface="Arial"/>
                  <a:sym typeface="Arial"/>
                </a:rPr>
                <a:t>M</a:t>
              </a:r>
              <a:r>
                <a:rPr lang="en-US" sz="1500"/>
                <a:t>as o menos</a:t>
              </a:r>
              <a:r>
                <a:rPr b="0" i="0" lang="en-US" sz="1500" u="none" cap="none" strike="noStrike">
                  <a:solidFill>
                    <a:srgbClr val="000000"/>
                  </a:solidFill>
                  <a:latin typeface="Arial"/>
                  <a:ea typeface="Arial"/>
                  <a:cs typeface="Arial"/>
                  <a:sym typeface="Arial"/>
                </a:rPr>
                <a:t>. Lucho de vez en cuando, pero me las arreglo bien. </a:t>
              </a:r>
              <a:endParaRPr b="0" i="0" sz="1400" u="none" cap="none" strike="noStrike">
                <a:solidFill>
                  <a:srgbClr val="000000"/>
                </a:solidFill>
                <a:latin typeface="Arial"/>
                <a:ea typeface="Arial"/>
                <a:cs typeface="Arial"/>
                <a:sym typeface="Arial"/>
              </a:endParaRPr>
            </a:p>
          </p:txBody>
        </p:sp>
        <p:sp>
          <p:nvSpPr>
            <p:cNvPr id="182" name="Google Shape;182;p84"/>
            <p:cNvSpPr/>
            <p:nvPr/>
          </p:nvSpPr>
          <p:spPr>
            <a:xfrm>
              <a:off x="300203" y="2217003"/>
              <a:ext cx="1619060" cy="647624"/>
            </a:xfrm>
            <a:prstGeom prst="chevron">
              <a:avLst>
                <a:gd fmla="val 50000" name="adj"/>
              </a:avLst>
            </a:prstGeom>
            <a:solidFill>
              <a:srgbClr val="45B150"/>
            </a:solidFill>
            <a:ln cap="flat" cmpd="sng" w="3810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84"/>
            <p:cNvSpPr txBox="1"/>
            <p:nvPr/>
          </p:nvSpPr>
          <p:spPr>
            <a:xfrm>
              <a:off x="624015" y="2217003"/>
              <a:ext cx="971436" cy="647624"/>
            </a:xfrm>
            <a:prstGeom prst="rect">
              <a:avLst/>
            </a:prstGeom>
            <a:noFill/>
            <a:ln cap="flat" cmpd="sng" w="38100">
              <a:solidFill>
                <a:srgbClr val="85200C"/>
              </a:solidFill>
              <a:prstDash val="solid"/>
              <a:round/>
              <a:headEnd len="sm" w="sm" type="none"/>
              <a:tailEnd len="sm" w="sm" type="none"/>
            </a:ln>
          </p:spPr>
          <p:txBody>
            <a:bodyPr anchorCtr="0" anchor="ctr" bIns="27925" lIns="55875" spcFirstLastPara="1" rIns="0" wrap="square" tIns="27925">
              <a:noAutofit/>
            </a:bodyPr>
            <a:lstStyle/>
            <a:p>
              <a:pPr indent="0" lvl="0" marL="0" marR="0" rtl="0" algn="ctr">
                <a:lnSpc>
                  <a:spcPct val="90000"/>
                </a:lnSpc>
                <a:spcBef>
                  <a:spcPts val="0"/>
                </a:spcBef>
                <a:spcAft>
                  <a:spcPts val="0"/>
                </a:spcAft>
                <a:buClr>
                  <a:srgbClr val="000000"/>
                </a:buClr>
                <a:buSzPts val="4400"/>
                <a:buFont typeface="Arial"/>
                <a:buNone/>
              </a:pPr>
              <a:r>
                <a:rPr b="0" i="0" lang="en-US" sz="4400" u="none" cap="none" strike="noStrike">
                  <a:solidFill>
                    <a:schemeClr val="lt1"/>
                  </a:solidFill>
                  <a:latin typeface="Arial"/>
                  <a:ea typeface="Arial"/>
                  <a:cs typeface="Arial"/>
                  <a:sym typeface="Arial"/>
                </a:rPr>
                <a:t>4</a:t>
              </a:r>
              <a:endParaRPr b="0" i="0" sz="4400" u="none" cap="none" strike="noStrike">
                <a:solidFill>
                  <a:schemeClr val="lt1"/>
                </a:solidFill>
                <a:latin typeface="Arial"/>
                <a:ea typeface="Arial"/>
                <a:cs typeface="Arial"/>
                <a:sym typeface="Arial"/>
              </a:endParaRPr>
            </a:p>
          </p:txBody>
        </p:sp>
        <p:sp>
          <p:nvSpPr>
            <p:cNvPr id="184" name="Google Shape;184;p84"/>
            <p:cNvSpPr/>
            <p:nvPr/>
          </p:nvSpPr>
          <p:spPr>
            <a:xfrm>
              <a:off x="1708785" y="2272051"/>
              <a:ext cx="3934624" cy="537528"/>
            </a:xfrm>
            <a:prstGeom prst="chevron">
              <a:avLst>
                <a:gd fmla="val 50000" name="adj"/>
              </a:avLst>
            </a:prstGeom>
            <a:solidFill>
              <a:srgbClr val="CBE4D1">
                <a:alpha val="89411"/>
              </a:srgbClr>
            </a:solidFill>
            <a:ln cap="flat" cmpd="sng" w="38100">
              <a:solidFill>
                <a:srgbClr val="85200C">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p84"/>
            <p:cNvSpPr txBox="1"/>
            <p:nvPr/>
          </p:nvSpPr>
          <p:spPr>
            <a:xfrm>
              <a:off x="1977549" y="2272051"/>
              <a:ext cx="3397096" cy="537528"/>
            </a:xfrm>
            <a:prstGeom prst="rect">
              <a:avLst/>
            </a:prstGeom>
            <a:noFill/>
            <a:ln cap="flat" cmpd="sng" w="38100">
              <a:solidFill>
                <a:srgbClr val="85200C"/>
              </a:solidFill>
              <a:prstDash val="solid"/>
              <a:round/>
              <a:headEnd len="sm" w="sm" type="none"/>
              <a:tailEnd len="sm" w="sm" type="none"/>
            </a:ln>
          </p:spPr>
          <p:txBody>
            <a:bodyPr anchorCtr="0" anchor="ctr" bIns="9525" lIns="19050" spcFirstLastPara="1" rIns="0" wrap="square" tIns="9525">
              <a:noAutofit/>
            </a:bodyPr>
            <a:lstStyle/>
            <a:p>
              <a:pPr indent="0" lvl="0" marL="0" marR="0" rtl="0" algn="ctr">
                <a:lnSpc>
                  <a:spcPct val="90000"/>
                </a:lnSpc>
                <a:spcBef>
                  <a:spcPts val="0"/>
                </a:spcBef>
                <a:spcAft>
                  <a:spcPts val="0"/>
                </a:spcAft>
                <a:buNone/>
              </a:pPr>
              <a:r>
                <a:rPr b="0" i="0" lang="en-US" sz="1500" u="none" cap="none" strike="noStrike">
                  <a:solidFill>
                    <a:srgbClr val="000000"/>
                  </a:solidFill>
                  <a:latin typeface="Arial"/>
                  <a:ea typeface="Arial"/>
                  <a:cs typeface="Arial"/>
                  <a:sym typeface="Arial"/>
                </a:rPr>
                <a:t>Lucho un poco con esto, pero sé dónde podría mejorar. </a:t>
              </a:r>
              <a:endParaRPr b="0" i="0" sz="1400" u="none" cap="none" strike="noStrike">
                <a:solidFill>
                  <a:srgbClr val="000000"/>
                </a:solidFill>
                <a:latin typeface="Arial"/>
                <a:ea typeface="Arial"/>
                <a:cs typeface="Arial"/>
                <a:sym typeface="Arial"/>
              </a:endParaRPr>
            </a:p>
          </p:txBody>
        </p:sp>
        <p:sp>
          <p:nvSpPr>
            <p:cNvPr id="186" name="Google Shape;186;p84"/>
            <p:cNvSpPr/>
            <p:nvPr/>
          </p:nvSpPr>
          <p:spPr>
            <a:xfrm>
              <a:off x="300203" y="2955294"/>
              <a:ext cx="1619060" cy="647624"/>
            </a:xfrm>
            <a:prstGeom prst="chevron">
              <a:avLst>
                <a:gd fmla="val 50000" name="adj"/>
              </a:avLst>
            </a:prstGeom>
            <a:solidFill>
              <a:srgbClr val="6FAA47"/>
            </a:solidFill>
            <a:ln cap="flat" cmpd="sng" w="3810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84"/>
            <p:cNvSpPr txBox="1"/>
            <p:nvPr/>
          </p:nvSpPr>
          <p:spPr>
            <a:xfrm>
              <a:off x="624015" y="2955294"/>
              <a:ext cx="971436" cy="647624"/>
            </a:xfrm>
            <a:prstGeom prst="rect">
              <a:avLst/>
            </a:prstGeom>
            <a:noFill/>
            <a:ln cap="flat" cmpd="sng" w="38100">
              <a:solidFill>
                <a:srgbClr val="85200C"/>
              </a:solidFill>
              <a:prstDash val="solid"/>
              <a:round/>
              <a:headEnd len="sm" w="sm" type="none"/>
              <a:tailEnd len="sm" w="sm" type="none"/>
            </a:ln>
          </p:spPr>
          <p:txBody>
            <a:bodyPr anchorCtr="0" anchor="ctr" bIns="27925" lIns="55875" spcFirstLastPara="1" rIns="0" wrap="square" tIns="27925">
              <a:noAutofit/>
            </a:bodyPr>
            <a:lstStyle/>
            <a:p>
              <a:pPr indent="0" lvl="0" marL="0" marR="0" rtl="0" algn="ctr">
                <a:lnSpc>
                  <a:spcPct val="90000"/>
                </a:lnSpc>
                <a:spcBef>
                  <a:spcPts val="0"/>
                </a:spcBef>
                <a:spcAft>
                  <a:spcPts val="0"/>
                </a:spcAft>
                <a:buClr>
                  <a:srgbClr val="000000"/>
                </a:buClr>
                <a:buSzPts val="4400"/>
                <a:buFont typeface="Arial"/>
                <a:buNone/>
              </a:pPr>
              <a:r>
                <a:rPr b="0" i="0" lang="en-US" sz="4400" u="none" cap="none" strike="noStrike">
                  <a:solidFill>
                    <a:schemeClr val="lt1"/>
                  </a:solidFill>
                  <a:latin typeface="Arial"/>
                  <a:ea typeface="Arial"/>
                  <a:cs typeface="Arial"/>
                  <a:sym typeface="Arial"/>
                </a:rPr>
                <a:t>5</a:t>
              </a:r>
              <a:endParaRPr b="0" i="0" sz="4400" u="none" cap="none" strike="noStrike">
                <a:solidFill>
                  <a:schemeClr val="lt1"/>
                </a:solidFill>
                <a:latin typeface="Arial"/>
                <a:ea typeface="Arial"/>
                <a:cs typeface="Arial"/>
                <a:sym typeface="Arial"/>
              </a:endParaRPr>
            </a:p>
          </p:txBody>
        </p:sp>
        <p:sp>
          <p:nvSpPr>
            <p:cNvPr id="188" name="Google Shape;188;p84"/>
            <p:cNvSpPr/>
            <p:nvPr/>
          </p:nvSpPr>
          <p:spPr>
            <a:xfrm>
              <a:off x="1708785" y="3010342"/>
              <a:ext cx="4097522" cy="537528"/>
            </a:xfrm>
            <a:prstGeom prst="chevron">
              <a:avLst>
                <a:gd fmla="val 50000" name="adj"/>
              </a:avLst>
            </a:prstGeom>
            <a:solidFill>
              <a:srgbClr val="D2E2CB">
                <a:alpha val="89411"/>
              </a:srgbClr>
            </a:solidFill>
            <a:ln cap="flat" cmpd="sng" w="38100">
              <a:solidFill>
                <a:srgbClr val="85200C">
                  <a:alpha val="89411"/>
                </a:srgbClr>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84"/>
            <p:cNvSpPr txBox="1"/>
            <p:nvPr/>
          </p:nvSpPr>
          <p:spPr>
            <a:xfrm>
              <a:off x="1977549" y="3010342"/>
              <a:ext cx="3559994" cy="537528"/>
            </a:xfrm>
            <a:prstGeom prst="rect">
              <a:avLst/>
            </a:prstGeom>
            <a:noFill/>
            <a:ln cap="flat" cmpd="sng" w="38100">
              <a:solidFill>
                <a:srgbClr val="85200C"/>
              </a:solidFill>
              <a:prstDash val="solid"/>
              <a:round/>
              <a:headEnd len="sm" w="sm" type="none"/>
              <a:tailEnd len="sm" w="sm" type="none"/>
            </a:ln>
          </p:spPr>
          <p:txBody>
            <a:bodyPr anchorCtr="0" anchor="ctr" bIns="9525" lIns="19050" spcFirstLastPara="1" rIns="0" wrap="square" tIns="9525">
              <a:noAutofit/>
            </a:bodyPr>
            <a:lstStyle/>
            <a:p>
              <a:pPr indent="0" lvl="0" marL="0" marR="0" rtl="0" algn="ctr">
                <a:lnSpc>
                  <a:spcPct val="90000"/>
                </a:lnSpc>
                <a:spcBef>
                  <a:spcPts val="0"/>
                </a:spcBef>
                <a:spcAft>
                  <a:spcPts val="0"/>
                </a:spcAft>
                <a:buNone/>
              </a:pPr>
              <a:r>
                <a:rPr b="0" i="0" lang="en-US" sz="1500" u="none" cap="none" strike="noStrike">
                  <a:solidFill>
                    <a:srgbClr val="000000"/>
                  </a:solidFill>
                  <a:latin typeface="Arial"/>
                  <a:ea typeface="Arial"/>
                  <a:cs typeface="Arial"/>
                  <a:sym typeface="Arial"/>
                </a:rPr>
                <a:t>No tengo tiempo para nada y básicamente me las arreglo</a:t>
              </a:r>
              <a:r>
                <a:rPr lang="en-US" sz="1500"/>
                <a:t> como puedo cada dia.</a:t>
              </a:r>
              <a:r>
                <a:rPr b="0" i="0" lang="en-US" sz="15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85"/>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de manejo del tiempo #1 </a:t>
            </a:r>
            <a:endParaRPr/>
          </a:p>
        </p:txBody>
      </p:sp>
      <p:grpSp>
        <p:nvGrpSpPr>
          <p:cNvPr id="196" name="Google Shape;196;p85"/>
          <p:cNvGrpSpPr/>
          <p:nvPr/>
        </p:nvGrpSpPr>
        <p:grpSpPr>
          <a:xfrm>
            <a:off x="3932865" y="1457908"/>
            <a:ext cx="4592969" cy="4406263"/>
            <a:chOff x="2961315" y="112694"/>
            <a:chExt cx="4592969" cy="4406263"/>
          </a:xfrm>
        </p:grpSpPr>
        <p:sp>
          <p:nvSpPr>
            <p:cNvPr id="197" name="Google Shape;197;p85"/>
            <p:cNvSpPr/>
            <p:nvPr/>
          </p:nvSpPr>
          <p:spPr>
            <a:xfrm>
              <a:off x="3390739" y="355412"/>
              <a:ext cx="3920827" cy="3920827"/>
            </a:xfrm>
            <a:prstGeom prst="pie">
              <a:avLst>
                <a:gd fmla="val 16200000" name="adj1"/>
                <a:gd fmla="val 5400000" name="adj2"/>
              </a:avLst>
            </a:prstGeom>
            <a:solidFill>
              <a:schemeClr val="accent4"/>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85"/>
            <p:cNvSpPr txBox="1"/>
            <p:nvPr/>
          </p:nvSpPr>
          <p:spPr>
            <a:xfrm>
              <a:off x="5533191" y="1382295"/>
              <a:ext cx="1400295" cy="1867060"/>
            </a:xfrm>
            <a:prstGeom prst="rect">
              <a:avLst/>
            </a:prstGeom>
            <a:noFill/>
            <a:ln>
              <a:noFill/>
            </a:ln>
          </p:spPr>
          <p:txBody>
            <a:bodyPr anchorCtr="0" anchor="ctr" bIns="21575" lIns="21575" spcFirstLastPara="1" rIns="21575" wrap="square" tIns="21575">
              <a:noAutofit/>
            </a:bodyPr>
            <a:lstStyle/>
            <a:p>
              <a:pPr indent="0" lvl="0" marL="0" marR="0" rtl="0" algn="ctr">
                <a:lnSpc>
                  <a:spcPct val="90000"/>
                </a:lnSpc>
                <a:spcBef>
                  <a:spcPts val="0"/>
                </a:spcBef>
                <a:spcAft>
                  <a:spcPts val="0"/>
                </a:spcAft>
                <a:buNone/>
              </a:pPr>
              <a:r>
                <a:rPr b="0" i="0" lang="en-US" sz="1700" u="none" cap="none" strike="noStrike">
                  <a:solidFill>
                    <a:schemeClr val="dk1"/>
                  </a:solidFill>
                  <a:latin typeface="Arial"/>
                  <a:ea typeface="Arial"/>
                  <a:cs typeface="Arial"/>
                  <a:sym typeface="Arial"/>
                </a:rPr>
                <a:t>¡Cre</a:t>
              </a:r>
              <a:r>
                <a:rPr lang="en-US" sz="1700">
                  <a:solidFill>
                    <a:schemeClr val="dk1"/>
                  </a:solidFill>
                </a:rPr>
                <a:t>e</a:t>
              </a:r>
              <a:r>
                <a:rPr b="0" i="0" lang="en-US" sz="1700" u="none" cap="none" strike="noStrike">
                  <a:solidFill>
                    <a:schemeClr val="dk1"/>
                  </a:solidFill>
                  <a:latin typeface="Arial"/>
                  <a:ea typeface="Arial"/>
                  <a:cs typeface="Arial"/>
                  <a:sym typeface="Arial"/>
                </a:rPr>
                <a:t> y US</a:t>
              </a:r>
              <a:r>
                <a:rPr lang="en-US" sz="1700">
                  <a:solidFill>
                    <a:schemeClr val="dk1"/>
                  </a:solidFill>
                </a:rPr>
                <a:t>E</a:t>
              </a:r>
              <a:r>
                <a:rPr b="0" i="0" lang="en-US" sz="1700" u="none" cap="none" strike="noStrike">
                  <a:solidFill>
                    <a:schemeClr val="dk1"/>
                  </a:solidFill>
                  <a:latin typeface="Arial"/>
                  <a:ea typeface="Arial"/>
                  <a:cs typeface="Arial"/>
                  <a:sym typeface="Arial"/>
                </a:rPr>
                <a:t> un horario! </a:t>
              </a:r>
              <a:br>
                <a:rPr b="0" i="0" lang="en-US" sz="1700" u="none" cap="none" strike="noStrike">
                  <a:solidFill>
                    <a:schemeClr val="dk1"/>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199" name="Google Shape;199;p85"/>
            <p:cNvSpPr/>
            <p:nvPr/>
          </p:nvSpPr>
          <p:spPr>
            <a:xfrm>
              <a:off x="3204033" y="355412"/>
              <a:ext cx="3920827" cy="3920827"/>
            </a:xfrm>
            <a:prstGeom prst="pie">
              <a:avLst>
                <a:gd fmla="val 5400000" name="adj1"/>
                <a:gd fmla="val 16200000" name="adj2"/>
              </a:avLst>
            </a:prstGeom>
            <a:solidFill>
              <a:srgbClr val="4371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85"/>
            <p:cNvSpPr txBox="1"/>
            <p:nvPr/>
          </p:nvSpPr>
          <p:spPr>
            <a:xfrm>
              <a:off x="3582112" y="1382295"/>
              <a:ext cx="1400295" cy="1867060"/>
            </a:xfrm>
            <a:prstGeom prst="rect">
              <a:avLst/>
            </a:prstGeom>
            <a:noFill/>
            <a:ln>
              <a:noFill/>
            </a:ln>
          </p:spPr>
          <p:txBody>
            <a:bodyPr anchorCtr="0" anchor="ctr" bIns="21575" lIns="21575" spcFirstLastPara="1" rIns="21575" wrap="square" tIns="21575">
              <a:noAutofit/>
            </a:bodyPr>
            <a:lstStyle/>
            <a:p>
              <a:pPr indent="0" lvl="0" marL="0" marR="0" rtl="0" algn="ctr">
                <a:lnSpc>
                  <a:spcPct val="90000"/>
                </a:lnSpc>
                <a:spcBef>
                  <a:spcPts val="0"/>
                </a:spcBef>
                <a:spcAft>
                  <a:spcPts val="0"/>
                </a:spcAft>
                <a:buNone/>
              </a:pPr>
              <a:r>
                <a:rPr b="0" i="0" lang="en-US" sz="1700" u="none" cap="none" strike="noStrike">
                  <a:solidFill>
                    <a:schemeClr val="lt1"/>
                  </a:solidFill>
                  <a:latin typeface="Arial"/>
                  <a:ea typeface="Arial"/>
                  <a:cs typeface="Arial"/>
                  <a:sym typeface="Arial"/>
                </a:rPr>
                <a:t>Use un planificador o calendario para su horario que funcione y sea accesible. </a:t>
              </a:r>
              <a:br>
                <a:rPr b="0" i="0" lang="en-US" sz="1700" u="none" cap="none" strike="noStrike">
                  <a:solidFill>
                    <a:schemeClr val="lt1"/>
                  </a:solidFill>
                  <a:latin typeface="Arial"/>
                  <a:ea typeface="Arial"/>
                  <a:cs typeface="Arial"/>
                  <a:sym typeface="Arial"/>
                </a:rPr>
              </a:br>
              <a:endParaRPr b="0" i="0" sz="1700" u="none" cap="none" strike="noStrike">
                <a:solidFill>
                  <a:schemeClr val="lt1"/>
                </a:solidFill>
                <a:latin typeface="Arial"/>
                <a:ea typeface="Arial"/>
                <a:cs typeface="Arial"/>
                <a:sym typeface="Arial"/>
              </a:endParaRPr>
            </a:p>
          </p:txBody>
        </p:sp>
        <p:sp>
          <p:nvSpPr>
            <p:cNvPr id="201" name="Google Shape;201;p85"/>
            <p:cNvSpPr/>
            <p:nvPr/>
          </p:nvSpPr>
          <p:spPr>
            <a:xfrm>
              <a:off x="3148021" y="112694"/>
              <a:ext cx="4406263" cy="4406263"/>
            </a:xfrm>
            <a:custGeom>
              <a:rect b="b" l="l" r="r" t="t"/>
              <a:pathLst>
                <a:path extrusionOk="0" h="120000" w="120000">
                  <a:moveTo>
                    <a:pt x="60000" y="4067"/>
                  </a:moveTo>
                  <a:lnTo>
                    <a:pt x="60000" y="4067"/>
                  </a:lnTo>
                  <a:cubicBezTo>
                    <a:pt x="89912" y="4067"/>
                    <a:pt x="114529" y="27601"/>
                    <a:pt x="115876" y="57482"/>
                  </a:cubicBezTo>
                  <a:cubicBezTo>
                    <a:pt x="117222" y="87363"/>
                    <a:pt x="94821" y="113016"/>
                    <a:pt x="65031" y="115706"/>
                  </a:cubicBezTo>
                  <a:lnTo>
                    <a:pt x="65031" y="119760"/>
                  </a:lnTo>
                  <a:lnTo>
                    <a:pt x="60000" y="112882"/>
                  </a:lnTo>
                  <a:lnTo>
                    <a:pt x="65031" y="105523"/>
                  </a:lnTo>
                  <a:lnTo>
                    <a:pt x="65031" y="109576"/>
                  </a:lnTo>
                  <a:cubicBezTo>
                    <a:pt x="91437" y="106897"/>
                    <a:pt x="111108" y="83989"/>
                    <a:pt x="109767" y="57481"/>
                  </a:cubicBezTo>
                  <a:cubicBezTo>
                    <a:pt x="108425" y="30974"/>
                    <a:pt x="86542" y="10169"/>
                    <a:pt x="60000" y="10169"/>
                  </a:cubicBez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85"/>
            <p:cNvSpPr/>
            <p:nvPr/>
          </p:nvSpPr>
          <p:spPr>
            <a:xfrm>
              <a:off x="2961315" y="112694"/>
              <a:ext cx="4406263" cy="4406263"/>
            </a:xfrm>
            <a:custGeom>
              <a:rect b="b" l="l" r="r" t="t"/>
              <a:pathLst>
                <a:path extrusionOk="0" h="120000" w="120000">
                  <a:moveTo>
                    <a:pt x="60000" y="115933"/>
                  </a:moveTo>
                  <a:cubicBezTo>
                    <a:pt x="30088" y="115933"/>
                    <a:pt x="5471" y="92399"/>
                    <a:pt x="4124" y="62518"/>
                  </a:cubicBezTo>
                  <a:cubicBezTo>
                    <a:pt x="2778" y="32637"/>
                    <a:pt x="25179" y="6984"/>
                    <a:pt x="54969" y="4294"/>
                  </a:cubicBezTo>
                  <a:lnTo>
                    <a:pt x="54969" y="240"/>
                  </a:lnTo>
                  <a:lnTo>
                    <a:pt x="60000" y="7118"/>
                  </a:lnTo>
                  <a:lnTo>
                    <a:pt x="54969" y="14477"/>
                  </a:lnTo>
                  <a:lnTo>
                    <a:pt x="54969" y="10424"/>
                  </a:lnTo>
                  <a:lnTo>
                    <a:pt x="54969" y="10424"/>
                  </a:lnTo>
                  <a:cubicBezTo>
                    <a:pt x="28563" y="13103"/>
                    <a:pt x="8892" y="36011"/>
                    <a:pt x="10233" y="62519"/>
                  </a:cubicBezTo>
                  <a:cubicBezTo>
                    <a:pt x="11575" y="89026"/>
                    <a:pt x="33458" y="109831"/>
                    <a:pt x="60000" y="109831"/>
                  </a:cubicBezTo>
                  <a:close/>
                </a:path>
              </a:pathLst>
            </a:custGeom>
            <a:solidFill>
              <a:srgbClr val="4371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86"/>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de manejo del tiempo #2 </a:t>
            </a:r>
            <a:endParaRPr/>
          </a:p>
        </p:txBody>
      </p:sp>
      <p:grpSp>
        <p:nvGrpSpPr>
          <p:cNvPr id="209" name="Google Shape;209;p86"/>
          <p:cNvGrpSpPr/>
          <p:nvPr/>
        </p:nvGrpSpPr>
        <p:grpSpPr>
          <a:xfrm>
            <a:off x="971678" y="1345214"/>
            <a:ext cx="10515342" cy="4667652"/>
            <a:chOff x="128" y="0"/>
            <a:chExt cx="10515342" cy="4667652"/>
          </a:xfrm>
        </p:grpSpPr>
        <p:sp>
          <p:nvSpPr>
            <p:cNvPr id="210" name="Google Shape;210;p86"/>
            <p:cNvSpPr/>
            <p:nvPr/>
          </p:nvSpPr>
          <p:spPr>
            <a:xfrm>
              <a:off x="788670" y="0"/>
              <a:ext cx="8938260" cy="4667652"/>
            </a:xfrm>
            <a:prstGeom prst="rightArrow">
              <a:avLst>
                <a:gd fmla="val 50000" name="adj1"/>
                <a:gd fmla="val 50000" name="adj2"/>
              </a:avLst>
            </a:prstGeom>
            <a:solidFill>
              <a:srgbClr val="FFE8C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86"/>
            <p:cNvSpPr/>
            <p:nvPr/>
          </p:nvSpPr>
          <p:spPr>
            <a:xfrm>
              <a:off x="128" y="1400295"/>
              <a:ext cx="5129435" cy="1867060"/>
            </a:xfrm>
            <a:prstGeom prst="roundRect">
              <a:avLst>
                <a:gd fmla="val 16667" name="adj"/>
              </a:avLst>
            </a:prstGeom>
            <a:solidFill>
              <a:schemeClr val="accent4"/>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86"/>
            <p:cNvSpPr txBox="1"/>
            <p:nvPr/>
          </p:nvSpPr>
          <p:spPr>
            <a:xfrm>
              <a:off x="91270" y="1491437"/>
              <a:ext cx="4947151" cy="1684776"/>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None/>
              </a:pPr>
              <a:r>
                <a:rPr b="0" i="0" lang="en-US" sz="3600" u="none" cap="none" strike="noStrike">
                  <a:solidFill>
                    <a:schemeClr val="dk1"/>
                  </a:solidFill>
                  <a:latin typeface="Arial"/>
                  <a:ea typeface="Arial"/>
                  <a:cs typeface="Arial"/>
                  <a:sym typeface="Arial"/>
                </a:rPr>
                <a:t>¡Priori</a:t>
              </a:r>
              <a:r>
                <a:rPr lang="en-US" sz="3600">
                  <a:solidFill>
                    <a:schemeClr val="dk1"/>
                  </a:solidFill>
                </a:rPr>
                <a:t>ce</a:t>
              </a:r>
              <a:r>
                <a:rPr b="0" i="0" lang="en-US" sz="3600" u="none" cap="none" strike="noStrike">
                  <a:solidFill>
                    <a:schemeClr val="dk1"/>
                  </a:solidFill>
                  <a:latin typeface="Arial"/>
                  <a:ea typeface="Arial"/>
                  <a:cs typeface="Arial"/>
                  <a:sym typeface="Arial"/>
                </a:rPr>
                <a:t> las tareas!</a:t>
              </a:r>
              <a:br>
                <a:rPr b="0" i="0" lang="en-US" sz="3600" u="none" cap="none" strike="noStrike">
                  <a:solidFill>
                    <a:schemeClr val="dk1"/>
                  </a:solidFill>
                  <a:latin typeface="Arial"/>
                  <a:ea typeface="Arial"/>
                  <a:cs typeface="Arial"/>
                  <a:sym typeface="Arial"/>
                </a:rPr>
              </a:br>
              <a:endParaRPr b="0" i="0" sz="3600" u="none" cap="none" strike="noStrike">
                <a:solidFill>
                  <a:schemeClr val="dk1"/>
                </a:solidFill>
                <a:latin typeface="Arial"/>
                <a:ea typeface="Arial"/>
                <a:cs typeface="Arial"/>
                <a:sym typeface="Arial"/>
              </a:endParaRPr>
            </a:p>
          </p:txBody>
        </p:sp>
        <p:sp>
          <p:nvSpPr>
            <p:cNvPr id="213" name="Google Shape;213;p86"/>
            <p:cNvSpPr/>
            <p:nvPr/>
          </p:nvSpPr>
          <p:spPr>
            <a:xfrm>
              <a:off x="5386035" y="1400295"/>
              <a:ext cx="5129435" cy="1867060"/>
            </a:xfrm>
            <a:prstGeom prst="roundRect">
              <a:avLst>
                <a:gd fmla="val 16667" name="adj"/>
              </a:avLst>
            </a:prstGeom>
            <a:solidFill>
              <a:srgbClr val="4371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86"/>
            <p:cNvSpPr txBox="1"/>
            <p:nvPr/>
          </p:nvSpPr>
          <p:spPr>
            <a:xfrm>
              <a:off x="5477177" y="1491437"/>
              <a:ext cx="5038293" cy="1684776"/>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None/>
              </a:pPr>
              <a:r>
                <a:rPr b="0" i="0" lang="en-US" sz="3600" u="none" cap="none" strike="noStrike">
                  <a:solidFill>
                    <a:schemeClr val="lt1"/>
                  </a:solidFill>
                  <a:latin typeface="Arial"/>
                  <a:ea typeface="Arial"/>
                  <a:cs typeface="Arial"/>
                  <a:sym typeface="Arial"/>
                </a:rPr>
                <a:t>Concéntrese en tareas de alta prioridad en momentos específicos.</a:t>
              </a:r>
              <a:endParaRPr b="0" i="0" sz="3600" u="none" cap="none" strike="noStrik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87"/>
          <p:cNvSpPr txBox="1"/>
          <p:nvPr>
            <p:ph type="title"/>
          </p:nvPr>
        </p:nvSpPr>
        <p:spPr>
          <a:xfrm>
            <a:off x="1041509" y="188236"/>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Priorización de Tareas </a:t>
            </a:r>
            <a:endParaRPr/>
          </a:p>
        </p:txBody>
      </p:sp>
      <p:grpSp>
        <p:nvGrpSpPr>
          <p:cNvPr id="221" name="Google Shape;221;p87"/>
          <p:cNvGrpSpPr/>
          <p:nvPr/>
        </p:nvGrpSpPr>
        <p:grpSpPr>
          <a:xfrm>
            <a:off x="776005" y="1375568"/>
            <a:ext cx="10206060" cy="4106863"/>
            <a:chOff x="-23493" y="0"/>
            <a:chExt cx="10206060" cy="4106863"/>
          </a:xfrm>
        </p:grpSpPr>
        <p:sp>
          <p:nvSpPr>
            <p:cNvPr id="222" name="Google Shape;222;p87"/>
            <p:cNvSpPr/>
            <p:nvPr/>
          </p:nvSpPr>
          <p:spPr>
            <a:xfrm>
              <a:off x="1243" y="0"/>
              <a:ext cx="3232166" cy="4106863"/>
            </a:xfrm>
            <a:prstGeom prst="roundRect">
              <a:avLst>
                <a:gd fmla="val 10000" name="adj"/>
              </a:avLst>
            </a:prstGeom>
            <a:solidFill>
              <a:schemeClr val="accent4">
                <a:alpha val="4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87"/>
            <p:cNvSpPr txBox="1"/>
            <p:nvPr/>
          </p:nvSpPr>
          <p:spPr>
            <a:xfrm>
              <a:off x="-23493" y="0"/>
              <a:ext cx="3232166" cy="1232058"/>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None/>
              </a:pPr>
              <a:r>
                <a:rPr b="0" i="0" lang="en-US" sz="3600" u="none" cap="none" strike="noStrike">
                  <a:solidFill>
                    <a:srgbClr val="000000"/>
                  </a:solidFill>
                  <a:latin typeface="Arial"/>
                  <a:ea typeface="Arial"/>
                  <a:cs typeface="Arial"/>
                  <a:sym typeface="Arial"/>
                </a:rPr>
                <a:t>Prioridad Más Alta</a:t>
              </a:r>
              <a:endParaRPr b="0" i="0" sz="1400" u="none" cap="none" strike="noStrike">
                <a:solidFill>
                  <a:srgbClr val="000000"/>
                </a:solidFill>
                <a:latin typeface="Arial"/>
                <a:ea typeface="Arial"/>
                <a:cs typeface="Arial"/>
                <a:sym typeface="Arial"/>
              </a:endParaRPr>
            </a:p>
          </p:txBody>
        </p:sp>
        <p:sp>
          <p:nvSpPr>
            <p:cNvPr id="224" name="Google Shape;224;p87"/>
            <p:cNvSpPr/>
            <p:nvPr/>
          </p:nvSpPr>
          <p:spPr>
            <a:xfrm>
              <a:off x="3475822" y="0"/>
              <a:ext cx="3232166" cy="4106863"/>
            </a:xfrm>
            <a:prstGeom prst="roundRect">
              <a:avLst>
                <a:gd fmla="val 10000" name="adj"/>
              </a:avLst>
            </a:prstGeom>
            <a:solidFill>
              <a:srgbClr val="FEE599">
                <a:alpha val="4941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87"/>
            <p:cNvSpPr txBox="1"/>
            <p:nvPr/>
          </p:nvSpPr>
          <p:spPr>
            <a:xfrm>
              <a:off x="3475822" y="0"/>
              <a:ext cx="3232166" cy="1232058"/>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None/>
              </a:pPr>
              <a:r>
                <a:rPr b="0" i="0" lang="en-US" sz="3600" u="none" cap="none" strike="noStrike">
                  <a:solidFill>
                    <a:srgbClr val="000000"/>
                  </a:solidFill>
                  <a:latin typeface="Arial"/>
                  <a:ea typeface="Arial"/>
                  <a:cs typeface="Arial"/>
                  <a:sym typeface="Arial"/>
                </a:rPr>
                <a:t>Prioridad Media  </a:t>
              </a:r>
              <a:endParaRPr b="0" i="0" sz="1400" u="none" cap="none" strike="noStrike">
                <a:solidFill>
                  <a:srgbClr val="000000"/>
                </a:solidFill>
                <a:latin typeface="Arial"/>
                <a:ea typeface="Arial"/>
                <a:cs typeface="Arial"/>
                <a:sym typeface="Arial"/>
              </a:endParaRPr>
            </a:p>
          </p:txBody>
        </p:sp>
        <p:sp>
          <p:nvSpPr>
            <p:cNvPr id="226" name="Google Shape;226;p87"/>
            <p:cNvSpPr/>
            <p:nvPr/>
          </p:nvSpPr>
          <p:spPr>
            <a:xfrm>
              <a:off x="6950401" y="0"/>
              <a:ext cx="3232166" cy="4106863"/>
            </a:xfrm>
            <a:prstGeom prst="roundRect">
              <a:avLst>
                <a:gd fmla="val 10000" name="adj"/>
              </a:avLst>
            </a:prstGeom>
            <a:solidFill>
              <a:srgbClr val="FFF2CC">
                <a:alpha val="4941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87"/>
            <p:cNvSpPr txBox="1"/>
            <p:nvPr/>
          </p:nvSpPr>
          <p:spPr>
            <a:xfrm>
              <a:off x="6950401" y="0"/>
              <a:ext cx="3232166" cy="1232058"/>
            </a:xfrm>
            <a:prstGeom prst="rect">
              <a:avLst/>
            </a:prstGeom>
            <a:noFill/>
            <a:ln>
              <a:noFill/>
            </a:ln>
          </p:spPr>
          <p:txBody>
            <a:bodyPr anchorCtr="0" anchor="ctr" bIns="137150" lIns="137150" spcFirstLastPara="1" rIns="137150" wrap="square" tIns="137150">
              <a:noAutofit/>
            </a:bodyPr>
            <a:lstStyle/>
            <a:p>
              <a:pPr indent="0" lvl="0" marL="0" marR="0" rtl="0" algn="ctr">
                <a:lnSpc>
                  <a:spcPct val="90000"/>
                </a:lnSpc>
                <a:spcBef>
                  <a:spcPts val="0"/>
                </a:spcBef>
                <a:spcAft>
                  <a:spcPts val="0"/>
                </a:spcAft>
                <a:buNone/>
              </a:pPr>
              <a:r>
                <a:rPr b="0" i="0" lang="en-US" sz="3600" u="none" cap="none" strike="noStrike">
                  <a:solidFill>
                    <a:srgbClr val="000000"/>
                  </a:solidFill>
                  <a:latin typeface="Arial"/>
                  <a:ea typeface="Arial"/>
                  <a:cs typeface="Arial"/>
                  <a:sym typeface="Arial"/>
                </a:rPr>
                <a:t>Prioridad Baja </a:t>
              </a:r>
              <a:endParaRPr b="0" i="0" sz="1400" u="none" cap="none" strike="noStrike">
                <a:solidFill>
                  <a:srgbClr val="000000"/>
                </a:solidFill>
                <a:latin typeface="Arial"/>
                <a:ea typeface="Arial"/>
                <a:cs typeface="Arial"/>
                <a:sym typeface="Arial"/>
              </a:endParaRPr>
            </a:p>
          </p:txBody>
        </p:sp>
      </p:grpSp>
      <p:sp>
        <p:nvSpPr>
          <p:cNvPr id="228" name="Google Shape;228;p87"/>
          <p:cNvSpPr/>
          <p:nvPr/>
        </p:nvSpPr>
        <p:spPr>
          <a:xfrm>
            <a:off x="1041509" y="2609192"/>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9" name="Google Shape;229;p87"/>
          <p:cNvSpPr/>
          <p:nvPr/>
        </p:nvSpPr>
        <p:spPr>
          <a:xfrm>
            <a:off x="899619" y="3878232"/>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0" name="Google Shape;230;p87"/>
          <p:cNvSpPr/>
          <p:nvPr/>
        </p:nvSpPr>
        <p:spPr>
          <a:xfrm>
            <a:off x="2308005" y="3292279"/>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1" name="Google Shape;231;p87"/>
          <p:cNvSpPr/>
          <p:nvPr/>
        </p:nvSpPr>
        <p:spPr>
          <a:xfrm>
            <a:off x="2129330" y="4461529"/>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2" name="Google Shape;232;p87"/>
          <p:cNvSpPr/>
          <p:nvPr/>
        </p:nvSpPr>
        <p:spPr>
          <a:xfrm>
            <a:off x="4809467" y="2698530"/>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3" name="Google Shape;233;p87"/>
          <p:cNvSpPr/>
          <p:nvPr/>
        </p:nvSpPr>
        <p:spPr>
          <a:xfrm>
            <a:off x="5720747" y="3721789"/>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4" name="Google Shape;234;p87"/>
          <p:cNvSpPr/>
          <p:nvPr/>
        </p:nvSpPr>
        <p:spPr>
          <a:xfrm>
            <a:off x="4318601" y="4466757"/>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5" name="Google Shape;235;p87"/>
          <p:cNvSpPr/>
          <p:nvPr/>
        </p:nvSpPr>
        <p:spPr>
          <a:xfrm>
            <a:off x="7999356" y="2698530"/>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6" name="Google Shape;236;p87"/>
          <p:cNvSpPr/>
          <p:nvPr/>
        </p:nvSpPr>
        <p:spPr>
          <a:xfrm>
            <a:off x="7997713" y="3875506"/>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7" name="Google Shape;237;p87"/>
          <p:cNvSpPr/>
          <p:nvPr/>
        </p:nvSpPr>
        <p:spPr>
          <a:xfrm>
            <a:off x="9468256" y="3019095"/>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8" name="Google Shape;238;p87"/>
          <p:cNvSpPr/>
          <p:nvPr/>
        </p:nvSpPr>
        <p:spPr>
          <a:xfrm>
            <a:off x="9444530" y="4431395"/>
            <a:ext cx="1492469" cy="819807"/>
          </a:xfrm>
          <a:prstGeom prst="roundRect">
            <a:avLst>
              <a:gd fmla="val 16667" name="adj"/>
            </a:avLst>
          </a:prstGeom>
          <a:solidFill>
            <a:schemeClr val="accent1"/>
          </a:solidFill>
          <a:ln cap="flat" cmpd="sng" w="25400">
            <a:solidFill>
              <a:srgbClr val="2641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8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Consejos Para Priorizar Tareas </a:t>
            </a:r>
            <a:endParaRPr/>
          </a:p>
        </p:txBody>
      </p:sp>
      <p:sp>
        <p:nvSpPr>
          <p:cNvPr id="244" name="Google Shape;244;p88"/>
          <p:cNvSpPr txBox="1"/>
          <p:nvPr>
            <p:ph idx="1" type="body"/>
          </p:nvPr>
        </p:nvSpPr>
        <p:spPr>
          <a:xfrm>
            <a:off x="971550" y="1345214"/>
            <a:ext cx="5611866"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SzPts val="3600"/>
              <a:buChar char="•"/>
            </a:pPr>
            <a:r>
              <a:rPr lang="en-US"/>
              <a:t>¿Cómo priorizaría las tareas en estas categorías? </a:t>
            </a:r>
            <a:br>
              <a:rPr lang="en-US"/>
            </a:br>
            <a:r>
              <a:rPr lang="en-US"/>
              <a:t>¿Sus niveles de prioridad cambian según la época del año? ¿Cómo? </a:t>
            </a:r>
            <a:br>
              <a:rPr lang="en-US"/>
            </a:br>
            <a:r>
              <a:rPr lang="en-US"/>
              <a:t>¿Qué otras categorías hay? </a:t>
            </a:r>
            <a:endParaRPr/>
          </a:p>
        </p:txBody>
      </p:sp>
      <p:grpSp>
        <p:nvGrpSpPr>
          <p:cNvPr id="245" name="Google Shape;245;p88"/>
          <p:cNvGrpSpPr/>
          <p:nvPr/>
        </p:nvGrpSpPr>
        <p:grpSpPr>
          <a:xfrm>
            <a:off x="6968895" y="1938255"/>
            <a:ext cx="4770383" cy="2981490"/>
            <a:chOff x="0" y="627144"/>
            <a:chExt cx="4770383" cy="2981490"/>
          </a:xfrm>
        </p:grpSpPr>
        <p:sp>
          <p:nvSpPr>
            <p:cNvPr id="246" name="Google Shape;246;p88"/>
            <p:cNvSpPr/>
            <p:nvPr/>
          </p:nvSpPr>
          <p:spPr>
            <a:xfrm>
              <a:off x="0" y="627144"/>
              <a:ext cx="1490744" cy="894447"/>
            </a:xfrm>
            <a:prstGeom prst="rect">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88"/>
            <p:cNvSpPr txBox="1"/>
            <p:nvPr/>
          </p:nvSpPr>
          <p:spPr>
            <a:xfrm>
              <a:off x="0" y="627144"/>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Seguridad Y Bienestar Infantil</a:t>
              </a:r>
              <a:endParaRPr b="0" i="0" sz="1400" u="none" cap="none" strike="noStrike">
                <a:solidFill>
                  <a:schemeClr val="lt1"/>
                </a:solidFill>
                <a:latin typeface="Arial"/>
                <a:ea typeface="Arial"/>
                <a:cs typeface="Arial"/>
                <a:sym typeface="Arial"/>
              </a:endParaRPr>
            </a:p>
          </p:txBody>
        </p:sp>
        <p:sp>
          <p:nvSpPr>
            <p:cNvPr id="248" name="Google Shape;248;p88"/>
            <p:cNvSpPr/>
            <p:nvPr/>
          </p:nvSpPr>
          <p:spPr>
            <a:xfrm>
              <a:off x="1639819" y="627144"/>
              <a:ext cx="1490744" cy="894447"/>
            </a:xfrm>
            <a:prstGeom prst="rect">
              <a:avLst/>
            </a:prstGeom>
            <a:solidFill>
              <a:srgbClr val="438FC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p88"/>
            <p:cNvSpPr txBox="1"/>
            <p:nvPr/>
          </p:nvSpPr>
          <p:spPr>
            <a:xfrm>
              <a:off x="1639819" y="627144"/>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Evaluación y Instrucción de Niños </a:t>
              </a:r>
              <a:endParaRPr b="0" i="0" sz="1400" u="none" cap="none" strike="noStrike">
                <a:solidFill>
                  <a:schemeClr val="lt1"/>
                </a:solidFill>
                <a:latin typeface="Arial"/>
                <a:ea typeface="Arial"/>
                <a:cs typeface="Arial"/>
                <a:sym typeface="Arial"/>
              </a:endParaRPr>
            </a:p>
          </p:txBody>
        </p:sp>
        <p:sp>
          <p:nvSpPr>
            <p:cNvPr id="250" name="Google Shape;250;p88"/>
            <p:cNvSpPr/>
            <p:nvPr/>
          </p:nvSpPr>
          <p:spPr>
            <a:xfrm>
              <a:off x="3279639" y="627144"/>
              <a:ext cx="1490744" cy="894447"/>
            </a:xfrm>
            <a:prstGeom prst="rect">
              <a:avLst/>
            </a:prstGeom>
            <a:solidFill>
              <a:srgbClr val="43AEBD"/>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88"/>
            <p:cNvSpPr txBox="1"/>
            <p:nvPr/>
          </p:nvSpPr>
          <p:spPr>
            <a:xfrm>
              <a:off x="3279639" y="627144"/>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Cumplimiento Normativo</a:t>
              </a:r>
              <a:endParaRPr b="0" i="0" sz="1400" u="none" cap="none" strike="noStrike">
                <a:solidFill>
                  <a:schemeClr val="lt1"/>
                </a:solidFill>
                <a:latin typeface="Arial"/>
                <a:ea typeface="Arial"/>
                <a:cs typeface="Arial"/>
                <a:sym typeface="Arial"/>
              </a:endParaRPr>
            </a:p>
          </p:txBody>
        </p:sp>
        <p:sp>
          <p:nvSpPr>
            <p:cNvPr id="252" name="Google Shape;252;p88"/>
            <p:cNvSpPr/>
            <p:nvPr/>
          </p:nvSpPr>
          <p:spPr>
            <a:xfrm>
              <a:off x="0" y="1670665"/>
              <a:ext cx="1490744" cy="894447"/>
            </a:xfrm>
            <a:prstGeom prst="rect">
              <a:avLst/>
            </a:prstGeom>
            <a:solidFill>
              <a:srgbClr val="42BBA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88"/>
            <p:cNvSpPr txBox="1"/>
            <p:nvPr/>
          </p:nvSpPr>
          <p:spPr>
            <a:xfrm>
              <a:off x="0" y="1670665"/>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Comunicación Efectiva con Los Padres</a:t>
              </a:r>
              <a:endParaRPr b="0" i="0" sz="1400" u="none" cap="none" strike="noStrike">
                <a:solidFill>
                  <a:schemeClr val="lt1"/>
                </a:solidFill>
                <a:latin typeface="Arial"/>
                <a:ea typeface="Arial"/>
                <a:cs typeface="Arial"/>
                <a:sym typeface="Arial"/>
              </a:endParaRPr>
            </a:p>
          </p:txBody>
        </p:sp>
        <p:sp>
          <p:nvSpPr>
            <p:cNvPr id="254" name="Google Shape;254;p88"/>
            <p:cNvSpPr/>
            <p:nvPr/>
          </p:nvSpPr>
          <p:spPr>
            <a:xfrm>
              <a:off x="1639819" y="1670665"/>
              <a:ext cx="1490744" cy="894447"/>
            </a:xfrm>
            <a:prstGeom prst="rect">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88"/>
            <p:cNvSpPr txBox="1"/>
            <p:nvPr/>
          </p:nvSpPr>
          <p:spPr>
            <a:xfrm>
              <a:off x="1639819" y="1670665"/>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Operaciones Comerciales</a:t>
              </a:r>
              <a:endParaRPr b="0" i="0" sz="1400" u="none" cap="none" strike="noStrike">
                <a:solidFill>
                  <a:schemeClr val="lt1"/>
                </a:solidFill>
                <a:latin typeface="Arial"/>
                <a:ea typeface="Arial"/>
                <a:cs typeface="Arial"/>
                <a:sym typeface="Arial"/>
              </a:endParaRPr>
            </a:p>
          </p:txBody>
        </p:sp>
        <p:sp>
          <p:nvSpPr>
            <p:cNvPr id="256" name="Google Shape;256;p88"/>
            <p:cNvSpPr/>
            <p:nvPr/>
          </p:nvSpPr>
          <p:spPr>
            <a:xfrm>
              <a:off x="3279639" y="1670665"/>
              <a:ext cx="1490744" cy="894447"/>
            </a:xfrm>
            <a:prstGeom prst="rect">
              <a:avLst/>
            </a:prstGeom>
            <a:solidFill>
              <a:srgbClr val="44B56D"/>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88"/>
            <p:cNvSpPr txBox="1"/>
            <p:nvPr/>
          </p:nvSpPr>
          <p:spPr>
            <a:xfrm>
              <a:off x="3279639" y="1670665"/>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Desarrollo Profesional</a:t>
              </a:r>
              <a:endParaRPr b="0" i="0" sz="1400" u="none" cap="none" strike="noStrike">
                <a:solidFill>
                  <a:schemeClr val="lt1"/>
                </a:solidFill>
                <a:latin typeface="Arial"/>
                <a:ea typeface="Arial"/>
                <a:cs typeface="Arial"/>
                <a:sym typeface="Arial"/>
              </a:endParaRPr>
            </a:p>
          </p:txBody>
        </p:sp>
        <p:sp>
          <p:nvSpPr>
            <p:cNvPr id="258" name="Google Shape;258;p88"/>
            <p:cNvSpPr/>
            <p:nvPr/>
          </p:nvSpPr>
          <p:spPr>
            <a:xfrm>
              <a:off x="0" y="2714187"/>
              <a:ext cx="1490744" cy="894447"/>
            </a:xfrm>
            <a:prstGeom prst="rect">
              <a:avLst/>
            </a:prstGeom>
            <a:solidFill>
              <a:srgbClr val="45B1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88"/>
            <p:cNvSpPr txBox="1"/>
            <p:nvPr/>
          </p:nvSpPr>
          <p:spPr>
            <a:xfrm>
              <a:off x="0" y="2714187"/>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Cuidado Personal</a:t>
              </a:r>
              <a:endParaRPr b="0" i="0" sz="1400" u="none" cap="none" strike="noStrike">
                <a:solidFill>
                  <a:schemeClr val="lt1"/>
                </a:solidFill>
                <a:latin typeface="Arial"/>
                <a:ea typeface="Arial"/>
                <a:cs typeface="Arial"/>
                <a:sym typeface="Arial"/>
              </a:endParaRPr>
            </a:p>
          </p:txBody>
        </p:sp>
        <p:sp>
          <p:nvSpPr>
            <p:cNvPr id="260" name="Google Shape;260;p88"/>
            <p:cNvSpPr/>
            <p:nvPr/>
          </p:nvSpPr>
          <p:spPr>
            <a:xfrm>
              <a:off x="1639819" y="2714187"/>
              <a:ext cx="1490744" cy="894447"/>
            </a:xfrm>
            <a:prstGeom prst="rect">
              <a:avLst/>
            </a:prstGeom>
            <a:solidFill>
              <a:srgbClr val="54AD46"/>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88"/>
            <p:cNvSpPr txBox="1"/>
            <p:nvPr/>
          </p:nvSpPr>
          <p:spPr>
            <a:xfrm>
              <a:off x="1639819" y="2714187"/>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Preparación Para Emergencias</a:t>
              </a:r>
              <a:br>
                <a:rPr b="1" i="0" lang="en-US" sz="1400" u="none" cap="none" strike="noStrike">
                  <a:solidFill>
                    <a:schemeClr val="lt1"/>
                  </a:solidFill>
                  <a:latin typeface="Arial"/>
                  <a:ea typeface="Arial"/>
                  <a:cs typeface="Arial"/>
                  <a:sym typeface="Arial"/>
                </a:rPr>
              </a:br>
              <a:endParaRPr b="0" i="0" sz="1400" u="none" cap="none" strike="noStrike">
                <a:solidFill>
                  <a:schemeClr val="lt1"/>
                </a:solidFill>
                <a:latin typeface="Arial"/>
                <a:ea typeface="Arial"/>
                <a:cs typeface="Arial"/>
                <a:sym typeface="Arial"/>
              </a:endParaRPr>
            </a:p>
          </p:txBody>
        </p:sp>
        <p:sp>
          <p:nvSpPr>
            <p:cNvPr id="262" name="Google Shape;262;p88"/>
            <p:cNvSpPr/>
            <p:nvPr/>
          </p:nvSpPr>
          <p:spPr>
            <a:xfrm>
              <a:off x="3279639" y="2714187"/>
              <a:ext cx="1490744" cy="894447"/>
            </a:xfrm>
            <a:prstGeom prst="rect">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88"/>
            <p:cNvSpPr txBox="1"/>
            <p:nvPr/>
          </p:nvSpPr>
          <p:spPr>
            <a:xfrm>
              <a:off x="3279639" y="2714187"/>
              <a:ext cx="1490744" cy="89444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lt1"/>
                  </a:solidFill>
                  <a:latin typeface="Arial"/>
                  <a:ea typeface="Arial"/>
                  <a:cs typeface="Arial"/>
                  <a:sym typeface="Arial"/>
                </a:rPr>
                <a:t>¿Qué más?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8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a:t>Consejo manejo del Tiempo #3</a:t>
            </a:r>
            <a:endParaRPr/>
          </a:p>
        </p:txBody>
      </p:sp>
      <p:grpSp>
        <p:nvGrpSpPr>
          <p:cNvPr id="269" name="Google Shape;269;p89"/>
          <p:cNvGrpSpPr/>
          <p:nvPr/>
        </p:nvGrpSpPr>
        <p:grpSpPr>
          <a:xfrm>
            <a:off x="-3871785" y="536978"/>
            <a:ext cx="15862507" cy="6284124"/>
            <a:chOff x="-4843335" y="-808236"/>
            <a:chExt cx="15862507" cy="6284124"/>
          </a:xfrm>
        </p:grpSpPr>
        <p:sp>
          <p:nvSpPr>
            <p:cNvPr id="270" name="Google Shape;270;p89"/>
            <p:cNvSpPr/>
            <p:nvPr/>
          </p:nvSpPr>
          <p:spPr>
            <a:xfrm>
              <a:off x="-4843335" y="-808236"/>
              <a:ext cx="6284124" cy="6284124"/>
            </a:xfrm>
            <a:prstGeom prst="blockArc">
              <a:avLst>
                <a:gd fmla="val 18900000" name="adj1"/>
                <a:gd fmla="val 2700000" name="adj2"/>
                <a:gd fmla="val 344" name="adj3"/>
              </a:avLst>
            </a:prstGeom>
            <a:noFill/>
            <a:ln cap="flat" cmpd="sng" w="254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89"/>
            <p:cNvSpPr/>
            <p:nvPr/>
          </p:nvSpPr>
          <p:spPr>
            <a:xfrm>
              <a:off x="1404286" y="1210396"/>
              <a:ext cx="9614886" cy="2527716"/>
            </a:xfrm>
            <a:prstGeom prst="rect">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89"/>
            <p:cNvSpPr txBox="1"/>
            <p:nvPr/>
          </p:nvSpPr>
          <p:spPr>
            <a:xfrm>
              <a:off x="1104077" y="1210396"/>
              <a:ext cx="9614885" cy="2808573"/>
            </a:xfrm>
            <a:prstGeom prst="rect">
              <a:avLst/>
            </a:prstGeom>
            <a:noFill/>
            <a:ln>
              <a:noFill/>
            </a:ln>
          </p:spPr>
          <p:txBody>
            <a:bodyPr anchorCtr="0" anchor="t" bIns="78725" lIns="1852450" spcFirstLastPara="1" rIns="78725" wrap="square" tIns="78725">
              <a:noAutofit/>
            </a:bodyPr>
            <a:lstStyle/>
            <a:p>
              <a:pPr indent="0" lvl="0" marL="0" marR="0" rtl="0" algn="l">
                <a:lnSpc>
                  <a:spcPct val="90000"/>
                </a:lnSpc>
                <a:spcBef>
                  <a:spcPts val="0"/>
                </a:spcBef>
                <a:spcAft>
                  <a:spcPts val="0"/>
                </a:spcAft>
                <a:buNone/>
              </a:pPr>
              <a:r>
                <a:rPr b="1" i="0" lang="en-US" sz="3100" u="none" cap="none" strike="noStrike">
                  <a:solidFill>
                    <a:schemeClr val="lt1"/>
                  </a:solidFill>
                  <a:latin typeface="Arial"/>
                  <a:ea typeface="Arial"/>
                  <a:cs typeface="Arial"/>
                  <a:sym typeface="Arial"/>
                </a:rPr>
                <a:t>Organice Suministros Y Materiales que Se Alineen con Los Planes de Actividad </a:t>
              </a:r>
              <a:endParaRPr/>
            </a:p>
            <a:p>
              <a:pPr indent="0" lvl="0" marL="0" marR="0" rtl="0" algn="l">
                <a:lnSpc>
                  <a:spcPct val="90000"/>
                </a:lnSpc>
                <a:spcBef>
                  <a:spcPts val="0"/>
                </a:spcBef>
                <a:spcAft>
                  <a:spcPts val="0"/>
                </a:spcAft>
                <a:buNone/>
              </a:pPr>
              <a:r>
                <a:t/>
              </a:r>
              <a:endParaRPr b="1" i="0" sz="1600" u="none" cap="none" strike="noStrike">
                <a:solidFill>
                  <a:schemeClr val="lt1"/>
                </a:solidFill>
                <a:latin typeface="Arial"/>
                <a:ea typeface="Arial"/>
                <a:cs typeface="Arial"/>
                <a:sym typeface="Arial"/>
              </a:endParaRPr>
            </a:p>
            <a:p>
              <a:pPr indent="0" lvl="1" marL="0" marR="0" rtl="0" algn="l">
                <a:lnSpc>
                  <a:spcPct val="90000"/>
                </a:lnSpc>
                <a:spcBef>
                  <a:spcPts val="0"/>
                </a:spcBef>
                <a:spcAft>
                  <a:spcPts val="0"/>
                </a:spcAft>
                <a:buNone/>
              </a:pPr>
              <a:r>
                <a:rPr b="0" i="0" lang="en-US" sz="2200" u="none" cap="none" strike="noStrike">
                  <a:solidFill>
                    <a:schemeClr val="lt1"/>
                  </a:solidFill>
                  <a:latin typeface="Arial"/>
                  <a:ea typeface="Arial"/>
                  <a:cs typeface="Arial"/>
                  <a:sym typeface="Arial"/>
                </a:rPr>
                <a:t>Organi</a:t>
              </a:r>
              <a:r>
                <a:rPr lang="en-US" sz="2200">
                  <a:solidFill>
                    <a:schemeClr val="lt1"/>
                  </a:solidFill>
                </a:rPr>
                <a:t>ce</a:t>
              </a:r>
              <a:r>
                <a:rPr b="0" i="0" lang="en-US" sz="2200" u="none" cap="none" strike="noStrike">
                  <a:solidFill>
                    <a:schemeClr val="lt1"/>
                  </a:solidFill>
                  <a:latin typeface="Arial"/>
                  <a:ea typeface="Arial"/>
                  <a:cs typeface="Arial"/>
                  <a:sym typeface="Arial"/>
                </a:rPr>
                <a:t> los materiales que utiliza</a:t>
              </a:r>
              <a:br>
                <a:rPr b="0" i="0" lang="en-US" sz="2200" u="none" cap="none" strike="noStrike">
                  <a:solidFill>
                    <a:schemeClr val="lt1"/>
                  </a:solidFill>
                  <a:latin typeface="Arial"/>
                  <a:ea typeface="Arial"/>
                  <a:cs typeface="Arial"/>
                  <a:sym typeface="Arial"/>
                </a:rPr>
              </a:br>
              <a:r>
                <a:rPr b="0" i="0" lang="en-US" sz="2200" u="none" cap="none" strike="noStrike">
                  <a:solidFill>
                    <a:schemeClr val="lt1"/>
                  </a:solidFill>
                  <a:latin typeface="Arial"/>
                  <a:ea typeface="Arial"/>
                  <a:cs typeface="Arial"/>
                  <a:sym typeface="Arial"/>
                </a:rPr>
                <a:t>- ¡Etiquet</a:t>
              </a:r>
              <a:r>
                <a:rPr lang="en-US" sz="2200">
                  <a:solidFill>
                    <a:schemeClr val="lt1"/>
                  </a:solidFill>
                </a:rPr>
                <a:t>e</a:t>
              </a:r>
              <a:r>
                <a:rPr b="0" i="0" lang="en-US" sz="2200" u="none" cap="none" strike="noStrike">
                  <a:solidFill>
                    <a:schemeClr val="lt1"/>
                  </a:solidFill>
                  <a:latin typeface="Arial"/>
                  <a:ea typeface="Arial"/>
                  <a:cs typeface="Arial"/>
                  <a:sym typeface="Arial"/>
                </a:rPr>
                <a:t>! ¡Todo! </a:t>
              </a:r>
              <a:br>
                <a:rPr b="0" i="0" lang="en-US" sz="2200" u="none" cap="none" strike="noStrike">
                  <a:solidFill>
                    <a:schemeClr val="lt1"/>
                  </a:solidFill>
                  <a:latin typeface="Arial"/>
                  <a:ea typeface="Arial"/>
                  <a:cs typeface="Arial"/>
                  <a:sym typeface="Arial"/>
                </a:rPr>
              </a:br>
              <a:r>
                <a:rPr b="0" i="0" lang="en-US" sz="2200" u="none" cap="none" strike="noStrike">
                  <a:solidFill>
                    <a:schemeClr val="lt1"/>
                  </a:solidFill>
                  <a:latin typeface="Arial"/>
                  <a:ea typeface="Arial"/>
                  <a:cs typeface="Arial"/>
                  <a:sym typeface="Arial"/>
                </a:rPr>
                <a:t>- Enseñe a los niños mayores a ayudar</a:t>
              </a:r>
              <a:br>
                <a:rPr b="0" i="0" lang="en-US" sz="2200" u="none" cap="none" strike="noStrike">
                  <a:solidFill>
                    <a:schemeClr val="lt1"/>
                  </a:solidFill>
                  <a:latin typeface="Arial"/>
                  <a:ea typeface="Arial"/>
                  <a:cs typeface="Arial"/>
                  <a:sym typeface="Arial"/>
                </a:rPr>
              </a:br>
              <a:endParaRPr b="0" i="0" sz="2200" u="none" cap="none" strike="noStrike">
                <a:solidFill>
                  <a:schemeClr val="lt1"/>
                </a:solidFill>
                <a:latin typeface="Arial"/>
                <a:ea typeface="Arial"/>
                <a:cs typeface="Arial"/>
                <a:sym typeface="Arial"/>
              </a:endParaRPr>
            </a:p>
          </p:txBody>
        </p:sp>
        <p:sp>
          <p:nvSpPr>
            <p:cNvPr id="273" name="Google Shape;273;p89"/>
            <p:cNvSpPr/>
            <p:nvPr/>
          </p:nvSpPr>
          <p:spPr>
            <a:xfrm>
              <a:off x="0" y="929539"/>
              <a:ext cx="2808573" cy="2808573"/>
            </a:xfrm>
            <a:prstGeom prst="ellipse">
              <a:avLst/>
            </a:prstGeom>
            <a:solidFill>
              <a:schemeClr val="lt1"/>
            </a:solidFill>
            <a:ln cap="flat" cmpd="sng" w="25400">
              <a:solidFill>
                <a:srgbClr val="4372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74" name="Google Shape;274;p89"/>
          <p:cNvPicPr preferRelativeResize="0"/>
          <p:nvPr/>
        </p:nvPicPr>
        <p:blipFill rotWithShape="1">
          <a:blip r:embed="rId3">
            <a:alphaModFix/>
          </a:blip>
          <a:srcRect b="0" l="0" r="0" t="0"/>
          <a:stretch/>
        </p:blipFill>
        <p:spPr>
          <a:xfrm>
            <a:off x="837127" y="2809494"/>
            <a:ext cx="2942995" cy="1659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90"/>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a:t>Cómo Organizarse Y Mantenerse Organizado</a:t>
            </a:r>
            <a:endParaRPr/>
          </a:p>
        </p:txBody>
      </p:sp>
      <p:grpSp>
        <p:nvGrpSpPr>
          <p:cNvPr id="280" name="Google Shape;280;p90"/>
          <p:cNvGrpSpPr/>
          <p:nvPr/>
        </p:nvGrpSpPr>
        <p:grpSpPr>
          <a:xfrm>
            <a:off x="1490335" y="1341162"/>
            <a:ext cx="9863465" cy="3091527"/>
            <a:chOff x="1168" y="1192785"/>
            <a:chExt cx="9863465" cy="3091527"/>
          </a:xfrm>
        </p:grpSpPr>
        <p:sp>
          <p:nvSpPr>
            <p:cNvPr id="281" name="Google Shape;281;p90"/>
            <p:cNvSpPr/>
            <p:nvPr/>
          </p:nvSpPr>
          <p:spPr>
            <a:xfrm>
              <a:off x="1168" y="1192786"/>
              <a:ext cx="4807434" cy="2735067"/>
            </a:xfrm>
            <a:prstGeom prst="rect">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90"/>
            <p:cNvSpPr/>
            <p:nvPr/>
          </p:nvSpPr>
          <p:spPr>
            <a:xfrm>
              <a:off x="5015458" y="1192786"/>
              <a:ext cx="4807434" cy="2735067"/>
            </a:xfrm>
            <a:prstGeom prst="rect">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90"/>
            <p:cNvSpPr txBox="1"/>
            <p:nvPr/>
          </p:nvSpPr>
          <p:spPr>
            <a:xfrm>
              <a:off x="1168" y="1549245"/>
              <a:ext cx="4807434" cy="2735067"/>
            </a:xfrm>
            <a:prstGeom prst="rect">
              <a:avLst/>
            </a:prstGeom>
            <a:noFill/>
            <a:ln>
              <a:noFill/>
            </a:ln>
          </p:spPr>
          <p:txBody>
            <a:bodyPr anchorCtr="0" anchor="t" bIns="118100" lIns="118100" spcFirstLastPara="1" rIns="118100" wrap="square" tIns="118100">
              <a:noAutofit/>
            </a:bodyPr>
            <a:lstStyle/>
            <a:p>
              <a:pPr indent="0" lvl="0" marL="0" marR="0" rtl="0" algn="l">
                <a:lnSpc>
                  <a:spcPct val="0"/>
                </a:lnSpc>
                <a:spcBef>
                  <a:spcPts val="0"/>
                </a:spcBef>
                <a:spcAft>
                  <a:spcPts val="0"/>
                </a:spcAft>
                <a:buNone/>
              </a:pPr>
              <a:r>
                <a:rPr b="1" i="0" lang="en-US" sz="2600" u="none" cap="none" strike="noStrike">
                  <a:solidFill>
                    <a:schemeClr val="lt1"/>
                  </a:solidFill>
                  <a:latin typeface="Arial"/>
                  <a:ea typeface="Arial"/>
                  <a:cs typeface="Arial"/>
                  <a:sym typeface="Arial"/>
                </a:rPr>
                <a:t>Rutinas Diarias Predecibles</a:t>
              </a:r>
              <a:br>
                <a:rPr b="1" i="0" lang="en-US" sz="3100" u="none" cap="none" strike="noStrike">
                  <a:solidFill>
                    <a:schemeClr val="lt1"/>
                  </a:solidFill>
                  <a:latin typeface="Arial"/>
                  <a:ea typeface="Arial"/>
                  <a:cs typeface="Arial"/>
                  <a:sym typeface="Arial"/>
                </a:rPr>
              </a:br>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90000"/>
                </a:lnSpc>
                <a:spcBef>
                  <a:spcPts val="0"/>
                </a:spcBef>
                <a:spcAft>
                  <a:spcPts val="0"/>
                </a:spcAft>
                <a:buNone/>
              </a:pPr>
              <a:r>
                <a:rPr b="1" i="0" lang="en-US" sz="3100" u="none" cap="none" strike="noStrike">
                  <a:solidFill>
                    <a:schemeClr val="lt1"/>
                  </a:solidFill>
                  <a:latin typeface="Arial"/>
                  <a:ea typeface="Arial"/>
                  <a:cs typeface="Arial"/>
                  <a:sym typeface="Arial"/>
                </a:rPr>
                <a:t>- </a:t>
              </a:r>
              <a:r>
                <a:rPr b="0" i="0" lang="en-US" sz="2400" u="none" cap="none" strike="noStrike">
                  <a:solidFill>
                    <a:schemeClr val="lt1"/>
                  </a:solidFill>
                  <a:latin typeface="Arial"/>
                  <a:ea typeface="Arial"/>
                  <a:cs typeface="Arial"/>
                  <a:sym typeface="Arial"/>
                </a:rPr>
                <a:t>Ayud</a:t>
              </a:r>
              <a:r>
                <a:rPr lang="en-US" sz="2400">
                  <a:solidFill>
                    <a:schemeClr val="lt1"/>
                  </a:solidFill>
                </a:rPr>
                <a:t>e</a:t>
              </a:r>
              <a:r>
                <a:rPr b="0" i="0" lang="en-US" sz="2400" u="none" cap="none" strike="noStrike">
                  <a:solidFill>
                    <a:schemeClr val="lt1"/>
                  </a:solidFill>
                  <a:latin typeface="Arial"/>
                  <a:ea typeface="Arial"/>
                  <a:cs typeface="Arial"/>
                  <a:sym typeface="Arial"/>
                </a:rPr>
                <a:t> a los niños a aprender y sentirse seguros </a:t>
              </a:r>
              <a:br>
                <a:rPr b="0" i="0" lang="en-US" sz="2400" u="none" cap="none" strike="noStrike">
                  <a:solidFill>
                    <a:schemeClr val="lt1"/>
                  </a:solidFill>
                  <a:latin typeface="Arial"/>
                  <a:ea typeface="Arial"/>
                  <a:cs typeface="Arial"/>
                  <a:sym typeface="Arial"/>
                </a:rPr>
              </a:br>
              <a:endParaRPr/>
            </a:p>
            <a:p>
              <a:pPr indent="0" lvl="0" marL="0" marR="0" rtl="0" algn="l">
                <a:lnSpc>
                  <a:spcPct val="90000"/>
                </a:lnSpc>
                <a:spcBef>
                  <a:spcPts val="0"/>
                </a:spcBef>
                <a:spcAft>
                  <a:spcPts val="0"/>
                </a:spcAft>
                <a:buNone/>
              </a:pPr>
              <a:r>
                <a:rPr b="0" i="0" lang="en-US" sz="2400" u="none" cap="none" strike="noStrike">
                  <a:solidFill>
                    <a:schemeClr val="lt1"/>
                  </a:solidFill>
                  <a:latin typeface="Arial"/>
                  <a:ea typeface="Arial"/>
                  <a:cs typeface="Arial"/>
                  <a:sym typeface="Arial"/>
                </a:rPr>
                <a:t>- ¡</a:t>
              </a:r>
              <a:r>
                <a:rPr lang="en-US" sz="2400">
                  <a:solidFill>
                    <a:schemeClr val="lt1"/>
                  </a:solidFill>
                </a:rPr>
                <a:t>L</a:t>
              </a:r>
              <a:r>
                <a:rPr b="0" i="0" lang="en-US" sz="2400" u="none" cap="none" strike="noStrike">
                  <a:solidFill>
                    <a:schemeClr val="lt1"/>
                  </a:solidFill>
                  <a:latin typeface="Arial"/>
                  <a:ea typeface="Arial"/>
                  <a:cs typeface="Arial"/>
                  <a:sym typeface="Arial"/>
                </a:rPr>
                <a:t>e ayuda a saber qué materiales tener listos y cuándo! </a:t>
              </a:r>
              <a:br>
                <a:rPr b="0" i="0" lang="en-US" sz="2400" u="none" cap="none" strike="noStrike">
                  <a:solidFill>
                    <a:schemeClr val="lt1"/>
                  </a:solidFill>
                  <a:latin typeface="Arial"/>
                  <a:ea typeface="Arial"/>
                  <a:cs typeface="Arial"/>
                  <a:sym typeface="Arial"/>
                </a:rPr>
              </a:br>
              <a:endParaRPr b="0" i="0" sz="2400" u="none" cap="none" strike="noStrike">
                <a:solidFill>
                  <a:schemeClr val="lt1"/>
                </a:solidFill>
                <a:latin typeface="Arial"/>
                <a:ea typeface="Arial"/>
                <a:cs typeface="Arial"/>
                <a:sym typeface="Arial"/>
              </a:endParaRPr>
            </a:p>
          </p:txBody>
        </p:sp>
        <p:sp>
          <p:nvSpPr>
            <p:cNvPr id="284" name="Google Shape;284;p90"/>
            <p:cNvSpPr txBox="1"/>
            <p:nvPr/>
          </p:nvSpPr>
          <p:spPr>
            <a:xfrm>
              <a:off x="5015458" y="1192785"/>
              <a:ext cx="4849175" cy="2735067"/>
            </a:xfrm>
            <a:prstGeom prst="rect">
              <a:avLst/>
            </a:prstGeom>
            <a:noFill/>
            <a:ln>
              <a:noFill/>
            </a:ln>
          </p:spPr>
          <p:txBody>
            <a:bodyPr anchorCtr="0" anchor="t" bIns="118100" lIns="118100" spcFirstLastPara="1" rIns="118100" wrap="square" tIns="118100">
              <a:noAutofit/>
            </a:bodyPr>
            <a:lstStyle/>
            <a:p>
              <a:pPr indent="0" lvl="0" marL="0" marR="0" rtl="0" algn="l">
                <a:lnSpc>
                  <a:spcPct val="90000"/>
                </a:lnSpc>
                <a:spcBef>
                  <a:spcPts val="0"/>
                </a:spcBef>
                <a:spcAft>
                  <a:spcPts val="0"/>
                </a:spcAft>
                <a:buNone/>
              </a:pPr>
              <a:r>
                <a:rPr b="1" i="0" lang="en-US" sz="2800" u="none" cap="none" strike="noStrike">
                  <a:solidFill>
                    <a:schemeClr val="lt1"/>
                  </a:solidFill>
                  <a:latin typeface="Arial"/>
                  <a:ea typeface="Arial"/>
                  <a:cs typeface="Arial"/>
                  <a:sym typeface="Arial"/>
                </a:rPr>
                <a:t>Utili</a:t>
              </a:r>
              <a:r>
                <a:rPr b="1" lang="en-US" sz="2800">
                  <a:solidFill>
                    <a:schemeClr val="lt1"/>
                  </a:solidFill>
                </a:rPr>
                <a:t>ce</a:t>
              </a:r>
              <a:r>
                <a:rPr b="1" i="0" lang="en-US" sz="2800" u="none" cap="none" strike="noStrike">
                  <a:solidFill>
                    <a:schemeClr val="lt1"/>
                  </a:solidFill>
                  <a:latin typeface="Arial"/>
                  <a:ea typeface="Arial"/>
                  <a:cs typeface="Arial"/>
                  <a:sym typeface="Arial"/>
                </a:rPr>
                <a:t> Espacios </a:t>
              </a:r>
              <a:endParaRPr/>
            </a:p>
            <a:p>
              <a:pPr indent="0" lvl="0" marL="0" marR="0" rtl="0" algn="l">
                <a:lnSpc>
                  <a:spcPct val="90000"/>
                </a:lnSpc>
                <a:spcBef>
                  <a:spcPts val="0"/>
                </a:spcBef>
                <a:spcAft>
                  <a:spcPts val="0"/>
                </a:spcAft>
                <a:buNone/>
              </a:pPr>
              <a:r>
                <a:rPr b="1" i="0" lang="en-US" sz="2800" u="none" cap="none" strike="noStrike">
                  <a:solidFill>
                    <a:schemeClr val="lt1"/>
                  </a:solidFill>
                  <a:latin typeface="Arial"/>
                  <a:ea typeface="Arial"/>
                  <a:cs typeface="Arial"/>
                  <a:sym typeface="Arial"/>
                </a:rPr>
                <a:t>Claramente Designados</a:t>
              </a:r>
              <a:endParaRPr b="1" i="0" sz="2800" u="none" cap="none" strike="noStrike">
                <a:solidFill>
                  <a:schemeClr val="lt1"/>
                </a:solidFill>
                <a:latin typeface="Arial"/>
                <a:ea typeface="Arial"/>
                <a:cs typeface="Arial"/>
                <a:sym typeface="Arial"/>
              </a:endParaRPr>
            </a:p>
            <a:p>
              <a:pPr indent="0" lvl="0" marL="0" marR="0" rtl="0" algn="l">
                <a:lnSpc>
                  <a:spcPct val="50000"/>
                </a:lnSpc>
                <a:spcBef>
                  <a:spcPts val="0"/>
                </a:spcBef>
                <a:spcAft>
                  <a:spcPts val="0"/>
                </a:spcAft>
                <a:buNone/>
              </a:pPr>
              <a:r>
                <a:t/>
              </a:r>
              <a:endParaRPr b="1" i="0" sz="3100" u="none" cap="none" strike="noStrike">
                <a:solidFill>
                  <a:schemeClr val="lt1"/>
                </a:solidFill>
                <a:latin typeface="Arial"/>
                <a:ea typeface="Arial"/>
                <a:cs typeface="Arial"/>
                <a:sym typeface="Arial"/>
              </a:endParaRPr>
            </a:p>
            <a:p>
              <a:pPr indent="0" lvl="0" marL="0" marR="0" rtl="0" algn="l">
                <a:lnSpc>
                  <a:spcPct val="90000"/>
                </a:lnSpc>
                <a:spcBef>
                  <a:spcPts val="0"/>
                </a:spcBef>
                <a:spcAft>
                  <a:spcPts val="0"/>
                </a:spcAft>
                <a:buNone/>
              </a:pPr>
              <a:r>
                <a:rPr b="0" i="0" lang="en-US" sz="2400" u="none" cap="none" strike="noStrike">
                  <a:solidFill>
                    <a:schemeClr val="lt1"/>
                  </a:solidFill>
                  <a:latin typeface="Arial"/>
                  <a:ea typeface="Arial"/>
                  <a:cs typeface="Arial"/>
                  <a:sym typeface="Arial"/>
                </a:rPr>
                <a:t>- Tener muebles, juguetes y materiales específicos para facilitar transiciones y actividades suaves.</a:t>
              </a:r>
              <a:endParaRPr b="0" i="0" sz="2400" u="none" cap="none" strike="noStrike">
                <a:solidFill>
                  <a:schemeClr val="lt1"/>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2022-12-08T15:29:00Z</dcterms:created>
  <dc:creator>MacNish, Ashley</dc:creator>
</cp:coreProperties>
</file>